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7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33CC33"/>
    <a:srgbClr val="17D608"/>
    <a:srgbClr val="00FF00"/>
    <a:srgbClr val="FF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F054D-A373-498B-9C7B-7EA3D5199C3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DF1F0-647D-470B-ACFA-F215E6DC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arten.cz/images_data/4998-prunus-domestica-presenta.jpg" TargetMode="External"/><Relationship Id="rId3" Type="http://schemas.openxmlformats.org/officeDocument/2006/relationships/hyperlink" Target="http://www.stareodrudy.org/img/photo/118.jpg" TargetMode="External"/><Relationship Id="rId7" Type="http://schemas.openxmlformats.org/officeDocument/2006/relationships/hyperlink" Target="http://www.fiftyfifty.cz/fotografie/2007-09-c3029536/Svestky-lecive-plody-babiho-leta.jpg" TargetMode="External"/><Relationship Id="rId2" Type="http://schemas.openxmlformats.org/officeDocument/2006/relationships/hyperlink" Target="http://files.herbar.webnode.cz/system_preview_detail_200000009-08313092ad/angres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ceptyonline.cz/data/pics/encyklopedie-ovoce-bobuloviny-drobne/rybiz.jpg" TargetMode="External"/><Relationship Id="rId11" Type="http://schemas.openxmlformats.org/officeDocument/2006/relationships/hyperlink" Target="http://www.garten.cz/images_data/3870-prunus-cerasus-burlat-tresen.jpg" TargetMode="External"/><Relationship Id="rId5" Type="http://schemas.openxmlformats.org/officeDocument/2006/relationships/hyperlink" Target="http://www.bydleniprokazdeho.cz/images/clanky/rybiz-3.jpg" TargetMode="External"/><Relationship Id="rId10" Type="http://schemas.openxmlformats.org/officeDocument/2006/relationships/hyperlink" Target="http://www.garten.cz/images_data/5149-prunus-armeniaca-lemeda-merunka.jpg" TargetMode="External"/><Relationship Id="rId4" Type="http://schemas.openxmlformats.org/officeDocument/2006/relationships/hyperlink" Target="http://www.garten.cz/images_data/5393-cerveny-rybiz.jpg" TargetMode="External"/><Relationship Id="rId9" Type="http://schemas.openxmlformats.org/officeDocument/2006/relationships/hyperlink" Target="http://www.therapy.cz/images/content/x4/big/ozonova-kosmetika7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42844" y="1600200"/>
            <a:ext cx="8858312" cy="511494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VY_32_INOVACE_2.2.02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08. 03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Užitkové rostliny - ovoce -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Užitkové rostliny - ovoce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 velké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000" b="1" dirty="0" smtClean="0"/>
              <a:t>UŽITKOVÉ ROSTLINY</a:t>
            </a:r>
            <a:br>
              <a:rPr lang="cs-CZ" sz="7000" b="1" dirty="0" smtClean="0"/>
            </a:br>
            <a:r>
              <a:rPr lang="cs-CZ" sz="3200" b="1" dirty="0" smtClean="0"/>
              <a:t>ovoce</a:t>
            </a:r>
            <a:endParaRPr lang="cs-CZ" sz="3200" b="1" dirty="0"/>
          </a:p>
        </p:txBody>
      </p:sp>
      <p:pic>
        <p:nvPicPr>
          <p:cNvPr id="1027" name="Picture 3" descr="C:\Documents and Settings\Blanka\Local Settings\Temporary Internet Files\Content.IE5\AVBCXOIS\MC9003585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1" y="285728"/>
            <a:ext cx="1947177" cy="1928826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36AD6R1J\MC9003585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302462"/>
            <a:ext cx="2286016" cy="1750532"/>
          </a:xfrm>
          <a:prstGeom prst="rect">
            <a:avLst/>
          </a:prstGeom>
          <a:noFill/>
        </p:spPr>
      </p:pic>
      <p:pic>
        <p:nvPicPr>
          <p:cNvPr id="1032" name="Picture 8" descr="C:\Documents and Settings\Blanka\Local Settings\Temporary Internet Files\Content.IE5\VL645TR9\MP9004021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3286124"/>
            <a:ext cx="2287116" cy="3429000"/>
          </a:xfrm>
          <a:prstGeom prst="rect">
            <a:avLst/>
          </a:prstGeom>
          <a:noFill/>
        </p:spPr>
      </p:pic>
      <p:pic>
        <p:nvPicPr>
          <p:cNvPr id="1033" name="Picture 9" descr="C:\Documents and Settings\Blanka\Local Settings\Temporary Internet Files\Content.IE5\36AD6R1J\MC9003586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86116" y="285728"/>
            <a:ext cx="2295484" cy="1821144"/>
          </a:xfrm>
          <a:prstGeom prst="rect">
            <a:avLst/>
          </a:prstGeom>
          <a:noFill/>
        </p:spPr>
      </p:pic>
      <p:pic>
        <p:nvPicPr>
          <p:cNvPr id="1035" name="Picture 11" descr="C:\Documents and Settings\Blanka\Local Settings\Temporary Internet Files\Content.IE5\50W6L4A3\MP9004340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3357562"/>
            <a:ext cx="2241173" cy="3357562"/>
          </a:xfrm>
          <a:prstGeom prst="rect">
            <a:avLst/>
          </a:prstGeom>
          <a:noFill/>
        </p:spPr>
      </p:pic>
      <p:pic>
        <p:nvPicPr>
          <p:cNvPr id="1044" name="Picture 20" descr="C:\Documents and Settings\Blanka\Local Settings\Temporary Internet Files\Content.IE5\VL645TR9\MC9001935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4135132"/>
            <a:ext cx="2643206" cy="129940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UŽITKOVÉ ROSTLINY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sadech a ve vinicích se češe ovoce.</a:t>
            </a:r>
          </a:p>
          <a:p>
            <a:r>
              <a:rPr lang="cs-CZ" dirty="0" smtClean="0"/>
              <a:t>Roste na ovocných stromech a keřích.</a:t>
            </a:r>
          </a:p>
          <a:p>
            <a:r>
              <a:rPr lang="cs-CZ" dirty="0" smtClean="0"/>
              <a:t>Ovoce rozdělujeme na malvice, peckovice a bobule.</a:t>
            </a:r>
          </a:p>
          <a:p>
            <a:r>
              <a:rPr lang="cs-CZ" dirty="0" smtClean="0"/>
              <a:t>Zařaď ovoce (podle obrázku) do jednotlivých skupin.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JABLKA</a:t>
            </a:r>
            <a:endParaRPr lang="cs-CZ" dirty="0"/>
          </a:p>
        </p:txBody>
      </p:sp>
      <p:pic>
        <p:nvPicPr>
          <p:cNvPr id="2050" name="Picture 2" descr="C:\Documents and Settings\Blanka\Local Settings\Temporary Internet Files\Content.IE5\36AD6R1J\MP9004309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643050"/>
            <a:ext cx="4225425" cy="4786322"/>
          </a:xfrm>
          <a:prstGeom prst="rect">
            <a:avLst/>
          </a:prstGeom>
          <a:noFill/>
        </p:spPr>
      </p:pic>
      <p:pic>
        <p:nvPicPr>
          <p:cNvPr id="2051" name="Picture 3" descr="C:\Documents and Settings\Blanka\Local Settings\Temporary Internet Files\Content.IE5\50W6L4A3\MP9004065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5" y="1517969"/>
            <a:ext cx="3871046" cy="483998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HRUŠKA</a:t>
            </a:r>
            <a:endParaRPr lang="cs-CZ" dirty="0"/>
          </a:p>
        </p:txBody>
      </p:sp>
      <p:pic>
        <p:nvPicPr>
          <p:cNvPr id="3074" name="Picture 2" descr="C:\Documents and Settings\Blanka\Local Settings\Temporary Internet Files\Content.IE5\36AD6R1J\MP9003878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19" y="1857364"/>
            <a:ext cx="4500595" cy="3210425"/>
          </a:xfrm>
          <a:prstGeom prst="rect">
            <a:avLst/>
          </a:prstGeom>
          <a:noFill/>
        </p:spPr>
      </p:pic>
      <p:pic>
        <p:nvPicPr>
          <p:cNvPr id="3075" name="Picture 3" descr="C:\Documents and Settings\Blanka\Local Settings\Temporary Internet Files\Content.IE5\ZYGZYMS1\MC9003585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7" y="1540257"/>
            <a:ext cx="3926007" cy="388900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TŘEŠEŇ</a:t>
            </a:r>
            <a:endParaRPr lang="cs-CZ" dirty="0"/>
          </a:p>
        </p:txBody>
      </p:sp>
      <p:pic>
        <p:nvPicPr>
          <p:cNvPr id="4099" name="Picture 3" descr="C:\Documents and Settings\Blanka\Local Settings\Temporary Internet Files\Content.IE5\SAFULQHK\MC9002461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714356"/>
            <a:ext cx="3593794" cy="3265291"/>
          </a:xfrm>
          <a:prstGeom prst="rect">
            <a:avLst/>
          </a:prstGeom>
          <a:noFill/>
        </p:spPr>
      </p:pic>
      <p:pic>
        <p:nvPicPr>
          <p:cNvPr id="4102" name="Picture 6" descr="http://www.garten.cz/images_data/3870-prunus-cerasus-burlat-tres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714620"/>
            <a:ext cx="4714908" cy="354378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071934" y="6211669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garten.cz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_data/3870-</a:t>
            </a:r>
            <a:r>
              <a:rPr lang="cs-CZ" sz="800" dirty="0" err="1" smtClean="0"/>
              <a:t>prunus</a:t>
            </a:r>
            <a:r>
              <a:rPr lang="cs-CZ" sz="800" dirty="0" smtClean="0"/>
              <a:t>-</a:t>
            </a:r>
            <a:r>
              <a:rPr lang="cs-CZ" sz="800" dirty="0" err="1" smtClean="0"/>
              <a:t>cerasus</a:t>
            </a:r>
            <a:r>
              <a:rPr lang="cs-CZ" sz="800" dirty="0" smtClean="0"/>
              <a:t>-</a:t>
            </a:r>
            <a:r>
              <a:rPr lang="cs-CZ" sz="800" dirty="0" err="1" smtClean="0"/>
              <a:t>burlat</a:t>
            </a:r>
            <a:r>
              <a:rPr lang="cs-CZ" sz="800" dirty="0" smtClean="0"/>
              <a:t>-</a:t>
            </a:r>
            <a:r>
              <a:rPr lang="cs-CZ" sz="800" dirty="0" err="1" smtClean="0"/>
              <a:t>tresen.jpg</a:t>
            </a:r>
            <a:endParaRPr lang="cs-CZ" sz="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ŠVESTKA</a:t>
            </a:r>
            <a:endParaRPr lang="cs-CZ" dirty="0"/>
          </a:p>
        </p:txBody>
      </p:sp>
      <p:pic>
        <p:nvPicPr>
          <p:cNvPr id="5138" name="Picture 18" descr="http://www.fiftyfifty.cz/fotografie/2007-09-c3029536/Svestky-lecive-plody-babiho-le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227281" cy="2143116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fiftyfifty.cz</a:t>
            </a:r>
            <a:r>
              <a:rPr lang="cs-CZ" sz="800" dirty="0" smtClean="0"/>
              <a:t>/fotografie/2007-09-c3029536/</a:t>
            </a:r>
            <a:r>
              <a:rPr lang="cs-CZ" sz="800" dirty="0" err="1" smtClean="0"/>
              <a:t>Svestky</a:t>
            </a:r>
            <a:r>
              <a:rPr lang="cs-CZ" sz="800" dirty="0" smtClean="0"/>
              <a:t>-</a:t>
            </a:r>
            <a:r>
              <a:rPr lang="cs-CZ" sz="800" dirty="0" err="1" smtClean="0"/>
              <a:t>lecive</a:t>
            </a:r>
            <a:r>
              <a:rPr lang="cs-CZ" sz="800" dirty="0" smtClean="0"/>
              <a:t>-plody-</a:t>
            </a:r>
            <a:r>
              <a:rPr lang="cs-CZ" sz="800" dirty="0" err="1" smtClean="0"/>
              <a:t>babiho</a:t>
            </a:r>
            <a:r>
              <a:rPr lang="cs-CZ" sz="800" dirty="0" smtClean="0"/>
              <a:t>-</a:t>
            </a:r>
            <a:r>
              <a:rPr lang="cs-CZ" sz="800" dirty="0" err="1" smtClean="0"/>
              <a:t>leta.jpg</a:t>
            </a:r>
            <a:endParaRPr lang="cs-CZ" sz="800" dirty="0"/>
          </a:p>
        </p:txBody>
      </p:sp>
      <p:pic>
        <p:nvPicPr>
          <p:cNvPr id="5142" name="Picture 22" descr="http://www.garten.cz/images_data/4998-prunus-domestica-presen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2072138"/>
            <a:ext cx="5736196" cy="4311399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4572000" y="635795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garten.cz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_data/4998-</a:t>
            </a:r>
            <a:r>
              <a:rPr lang="cs-CZ" sz="800" dirty="0" err="1" smtClean="0"/>
              <a:t>prunus</a:t>
            </a:r>
            <a:r>
              <a:rPr lang="cs-CZ" sz="800" dirty="0" smtClean="0"/>
              <a:t>-</a:t>
            </a:r>
            <a:r>
              <a:rPr lang="cs-CZ" sz="800" dirty="0" err="1" smtClean="0"/>
              <a:t>domestica</a:t>
            </a:r>
            <a:r>
              <a:rPr lang="cs-CZ" sz="800" dirty="0" smtClean="0"/>
              <a:t>-</a:t>
            </a:r>
            <a:r>
              <a:rPr lang="cs-CZ" sz="800" dirty="0" err="1" smtClean="0"/>
              <a:t>presenta.jpg</a:t>
            </a:r>
            <a:endParaRPr lang="cs-CZ" sz="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BROSKEV</a:t>
            </a:r>
            <a:endParaRPr lang="cs-CZ" dirty="0"/>
          </a:p>
        </p:txBody>
      </p:sp>
      <p:pic>
        <p:nvPicPr>
          <p:cNvPr id="6146" name="Picture 2" descr="C:\Documents and Settings\Blanka\Local Settings\Temporary Internet Files\Content.IE5\ZYGZYMS1\MP9004021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5" y="1252678"/>
            <a:ext cx="3500462" cy="5248131"/>
          </a:xfrm>
          <a:prstGeom prst="rect">
            <a:avLst/>
          </a:prstGeom>
          <a:noFill/>
        </p:spPr>
      </p:pic>
      <p:pic>
        <p:nvPicPr>
          <p:cNvPr id="6147" name="Picture 3" descr="C:\Documents and Settings\Blanka\Local Settings\Temporary Internet Files\Content.IE5\SAFULQHK\MC9002325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42852"/>
            <a:ext cx="2106440" cy="1800131"/>
          </a:xfrm>
          <a:prstGeom prst="rect">
            <a:avLst/>
          </a:prstGeom>
          <a:noFill/>
        </p:spPr>
      </p:pic>
      <p:pic>
        <p:nvPicPr>
          <p:cNvPr id="6153" name="Picture 9" descr="C:\Documents and Settings\Blanka\Local Settings\Temporary Internet Files\Content.IE5\QAH8U5HR\MC9001125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2786058"/>
            <a:ext cx="4075444" cy="303546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MERUŇKA</a:t>
            </a:r>
            <a:endParaRPr lang="cs-CZ" dirty="0"/>
          </a:p>
        </p:txBody>
      </p:sp>
      <p:pic>
        <p:nvPicPr>
          <p:cNvPr id="6146" name="Picture 2" descr="http://www.garten.cz/images_data/5149-prunus-armeniaca-lemeda-meru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642" y="1928801"/>
            <a:ext cx="4442358" cy="434204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621508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garten.cz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_data/5149-</a:t>
            </a:r>
            <a:r>
              <a:rPr lang="cs-CZ" sz="800" dirty="0" err="1" smtClean="0"/>
              <a:t>prunus</a:t>
            </a:r>
            <a:r>
              <a:rPr lang="cs-CZ" sz="800" dirty="0" smtClean="0"/>
              <a:t>-</a:t>
            </a:r>
            <a:r>
              <a:rPr lang="cs-CZ" sz="800" dirty="0" err="1" smtClean="0"/>
              <a:t>armeniaca</a:t>
            </a:r>
            <a:r>
              <a:rPr lang="cs-CZ" sz="800" dirty="0" smtClean="0"/>
              <a:t>-</a:t>
            </a:r>
            <a:r>
              <a:rPr lang="cs-CZ" sz="800" dirty="0" err="1" smtClean="0"/>
              <a:t>lemeda</a:t>
            </a:r>
            <a:r>
              <a:rPr lang="cs-CZ" sz="800" dirty="0" smtClean="0"/>
              <a:t>-</a:t>
            </a:r>
            <a:r>
              <a:rPr lang="cs-CZ" sz="800" dirty="0" err="1" smtClean="0"/>
              <a:t>merunka.jpg</a:t>
            </a:r>
            <a:endParaRPr lang="cs-CZ" sz="800" dirty="0"/>
          </a:p>
        </p:txBody>
      </p:sp>
      <p:pic>
        <p:nvPicPr>
          <p:cNvPr id="6148" name="Picture 4" descr="http://www.therapy.cz/images/content/x4/big/ozonova-kosmetika7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071547"/>
            <a:ext cx="4429124" cy="256889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786314" y="357187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therapy.cz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/</a:t>
            </a:r>
            <a:r>
              <a:rPr lang="cs-CZ" sz="800" dirty="0" err="1" smtClean="0"/>
              <a:t>content</a:t>
            </a:r>
            <a:r>
              <a:rPr lang="cs-CZ" sz="800" dirty="0" smtClean="0"/>
              <a:t>/x4/</a:t>
            </a:r>
            <a:r>
              <a:rPr lang="cs-CZ" sz="800" dirty="0" err="1" smtClean="0"/>
              <a:t>big</a:t>
            </a:r>
            <a:r>
              <a:rPr lang="cs-CZ" sz="800" dirty="0" smtClean="0"/>
              <a:t>/</a:t>
            </a:r>
            <a:r>
              <a:rPr lang="cs-CZ" sz="800" dirty="0" err="1" smtClean="0"/>
              <a:t>ozonova</a:t>
            </a:r>
            <a:r>
              <a:rPr lang="cs-CZ" sz="800" dirty="0" smtClean="0"/>
              <a:t>-kosmetika77.jpg</a:t>
            </a:r>
            <a:endParaRPr lang="cs-CZ" sz="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JAHODA</a:t>
            </a:r>
            <a:endParaRPr lang="cs-CZ" dirty="0"/>
          </a:p>
        </p:txBody>
      </p:sp>
      <p:pic>
        <p:nvPicPr>
          <p:cNvPr id="24578" name="Picture 2" descr="C:\Documents and Settings\Blanka\Local Settings\Temporary Internet Files\Content.IE5\3A8G3BB8\MP9004006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3441945"/>
            <a:ext cx="2143140" cy="2679579"/>
          </a:xfrm>
          <a:prstGeom prst="rect">
            <a:avLst/>
          </a:prstGeom>
          <a:noFill/>
        </p:spPr>
      </p:pic>
      <p:pic>
        <p:nvPicPr>
          <p:cNvPr id="24581" name="Picture 5" descr="C:\Documents and Settings\Blanka\Local Settings\Temporary Internet Files\Content.IE5\36AD6R1J\MP9004005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4571" y="1428736"/>
            <a:ext cx="3999552" cy="5000660"/>
          </a:xfrm>
          <a:prstGeom prst="rect">
            <a:avLst/>
          </a:prstGeom>
          <a:noFill/>
        </p:spPr>
      </p:pic>
      <p:pic>
        <p:nvPicPr>
          <p:cNvPr id="24588" name="Picture 12" descr="C:\Documents and Settings\Blanka\Local Settings\Temporary Internet Files\Content.IE5\W5WTXQUJ\MC9001232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142852"/>
            <a:ext cx="3333615" cy="392906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RYBÍZ</a:t>
            </a:r>
            <a:endParaRPr lang="cs-CZ" dirty="0"/>
          </a:p>
        </p:txBody>
      </p:sp>
      <p:pic>
        <p:nvPicPr>
          <p:cNvPr id="8200" name="Picture 8" descr="http://www.garten.cz/images_data/5393-cerveny-rybi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142984"/>
            <a:ext cx="4172508" cy="436094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14282" y="550070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garten.cz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_data/5393-</a:t>
            </a:r>
            <a:r>
              <a:rPr lang="cs-CZ" sz="800" dirty="0" err="1" smtClean="0"/>
              <a:t>cerveny</a:t>
            </a:r>
            <a:r>
              <a:rPr lang="cs-CZ" sz="800" dirty="0" smtClean="0"/>
              <a:t>-</a:t>
            </a:r>
            <a:r>
              <a:rPr lang="cs-CZ" sz="800" dirty="0" err="1" smtClean="0"/>
              <a:t>rybiz.jpg</a:t>
            </a:r>
            <a:endParaRPr lang="cs-CZ" sz="800" dirty="0"/>
          </a:p>
        </p:txBody>
      </p:sp>
      <p:pic>
        <p:nvPicPr>
          <p:cNvPr id="8202" name="Picture 10" descr="http://www.bydleniprokazdeho.cz/images/clanky/rybiz-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37744" y="1142984"/>
            <a:ext cx="4136156" cy="242889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572000" y="350043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bydleniprokazdeho.cz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/</a:t>
            </a:r>
            <a:r>
              <a:rPr lang="cs-CZ" sz="800" dirty="0" err="1" smtClean="0"/>
              <a:t>clanky</a:t>
            </a:r>
            <a:r>
              <a:rPr lang="cs-CZ" sz="800" dirty="0" smtClean="0"/>
              <a:t>/</a:t>
            </a:r>
            <a:r>
              <a:rPr lang="cs-CZ" sz="800" dirty="0" err="1" smtClean="0"/>
              <a:t>rybiz</a:t>
            </a:r>
            <a:r>
              <a:rPr lang="cs-CZ" sz="800" dirty="0" smtClean="0"/>
              <a:t>-3.jpg</a:t>
            </a:r>
            <a:endParaRPr lang="cs-CZ" sz="800" dirty="0"/>
          </a:p>
        </p:txBody>
      </p:sp>
      <p:pic>
        <p:nvPicPr>
          <p:cNvPr id="8206" name="Picture 14" descr="http://www.receptyonline.cz/data/pics/encyklopedie-ovoce-bobuloviny-drobne/rybi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1999" y="3857628"/>
            <a:ext cx="4288507" cy="286237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572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receptyonline.cz</a:t>
            </a:r>
            <a:r>
              <a:rPr lang="cs-CZ" sz="800" dirty="0" smtClean="0"/>
              <a:t>/data/</a:t>
            </a:r>
            <a:r>
              <a:rPr lang="cs-CZ" sz="800" dirty="0" err="1" smtClean="0"/>
              <a:t>pics</a:t>
            </a:r>
            <a:r>
              <a:rPr lang="cs-CZ" sz="800" dirty="0" smtClean="0"/>
              <a:t>/encyklopedie-ovoce-bobuloviny-</a:t>
            </a:r>
            <a:r>
              <a:rPr lang="cs-CZ" sz="800" dirty="0" err="1" smtClean="0"/>
              <a:t>drobne</a:t>
            </a:r>
            <a:r>
              <a:rPr lang="cs-CZ" sz="800" dirty="0" smtClean="0"/>
              <a:t>/</a:t>
            </a:r>
            <a:r>
              <a:rPr lang="cs-CZ" sz="800" dirty="0" err="1" smtClean="0"/>
              <a:t>rybiz.jpg</a:t>
            </a:r>
            <a:endParaRPr lang="cs-CZ" sz="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ANGREŠT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http://files.herbar.webnode.cz/system_preview_detail_200000009-08313092ad/angrest.jpg</a:t>
            </a:r>
            <a:endParaRPr lang="cs-CZ" sz="800" dirty="0"/>
          </a:p>
        </p:txBody>
      </p:sp>
      <p:pic>
        <p:nvPicPr>
          <p:cNvPr id="9224" name="Picture 8" descr="http://files.herbar.webnode.cz/system_preview_detail_200000009-08313092ad/angr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14290"/>
            <a:ext cx="3214678" cy="4131748"/>
          </a:xfrm>
          <a:prstGeom prst="rect">
            <a:avLst/>
          </a:prstGeom>
          <a:noFill/>
        </p:spPr>
      </p:pic>
      <p:pic>
        <p:nvPicPr>
          <p:cNvPr id="9226" name="Picture 10" descr="http://www.stareodrudy.org/img/photo/1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1" y="1285860"/>
            <a:ext cx="5503788" cy="469056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357686" y="592933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stareodrudy.org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</a:t>
            </a:r>
            <a:r>
              <a:rPr lang="cs-CZ" sz="800" dirty="0" err="1" smtClean="0"/>
              <a:t>photo</a:t>
            </a:r>
            <a:r>
              <a:rPr lang="cs-CZ" sz="800" dirty="0" smtClean="0"/>
              <a:t>/118.jpg</a:t>
            </a:r>
            <a:endParaRPr lang="cs-CZ" sz="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HROZNOVÉ VÍNO</a:t>
            </a:r>
            <a:endParaRPr lang="cs-CZ" dirty="0"/>
          </a:p>
        </p:txBody>
      </p:sp>
      <p:pic>
        <p:nvPicPr>
          <p:cNvPr id="10243" name="Picture 3" descr="C:\Documents and Settings\Blanka\Local Settings\Temporary Internet Files\Content.IE5\FV9J3WRO\MP9001826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142984"/>
            <a:ext cx="3657600" cy="2450592"/>
          </a:xfrm>
          <a:prstGeom prst="rect">
            <a:avLst/>
          </a:prstGeom>
          <a:noFill/>
        </p:spPr>
      </p:pic>
      <p:pic>
        <p:nvPicPr>
          <p:cNvPr id="10244" name="Picture 4" descr="C:\Documents and Settings\Blanka\Local Settings\Temporary Internet Files\Content.IE5\R8DROPYM\MP9001826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000504"/>
            <a:ext cx="3657600" cy="2450592"/>
          </a:xfrm>
          <a:prstGeom prst="rect">
            <a:avLst/>
          </a:prstGeom>
          <a:noFill/>
        </p:spPr>
      </p:pic>
      <p:pic>
        <p:nvPicPr>
          <p:cNvPr id="10245" name="Picture 5" descr="C:\Documents and Settings\Blanka\Local Settings\Temporary Internet Files\Content.IE5\36AD6R1J\MP9002897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2990680"/>
            <a:ext cx="2476771" cy="3724468"/>
          </a:xfrm>
          <a:prstGeom prst="rect">
            <a:avLst/>
          </a:prstGeom>
          <a:noFill/>
        </p:spPr>
      </p:pic>
      <p:pic>
        <p:nvPicPr>
          <p:cNvPr id="10247" name="Picture 7" descr="C:\Documents and Settings\Blanka\Local Settings\Temporary Internet Files\Content.IE5\E985GBQF\MP9001784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1071546"/>
            <a:ext cx="2802120" cy="1854070"/>
          </a:xfrm>
          <a:prstGeom prst="rect">
            <a:avLst/>
          </a:prstGeom>
          <a:noFill/>
        </p:spPr>
      </p:pic>
      <p:pic>
        <p:nvPicPr>
          <p:cNvPr id="10248" name="Picture 8" descr="C:\Documents and Settings\Blanka\Local Settings\Temporary Internet Files\Content.IE5\6Q761CHY\MP9004340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58016" y="3429000"/>
            <a:ext cx="1955064" cy="292893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>
              <a:hlinkClick r:id="rId2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b="1" dirty="0" smtClean="0">
                <a:latin typeface="Arial" pitchFamily="34" charset="0"/>
                <a:ea typeface="Times New Roman" pitchFamily="18" charset="0"/>
              </a:rPr>
              <a:t>        </a:t>
            </a:r>
            <a:r>
              <a:rPr lang="cs-CZ" sz="1600" b="1" dirty="0" smtClean="0">
                <a:latin typeface="Arial" pitchFamily="34" charset="0"/>
                <a:ea typeface="Times New Roman" pitchFamily="18" charset="0"/>
              </a:rPr>
              <a:t>Závěr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</a:rPr>
              <a:t>:</a:t>
            </a:r>
            <a:endParaRPr lang="cs-CZ" sz="8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Neocitované materiály byly použity z knihoven Microsoft Word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2003 – www.office.</a:t>
            </a:r>
            <a:r>
              <a:rPr lang="cs-CZ" sz="1200" smtClean="0">
                <a:latin typeface="Arial" pitchFamily="34" charset="0"/>
                <a:ea typeface="Times New Roman" pitchFamily="18" charset="0"/>
              </a:rPr>
              <a:t>microsoft.com</a:t>
            </a:r>
            <a:endParaRPr lang="cs-CZ" sz="8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Materiály jsou určeny pro bezplatné užívání pro potřeby výuky a vzdělávání na všech typech škol. </a:t>
            </a:r>
            <a:endParaRPr lang="cs-CZ" sz="1200" dirty="0" smtClean="0">
              <a:hlinkClick r:id="rId2"/>
            </a:endParaRPr>
          </a:p>
          <a:p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http://files.herbar.webnode.cz/system_preview_detail_200000009-08313092ad/angrest.jpg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stareodrudy.org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photo</a:t>
            </a:r>
            <a:r>
              <a:rPr lang="cs-CZ" sz="1200" dirty="0" smtClean="0">
                <a:hlinkClick r:id="rId3"/>
              </a:rPr>
              <a:t>/118.jpg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garten.cz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_data/5393-</a:t>
            </a:r>
            <a:r>
              <a:rPr lang="cs-CZ" sz="1200" dirty="0" err="1" smtClean="0">
                <a:hlinkClick r:id="rId4"/>
              </a:rPr>
              <a:t>cerveny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rybiz.jpg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bydleniprokazdeho.cz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clanky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rybiz</a:t>
            </a:r>
            <a:r>
              <a:rPr lang="cs-CZ" sz="1200" dirty="0" smtClean="0">
                <a:hlinkClick r:id="rId5"/>
              </a:rPr>
              <a:t>-3.jpg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receptyonline.cz</a:t>
            </a:r>
            <a:r>
              <a:rPr lang="cs-CZ" sz="1200" dirty="0" smtClean="0">
                <a:hlinkClick r:id="rId6"/>
              </a:rPr>
              <a:t>/data/</a:t>
            </a:r>
            <a:r>
              <a:rPr lang="cs-CZ" sz="1200" dirty="0" err="1" smtClean="0">
                <a:hlinkClick r:id="rId6"/>
              </a:rPr>
              <a:t>pics</a:t>
            </a:r>
            <a:r>
              <a:rPr lang="cs-CZ" sz="1200" dirty="0" smtClean="0">
                <a:hlinkClick r:id="rId6"/>
              </a:rPr>
              <a:t>/encyklopedie-ovoce-bobuloviny-</a:t>
            </a:r>
            <a:r>
              <a:rPr lang="cs-CZ" sz="1200" dirty="0" err="1" smtClean="0">
                <a:hlinkClick r:id="rId6"/>
              </a:rPr>
              <a:t>drobne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rybiz.jpg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fiftyfifty.cz</a:t>
            </a:r>
            <a:r>
              <a:rPr lang="cs-CZ" sz="1200" dirty="0" smtClean="0">
                <a:hlinkClick r:id="rId7"/>
              </a:rPr>
              <a:t>/fotografie/2007-09-c3029536/</a:t>
            </a:r>
            <a:r>
              <a:rPr lang="cs-CZ" sz="1200" dirty="0" err="1" smtClean="0">
                <a:hlinkClick r:id="rId7"/>
              </a:rPr>
              <a:t>Svestky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lecive</a:t>
            </a:r>
            <a:r>
              <a:rPr lang="cs-CZ" sz="1200" dirty="0" smtClean="0">
                <a:hlinkClick r:id="rId7"/>
              </a:rPr>
              <a:t>-plody-</a:t>
            </a:r>
            <a:r>
              <a:rPr lang="cs-CZ" sz="1200" dirty="0" err="1" smtClean="0">
                <a:hlinkClick r:id="rId7"/>
              </a:rPr>
              <a:t>babiho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leta.jpg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garten.cz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_data/4998-</a:t>
            </a:r>
            <a:r>
              <a:rPr lang="cs-CZ" sz="1200" dirty="0" err="1" smtClean="0">
                <a:hlinkClick r:id="rId8"/>
              </a:rPr>
              <a:t>prunus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domestica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presenta.jpg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therapy.cz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content</a:t>
            </a:r>
            <a:r>
              <a:rPr lang="cs-CZ" sz="1200" dirty="0" smtClean="0">
                <a:hlinkClick r:id="rId9"/>
              </a:rPr>
              <a:t>/x4/</a:t>
            </a:r>
            <a:r>
              <a:rPr lang="cs-CZ" sz="1200" dirty="0" err="1" smtClean="0">
                <a:hlinkClick r:id="rId9"/>
              </a:rPr>
              <a:t>big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ozonova</a:t>
            </a:r>
            <a:r>
              <a:rPr lang="cs-CZ" sz="1200" dirty="0" smtClean="0">
                <a:hlinkClick r:id="rId9"/>
              </a:rPr>
              <a:t>-kosmetika77.jpg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garten.cz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_data/5149-</a:t>
            </a:r>
            <a:r>
              <a:rPr lang="cs-CZ" sz="1200" dirty="0" err="1" smtClean="0">
                <a:hlinkClick r:id="rId10"/>
              </a:rPr>
              <a:t>prunus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armeniaca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lemeda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merunka.jpg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garten.cz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_data/3870-</a:t>
            </a:r>
            <a:r>
              <a:rPr lang="cs-CZ" sz="1200" dirty="0" err="1" smtClean="0">
                <a:hlinkClick r:id="rId11"/>
              </a:rPr>
              <a:t>prunus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cerasus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burlat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tresen.jpg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101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UŽITKOVÉ ROSTLINY ovoce</vt:lpstr>
      <vt:lpstr>UŽITKOVÉ ROSTLINY</vt:lpstr>
      <vt:lpstr>JABLKA</vt:lpstr>
      <vt:lpstr>HRUŠKA</vt:lpstr>
      <vt:lpstr>TŘEŠEŇ</vt:lpstr>
      <vt:lpstr>ŠVESTKA</vt:lpstr>
      <vt:lpstr>BROSKEV</vt:lpstr>
      <vt:lpstr>MERUŇKA</vt:lpstr>
      <vt:lpstr>JAHODA</vt:lpstr>
      <vt:lpstr>RYBÍZ</vt:lpstr>
      <vt:lpstr>ANGREŠT</vt:lpstr>
      <vt:lpstr>HROZNOVÉ VÍNO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UŽITKOVÉ ROSTLINY</dc:title>
  <dc:creator>Blanka</dc:creator>
  <cp:lastModifiedBy>Dum</cp:lastModifiedBy>
  <cp:revision>19</cp:revision>
  <dcterms:created xsi:type="dcterms:W3CDTF">2012-03-12T15:19:01Z</dcterms:created>
  <dcterms:modified xsi:type="dcterms:W3CDTF">2013-10-13T15:11:33Z</dcterms:modified>
</cp:coreProperties>
</file>