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3" r:id="rId2"/>
    <p:sldId id="256" r:id="rId3"/>
    <p:sldId id="265" r:id="rId4"/>
    <p:sldId id="257" r:id="rId5"/>
    <p:sldId id="258" r:id="rId6"/>
    <p:sldId id="259" r:id="rId7"/>
    <p:sldId id="260" r:id="rId8"/>
    <p:sldId id="262" r:id="rId9"/>
    <p:sldId id="261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BCF84DA-629D-40E5-9C11-C34DEABA28FC}" type="datetimeFigureOut">
              <a:rPr lang="cs-CZ" smtClean="0"/>
              <a:pPr/>
              <a:t>13.10.2013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1062F9-0B7D-41AE-B9B8-FA6B930076C3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6.wmf"/><Relationship Id="rId4" Type="http://schemas.openxmlformats.org/officeDocument/2006/relationships/image" Target="../media/image15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8/Lactuca_sativa-whole_plant_top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jpeg"/><Relationship Id="rId5" Type="http://schemas.openxmlformats.org/officeDocument/2006/relationships/image" Target="../media/image19.jpeg"/><Relationship Id="rId4" Type="http://schemas.openxmlformats.org/officeDocument/2006/relationships/image" Target="../media/image18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3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kralici.cz/content/clanky/spenat.jpg" TargetMode="External"/><Relationship Id="rId2" Type="http://schemas.openxmlformats.org/officeDocument/2006/relationships/hyperlink" Target="http://cs.wikipedia.org/wiki/Soubor:Lactuca_sativa-whole_plant_top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ms.tvujdum.cz/userdata/images/27414varenia-a-stolovanikedlubny-foto-1.jpg" TargetMode="External"/><Relationship Id="rId5" Type="http://schemas.openxmlformats.org/officeDocument/2006/relationships/hyperlink" Target="http://www.ludmilka.estranky.cz/img/picture/2728/kvetak_02.gif" TargetMode="External"/><Relationship Id="rId4" Type="http://schemas.openxmlformats.org/officeDocument/2006/relationships/hyperlink" Target="http://static.akcniceny.cz/foto/vyrobky/329250/329151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2" descr="Popis: N:\Obchod\EU projekty\Loga\logolinkII_cb.jpg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28794" y="0"/>
            <a:ext cx="5762625" cy="1647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142844" y="1600200"/>
            <a:ext cx="8786874" cy="5114948"/>
          </a:xfrm>
        </p:spPr>
        <p:txBody>
          <a:bodyPr>
            <a:normAutofit fontScale="55000" lnSpcReduction="20000"/>
          </a:bodyPr>
          <a:lstStyle/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 PRO ZŠ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Pro zpracování vzdělávacích materiálů (VM)v rámci projektu EU peníze školám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                Operační program Vzdělávání pro konkurenceschopnost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Projekt: Moderní výuka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Registrační číslo: CZ.1.07/1.4.00/21.3192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Číslo DUM: VY_32_INOVACE_2.2.03	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Jméno autora: Mgr. Blanka Vanišová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Datum, období kdy byl vytvořen: </a:t>
            </a:r>
            <a:r>
              <a:rPr lang="cs-CZ" b="1" smtClean="0">
                <a:cs typeface="Arial" pitchFamily="34" charset="0"/>
              </a:rPr>
              <a:t>11. 03</a:t>
            </a:r>
            <a:r>
              <a:rPr lang="cs-CZ" b="1" dirty="0" smtClean="0">
                <a:cs typeface="Arial" pitchFamily="34" charset="0"/>
              </a:rPr>
              <a:t>. 2012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Název práce: Užitkové rostliny - zelenina - prezentace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Předmět, pro který je VM určen: Člověk a jeho svět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Ročník, pro který je VM určen: Třetí 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 Časová dotace</a:t>
            </a:r>
            <a:r>
              <a:rPr lang="cs-CZ" dirty="0" smtClean="0">
                <a:cs typeface="Arial" pitchFamily="34" charset="0"/>
              </a:rPr>
              <a:t>: </a:t>
            </a:r>
            <a:r>
              <a:rPr lang="cs-CZ" b="1" dirty="0" smtClean="0">
                <a:cs typeface="Arial" pitchFamily="34" charset="0"/>
              </a:rPr>
              <a:t>1 hodina 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Vzdělávací oblast, tematický okruh, téma: Živá příroda, Užitkové rostliny - zelenina</a:t>
            </a:r>
            <a:endParaRPr lang="cs-CZ" dirty="0" smtClean="0">
              <a:cs typeface="Arial" pitchFamily="34" charset="0"/>
            </a:endParaRP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Metodický list, anotace- výstižný popis způsobu použití VM ve výuce:</a:t>
            </a:r>
            <a:r>
              <a:rPr lang="cs-CZ" dirty="0" smtClean="0">
                <a:cs typeface="Arial" pitchFamily="34" charset="0"/>
              </a:rPr>
              <a:t> </a:t>
            </a:r>
          </a:p>
          <a:p>
            <a:pPr algn="ctr">
              <a:buNone/>
            </a:pPr>
            <a:r>
              <a:rPr lang="cs-CZ" dirty="0" smtClean="0">
                <a:cs typeface="Arial" pitchFamily="34" charset="0"/>
              </a:rPr>
              <a:t>Prezentace je určena jako pokračující materiál k velké kapitole Živá příroda. Učitel má připravený výklad, žáci mohou doplňovat svými znalostmi a zkušenostmi. Uč. si může připravit ochutnávku některé zeleniny.</a:t>
            </a:r>
          </a:p>
          <a:p>
            <a:pPr algn="ctr">
              <a:buNone/>
            </a:pPr>
            <a:r>
              <a:rPr lang="cs-CZ" b="1" dirty="0" smtClean="0">
                <a:cs typeface="Arial" pitchFamily="34" charset="0"/>
              </a:rPr>
              <a:t>       Pomůcky</a:t>
            </a:r>
            <a:r>
              <a:rPr lang="cs-CZ" dirty="0" smtClean="0">
                <a:cs typeface="Arial" pitchFamily="34" charset="0"/>
              </a:rPr>
              <a:t>: prezentace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cs-CZ" sz="7000" b="1" dirty="0" smtClean="0"/>
              <a:t>UŽITKOVÉ ROSTLINY</a:t>
            </a:r>
            <a:br>
              <a:rPr lang="cs-CZ" sz="7000" b="1" dirty="0" smtClean="0"/>
            </a:br>
            <a:r>
              <a:rPr lang="cs-CZ" sz="3100" b="1" dirty="0" smtClean="0"/>
              <a:t>ZELENINA</a:t>
            </a:r>
            <a:endParaRPr lang="cs-CZ" sz="3100" b="1" dirty="0"/>
          </a:p>
        </p:txBody>
      </p:sp>
      <p:pic>
        <p:nvPicPr>
          <p:cNvPr id="1026" name="Picture 2" descr="C:\Documents and Settings\Blanka\Local Settings\Temporary Internet Files\Content.IE5\4H896XCH\MP90031372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3636758"/>
            <a:ext cx="4339508" cy="2864075"/>
          </a:xfrm>
          <a:prstGeom prst="rect">
            <a:avLst/>
          </a:prstGeom>
          <a:noFill/>
        </p:spPr>
      </p:pic>
      <p:pic>
        <p:nvPicPr>
          <p:cNvPr id="13" name="Picture 8" descr="C:\Documents and Settings\Blanka\Local Settings\Temporary Internet Files\Content.IE5\6Q761CHY\MP900437382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4282" y="3143248"/>
            <a:ext cx="2333301" cy="3494959"/>
          </a:xfrm>
          <a:prstGeom prst="rect">
            <a:avLst/>
          </a:prstGeom>
          <a:noFill/>
        </p:spPr>
      </p:pic>
      <p:pic>
        <p:nvPicPr>
          <p:cNvPr id="1036" name="Picture 12" descr="C:\Documents and Settings\Blanka\Local Settings\Temporary Internet Files\Content.IE5\M69J2FS8\MP900177958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14348" y="214290"/>
            <a:ext cx="2928958" cy="1952639"/>
          </a:xfrm>
          <a:prstGeom prst="rect">
            <a:avLst/>
          </a:prstGeom>
          <a:noFill/>
        </p:spPr>
      </p:pic>
      <p:pic>
        <p:nvPicPr>
          <p:cNvPr id="1039" name="Picture 15" descr="C:\Documents and Settings\Blanka\Local Settings\Temporary Internet Files\Content.IE5\VL645TR9\MP900407464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072198" y="142852"/>
            <a:ext cx="2857520" cy="2181092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u="sng" dirty="0" smtClean="0"/>
              <a:t>UŽITKOVÉ ROSTLINY - ZELENINA</a:t>
            </a:r>
            <a:endParaRPr lang="cs-CZ" b="1" u="sng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 zahradách a na polích pěstujeme zeleninu.</a:t>
            </a:r>
          </a:p>
          <a:p>
            <a:r>
              <a:rPr lang="cs-CZ" dirty="0" smtClean="0"/>
              <a:t>Zelenina, to jsou listy, plody a nadzemní i podzemní části některých rostlin.</a:t>
            </a:r>
          </a:p>
          <a:p>
            <a:r>
              <a:rPr lang="cs-CZ" dirty="0" smtClean="0"/>
              <a:t>Rozlišujeme několik druhů zeleniny: zelenina listová, plodová, košťálová, cibulová a kořenová.</a:t>
            </a:r>
          </a:p>
          <a:p>
            <a:r>
              <a:rPr lang="cs-CZ" dirty="0" smtClean="0"/>
              <a:t>Pojmenuj </a:t>
            </a:r>
            <a:r>
              <a:rPr lang="cs-CZ" dirty="0" smtClean="0"/>
              <a:t>zeleninu (</a:t>
            </a:r>
            <a:r>
              <a:rPr lang="cs-CZ" dirty="0" smtClean="0"/>
              <a:t>podle obrázku), urči, proč patří do daného druhu a uveď další příklady.</a:t>
            </a:r>
          </a:p>
          <a:p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KOŘENOVÁ ZELENINA</a:t>
            </a:r>
            <a:endParaRPr lang="cs-CZ" dirty="0"/>
          </a:p>
        </p:txBody>
      </p:sp>
      <p:pic>
        <p:nvPicPr>
          <p:cNvPr id="2066" name="Picture 18" descr="C:\Documents and Settings\Blanka\Local Settings\Temporary Internet Files\Content.IE5\50W6L4A3\MP900387898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429124" y="1428736"/>
            <a:ext cx="3657600" cy="2609088"/>
          </a:xfrm>
          <a:prstGeom prst="rect">
            <a:avLst/>
          </a:prstGeom>
          <a:noFill/>
        </p:spPr>
      </p:pic>
      <p:pic>
        <p:nvPicPr>
          <p:cNvPr id="2067" name="Picture 19" descr="C:\Documents and Settings\Blanka\Local Settings\Temporary Internet Files\Content.IE5\FV9J3WRO\MP90038786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8596" y="1500174"/>
            <a:ext cx="2609088" cy="3657600"/>
          </a:xfrm>
          <a:prstGeom prst="rect">
            <a:avLst/>
          </a:prstGeom>
          <a:noFill/>
        </p:spPr>
      </p:pic>
      <p:pic>
        <p:nvPicPr>
          <p:cNvPr id="2074" name="Picture 26" descr="C:\Documents and Settings\Blanka\Local Settings\Temporary Internet Files\Content.IE5\JC8Z87SB\MC900036388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86116" y="3929066"/>
            <a:ext cx="1604523" cy="2500330"/>
          </a:xfrm>
          <a:prstGeom prst="rect">
            <a:avLst/>
          </a:prstGeom>
          <a:noFill/>
        </p:spPr>
      </p:pic>
      <p:pic>
        <p:nvPicPr>
          <p:cNvPr id="2079" name="Picture 31" descr="C:\Documents and Settings\Blanka\Local Settings\Temporary Internet Files\Content.IE5\VL645TR9\MP900387905[1]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357818" y="4286256"/>
            <a:ext cx="3304842" cy="235745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PLODOVÁ ZELENINA</a:t>
            </a:r>
            <a:endParaRPr lang="cs-CZ" dirty="0"/>
          </a:p>
        </p:txBody>
      </p:sp>
      <p:pic>
        <p:nvPicPr>
          <p:cNvPr id="3074" name="Picture 2" descr="C:\Documents and Settings\Blanka\Local Settings\Temporary Internet Files\Content.IE5\6Q761CHY\MC90011242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77367" y="4193645"/>
            <a:ext cx="2551625" cy="1706977"/>
          </a:xfrm>
          <a:prstGeom prst="rect">
            <a:avLst/>
          </a:prstGeom>
          <a:noFill/>
        </p:spPr>
      </p:pic>
      <p:pic>
        <p:nvPicPr>
          <p:cNvPr id="3077" name="Picture 5" descr="C:\Documents and Settings\Blanka\Local Settings\Temporary Internet Files\Content.IE5\50W6L4A3\MP900406557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0694" y="1285859"/>
            <a:ext cx="3357586" cy="5033921"/>
          </a:xfrm>
          <a:prstGeom prst="rect">
            <a:avLst/>
          </a:prstGeom>
          <a:noFill/>
        </p:spPr>
      </p:pic>
      <p:pic>
        <p:nvPicPr>
          <p:cNvPr id="3078" name="Picture 6" descr="C:\Documents and Settings\Blanka\Local Settings\Temporary Internet Files\Content.IE5\50W6L4A3\MP9001780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928662" y="1428736"/>
            <a:ext cx="3657600" cy="243840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CIBULOVÁ ZELENINA</a:t>
            </a:r>
            <a:endParaRPr lang="cs-CZ" dirty="0"/>
          </a:p>
        </p:txBody>
      </p:sp>
      <p:pic>
        <p:nvPicPr>
          <p:cNvPr id="4098" name="Picture 2" descr="C:\Documents and Settings\Blanka\Local Settings\Temporary Internet Files\Content.IE5\QAH8U5HR\MP900402510[1]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7158" y="1214422"/>
            <a:ext cx="2768601" cy="2768601"/>
          </a:xfrm>
          <a:prstGeom prst="rect">
            <a:avLst/>
          </a:prstGeom>
          <a:noFill/>
        </p:spPr>
      </p:pic>
      <p:pic>
        <p:nvPicPr>
          <p:cNvPr id="4103" name="Picture 7" descr="C:\Documents and Settings\Blanka\Local Settings\Temporary Internet Files\Content.IE5\50W6L4A3\MP900409538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14876" y="1285860"/>
            <a:ext cx="4071966" cy="5387200"/>
          </a:xfrm>
          <a:prstGeom prst="rect">
            <a:avLst/>
          </a:prstGeom>
          <a:noFill/>
        </p:spPr>
      </p:pic>
      <p:pic>
        <p:nvPicPr>
          <p:cNvPr id="4104" name="Picture 8" descr="C:\Documents and Settings\Blanka\Local Settings\Temporary Internet Files\Content.IE5\R8DROPYM\MP900387876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4143380"/>
            <a:ext cx="1814135" cy="2543180"/>
          </a:xfrm>
          <a:prstGeom prst="rect">
            <a:avLst/>
          </a:prstGeom>
          <a:noFill/>
        </p:spPr>
      </p:pic>
      <p:pic>
        <p:nvPicPr>
          <p:cNvPr id="4105" name="Picture 9" descr="C:\Documents and Settings\Blanka\Local Settings\Temporary Internet Files\Content.IE5\ZYGZYMS1\MC900383060[1].wmf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428860" y="4520838"/>
            <a:ext cx="2000264" cy="1858394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LISTOVÁ ZELENINA</a:t>
            </a:r>
            <a:endParaRPr lang="cs-CZ" dirty="0"/>
          </a:p>
        </p:txBody>
      </p:sp>
      <p:pic>
        <p:nvPicPr>
          <p:cNvPr id="5122" name="Picture 2" descr="C:\Documents and Settings\Blanka\Local Settings\Temporary Internet Files\Content.IE5\6Q761CHY\MP900144270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14282" y="214290"/>
            <a:ext cx="2239359" cy="3471874"/>
          </a:xfrm>
          <a:prstGeom prst="rect">
            <a:avLst/>
          </a:prstGeom>
          <a:noFill/>
        </p:spPr>
      </p:pic>
      <p:pic>
        <p:nvPicPr>
          <p:cNvPr id="1028" name="Picture 4" descr="Soubor:Lactuca sativa-whole plant top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72066" y="1214422"/>
            <a:ext cx="3357586" cy="2518190"/>
          </a:xfrm>
          <a:prstGeom prst="rect">
            <a:avLst/>
          </a:prstGeom>
          <a:noFill/>
        </p:spPr>
      </p:pic>
      <p:sp>
        <p:nvSpPr>
          <p:cNvPr id="7" name="Obdélník 6"/>
          <p:cNvSpPr/>
          <p:nvPr/>
        </p:nvSpPr>
        <p:spPr>
          <a:xfrm>
            <a:off x="4786314" y="3714752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http://cs.wikipedia.org/wiki/Soubor:Lactuca_sativa-whole_plant_top.JPG</a:t>
            </a:r>
            <a:endParaRPr lang="cs-CZ" sz="800" dirty="0"/>
          </a:p>
        </p:txBody>
      </p:sp>
      <p:pic>
        <p:nvPicPr>
          <p:cNvPr id="1030" name="Picture 6" descr="http://www.kralici.cz/content/clanky/spenat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285720" y="3857628"/>
            <a:ext cx="2571750" cy="2676525"/>
          </a:xfrm>
          <a:prstGeom prst="rect">
            <a:avLst/>
          </a:prstGeom>
          <a:noFill/>
        </p:spPr>
      </p:pic>
      <p:sp>
        <p:nvSpPr>
          <p:cNvPr id="9" name="Obdélník 8"/>
          <p:cNvSpPr/>
          <p:nvPr/>
        </p:nvSpPr>
        <p:spPr>
          <a:xfrm>
            <a:off x="285720" y="6211669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kralici.cz</a:t>
            </a:r>
            <a:r>
              <a:rPr lang="cs-CZ" sz="800" dirty="0" smtClean="0"/>
              <a:t>/</a:t>
            </a:r>
            <a:r>
              <a:rPr lang="cs-CZ" sz="800" dirty="0" err="1" smtClean="0"/>
              <a:t>content</a:t>
            </a:r>
            <a:r>
              <a:rPr lang="cs-CZ" sz="800" dirty="0" smtClean="0"/>
              <a:t>/</a:t>
            </a:r>
            <a:r>
              <a:rPr lang="cs-CZ" sz="800" dirty="0" err="1" smtClean="0"/>
              <a:t>clanky</a:t>
            </a:r>
            <a:r>
              <a:rPr lang="cs-CZ" sz="800" dirty="0" smtClean="0"/>
              <a:t>/</a:t>
            </a:r>
            <a:r>
              <a:rPr lang="cs-CZ" sz="800" dirty="0" err="1" smtClean="0"/>
              <a:t>spenat.jpg</a:t>
            </a:r>
            <a:endParaRPr lang="cs-CZ" sz="800" dirty="0"/>
          </a:p>
        </p:txBody>
      </p:sp>
      <p:pic>
        <p:nvPicPr>
          <p:cNvPr id="1032" name="Picture 8" descr="http://static.akcniceny.cz/foto/vyrobky/329250/329151.jpg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071933" y="3923962"/>
            <a:ext cx="2928959" cy="2719748"/>
          </a:xfrm>
          <a:prstGeom prst="rect">
            <a:avLst/>
          </a:prstGeom>
          <a:noFill/>
        </p:spPr>
      </p:pic>
      <p:sp>
        <p:nvSpPr>
          <p:cNvPr id="11" name="Obdélník 10"/>
          <p:cNvSpPr/>
          <p:nvPr/>
        </p:nvSpPr>
        <p:spPr>
          <a:xfrm>
            <a:off x="457200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http://static.</a:t>
            </a:r>
            <a:r>
              <a:rPr lang="cs-CZ" sz="800" dirty="0" err="1" smtClean="0"/>
              <a:t>akcniceny.cz</a:t>
            </a:r>
            <a:r>
              <a:rPr lang="cs-CZ" sz="800" dirty="0" smtClean="0"/>
              <a:t>/foto/</a:t>
            </a:r>
            <a:r>
              <a:rPr lang="cs-CZ" sz="800" dirty="0" err="1" smtClean="0"/>
              <a:t>vyrobky</a:t>
            </a:r>
            <a:r>
              <a:rPr lang="cs-CZ" sz="800" dirty="0" smtClean="0"/>
              <a:t>/329250/329151.jpg</a:t>
            </a:r>
            <a:endParaRPr lang="cs-CZ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KOŠŤÁLOVÁ ZELENINA</a:t>
            </a:r>
            <a:endParaRPr lang="cs-CZ" dirty="0"/>
          </a:p>
        </p:txBody>
      </p:sp>
      <p:pic>
        <p:nvPicPr>
          <p:cNvPr id="19459" name="Picture 3" descr="C:\Documents and Settings\Blanka\Local Settings\Temporary Internet Files\Content.IE5\3NN3QPFP\MP900387875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71546"/>
            <a:ext cx="3657600" cy="2609088"/>
          </a:xfrm>
          <a:prstGeom prst="rect">
            <a:avLst/>
          </a:prstGeom>
          <a:noFill/>
        </p:spPr>
      </p:pic>
      <p:pic>
        <p:nvPicPr>
          <p:cNvPr id="19465" name="Picture 9" descr="http://www.ludmilka.estranky.cz/img/picture/2728/kvetak_02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1689" y="1500174"/>
            <a:ext cx="4738235" cy="4643470"/>
          </a:xfrm>
          <a:prstGeom prst="rect">
            <a:avLst/>
          </a:prstGeom>
          <a:noFill/>
        </p:spPr>
      </p:pic>
      <p:sp>
        <p:nvSpPr>
          <p:cNvPr id="10" name="Obdélník 9"/>
          <p:cNvSpPr/>
          <p:nvPr/>
        </p:nvSpPr>
        <p:spPr>
          <a:xfrm>
            <a:off x="4357686" y="6143644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http://www.</a:t>
            </a:r>
            <a:r>
              <a:rPr lang="cs-CZ" sz="800" dirty="0" err="1" smtClean="0"/>
              <a:t>ludmilka.estranky.cz</a:t>
            </a:r>
            <a:r>
              <a:rPr lang="cs-CZ" sz="800" dirty="0" smtClean="0"/>
              <a:t>/</a:t>
            </a:r>
            <a:r>
              <a:rPr lang="cs-CZ" sz="800" dirty="0" err="1" smtClean="0"/>
              <a:t>img</a:t>
            </a:r>
            <a:r>
              <a:rPr lang="cs-CZ" sz="800" dirty="0" smtClean="0"/>
              <a:t>/</a:t>
            </a:r>
            <a:r>
              <a:rPr lang="cs-CZ" sz="800" dirty="0" err="1" smtClean="0"/>
              <a:t>picture</a:t>
            </a:r>
            <a:r>
              <a:rPr lang="cs-CZ" sz="800" dirty="0" smtClean="0"/>
              <a:t>/2728/</a:t>
            </a:r>
            <a:r>
              <a:rPr lang="cs-CZ" sz="800" dirty="0" err="1" smtClean="0"/>
              <a:t>kvetak</a:t>
            </a:r>
            <a:r>
              <a:rPr lang="cs-CZ" sz="800" dirty="0" smtClean="0"/>
              <a:t>_02.gif</a:t>
            </a:r>
            <a:endParaRPr lang="cs-CZ" sz="800" dirty="0"/>
          </a:p>
        </p:txBody>
      </p:sp>
      <p:pic>
        <p:nvPicPr>
          <p:cNvPr id="19467" name="Picture 11" descr="http://cms.tvujdum.cz/userdata/images/27414varenia-a-stolovanikedlubny-foto-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57158" y="3929065"/>
            <a:ext cx="3286148" cy="2797667"/>
          </a:xfrm>
          <a:prstGeom prst="rect">
            <a:avLst/>
          </a:prstGeom>
          <a:noFill/>
        </p:spPr>
      </p:pic>
      <p:sp>
        <p:nvSpPr>
          <p:cNvPr id="12" name="Obdélník 11"/>
          <p:cNvSpPr/>
          <p:nvPr/>
        </p:nvSpPr>
        <p:spPr>
          <a:xfrm>
            <a:off x="0" y="6642556"/>
            <a:ext cx="4572000" cy="215444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800" dirty="0" smtClean="0"/>
              <a:t>http://cms.tvujdum.cz/userdata/images/27414varenia-a-stolovanikedlubny-foto-1.jpg</a:t>
            </a:r>
            <a:endParaRPr lang="cs-CZ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lvl="0" indent="0" fontAlgn="base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600" b="1" dirty="0" smtClean="0">
                <a:latin typeface="Arial" pitchFamily="34" charset="0"/>
                <a:ea typeface="Times New Roman" pitchFamily="18" charset="0"/>
              </a:rPr>
              <a:t>Závěr</a:t>
            </a:r>
            <a:r>
              <a:rPr lang="cs-CZ" sz="1200" b="1" dirty="0" smtClean="0">
                <a:latin typeface="Arial" pitchFamily="34" charset="0"/>
                <a:ea typeface="Times New Roman" pitchFamily="18" charset="0"/>
              </a:rPr>
              <a:t>: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Neocitované materiály byly použity z knihoven Microsoft Word </a:t>
            </a: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2003 – www.office.</a:t>
            </a:r>
            <a:r>
              <a:rPr lang="cs-CZ" sz="1200" smtClean="0">
                <a:latin typeface="Arial" pitchFamily="34" charset="0"/>
                <a:ea typeface="Times New Roman" pitchFamily="18" charset="0"/>
              </a:rPr>
              <a:t>microsoft.com</a:t>
            </a:r>
            <a:endParaRPr lang="cs-CZ" sz="800" dirty="0" smtClean="0">
              <a:latin typeface="Arial" pitchFamily="34" charset="0"/>
            </a:endParaRPr>
          </a:p>
          <a:p>
            <a:pPr marL="0" lvl="0" indent="0" eaLnBrk="0" fontAlgn="base" hangingPunct="0">
              <a:spcBef>
                <a:spcPct val="0"/>
              </a:spcBef>
              <a:spcAft>
                <a:spcPct val="0"/>
              </a:spcAft>
              <a:buNone/>
              <a:tabLst>
                <a:tab pos="1143000" algn="l"/>
              </a:tabLst>
            </a:pPr>
            <a:r>
              <a:rPr lang="cs-CZ" sz="1200" dirty="0" smtClean="0">
                <a:latin typeface="Arial" pitchFamily="34" charset="0"/>
                <a:ea typeface="Times New Roman" pitchFamily="18" charset="0"/>
              </a:rPr>
              <a:t>        Materiály jsou určeny pro bezplatné užívání pro potřeby výuky a vzdělávání na všech typech škol.</a:t>
            </a:r>
            <a:endParaRPr lang="cs-CZ" sz="1200" dirty="0" smtClean="0">
              <a:hlinkClick r:id="rId2"/>
            </a:endParaRPr>
          </a:p>
          <a:p>
            <a:endParaRPr lang="cs-CZ" sz="1200" dirty="0" smtClean="0">
              <a:hlinkClick r:id="rId2"/>
            </a:endParaRPr>
          </a:p>
          <a:p>
            <a:r>
              <a:rPr lang="cs-CZ" sz="1200" dirty="0" smtClean="0">
                <a:hlinkClick r:id="rId2"/>
              </a:rPr>
              <a:t>http://cs.wikipedia.org/wiki/Soubor:Lactuca_sativa-whole_plant_top.JPG</a:t>
            </a:r>
            <a:endParaRPr lang="cs-CZ" sz="1200" dirty="0" smtClean="0"/>
          </a:p>
          <a:p>
            <a:r>
              <a:rPr lang="cs-CZ" sz="1200" dirty="0" smtClean="0">
                <a:hlinkClick r:id="rId3"/>
              </a:rPr>
              <a:t>http://www.</a:t>
            </a:r>
            <a:r>
              <a:rPr lang="cs-CZ" sz="1200" dirty="0" err="1" smtClean="0">
                <a:hlinkClick r:id="rId3"/>
              </a:rPr>
              <a:t>kralici.cz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content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clanky</a:t>
            </a:r>
            <a:r>
              <a:rPr lang="cs-CZ" sz="1200" dirty="0" smtClean="0">
                <a:hlinkClick r:id="rId3"/>
              </a:rPr>
              <a:t>/</a:t>
            </a:r>
            <a:r>
              <a:rPr lang="cs-CZ" sz="1200" dirty="0" err="1" smtClean="0">
                <a:hlinkClick r:id="rId3"/>
              </a:rPr>
              <a:t>spenat.jpg</a:t>
            </a:r>
            <a:endParaRPr lang="cs-CZ" sz="1200" dirty="0" smtClean="0"/>
          </a:p>
          <a:p>
            <a:r>
              <a:rPr lang="cs-CZ" sz="1200" dirty="0" smtClean="0">
                <a:hlinkClick r:id="rId4"/>
              </a:rPr>
              <a:t>http://static.</a:t>
            </a:r>
            <a:r>
              <a:rPr lang="cs-CZ" sz="1200" dirty="0" err="1" smtClean="0">
                <a:hlinkClick r:id="rId4"/>
              </a:rPr>
              <a:t>akcniceny.cz</a:t>
            </a:r>
            <a:r>
              <a:rPr lang="cs-CZ" sz="1200" dirty="0" smtClean="0">
                <a:hlinkClick r:id="rId4"/>
              </a:rPr>
              <a:t>/foto/</a:t>
            </a:r>
            <a:r>
              <a:rPr lang="cs-CZ" sz="1200" dirty="0" err="1" smtClean="0">
                <a:hlinkClick r:id="rId4"/>
              </a:rPr>
              <a:t>vyrobky</a:t>
            </a:r>
            <a:r>
              <a:rPr lang="cs-CZ" sz="1200" dirty="0" smtClean="0">
                <a:hlinkClick r:id="rId4"/>
              </a:rPr>
              <a:t>/329250/329151.jpg</a:t>
            </a:r>
            <a:endParaRPr lang="cs-CZ" sz="1200" dirty="0" smtClean="0"/>
          </a:p>
          <a:p>
            <a:r>
              <a:rPr lang="cs-CZ" sz="1200" dirty="0" smtClean="0">
                <a:hlinkClick r:id="rId5"/>
              </a:rPr>
              <a:t>http://www.</a:t>
            </a:r>
            <a:r>
              <a:rPr lang="cs-CZ" sz="1200" dirty="0" err="1" smtClean="0">
                <a:hlinkClick r:id="rId5"/>
              </a:rPr>
              <a:t>ludmilka.estranky.cz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img</a:t>
            </a:r>
            <a:r>
              <a:rPr lang="cs-CZ" sz="1200" dirty="0" smtClean="0">
                <a:hlinkClick r:id="rId5"/>
              </a:rPr>
              <a:t>/</a:t>
            </a:r>
            <a:r>
              <a:rPr lang="cs-CZ" sz="1200" dirty="0" err="1" smtClean="0">
                <a:hlinkClick r:id="rId5"/>
              </a:rPr>
              <a:t>picture</a:t>
            </a:r>
            <a:r>
              <a:rPr lang="cs-CZ" sz="1200" dirty="0" smtClean="0">
                <a:hlinkClick r:id="rId5"/>
              </a:rPr>
              <a:t>/2728/</a:t>
            </a:r>
            <a:r>
              <a:rPr lang="cs-CZ" sz="1200" dirty="0" err="1" smtClean="0">
                <a:hlinkClick r:id="rId5"/>
              </a:rPr>
              <a:t>kvetak</a:t>
            </a:r>
            <a:r>
              <a:rPr lang="cs-CZ" sz="1200" dirty="0" smtClean="0">
                <a:hlinkClick r:id="rId5"/>
              </a:rPr>
              <a:t>_02.gif</a:t>
            </a:r>
            <a:endParaRPr lang="cs-CZ" sz="1200" dirty="0" smtClean="0"/>
          </a:p>
          <a:p>
            <a:r>
              <a:rPr lang="cs-CZ" sz="1200" dirty="0" smtClean="0">
                <a:hlinkClick r:id="rId6"/>
              </a:rPr>
              <a:t>http://cms.tvujdum.cz/userdata/images/27414varenia-a-stolovanikedlubny-foto-1.jpg</a:t>
            </a:r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sz="12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85</TotalTime>
  <Words>107</Words>
  <Application>Microsoft Office PowerPoint</Application>
  <PresentationFormat>Předvádění na obrazovce (4:3)</PresentationFormat>
  <Paragraphs>44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Snímek 1</vt:lpstr>
      <vt:lpstr>UŽITKOVÉ ROSTLINY ZELENINA</vt:lpstr>
      <vt:lpstr>UŽITKOVÉ ROSTLINY - ZELENINA</vt:lpstr>
      <vt:lpstr>KOŘENOVÁ ZELENINA</vt:lpstr>
      <vt:lpstr>PLODOVÁ ZELENINA</vt:lpstr>
      <vt:lpstr>CIBULOVÁ ZELENINA</vt:lpstr>
      <vt:lpstr>LISTOVÁ ZELENINA</vt:lpstr>
      <vt:lpstr>KOŠŤÁLOVÁ ZELENINA</vt:lpstr>
      <vt:lpstr>Snímek 9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ZELENINA</dc:title>
  <dc:creator>Blanka</dc:creator>
  <cp:lastModifiedBy>Dum</cp:lastModifiedBy>
  <cp:revision>14</cp:revision>
  <dcterms:created xsi:type="dcterms:W3CDTF">2012-03-12T17:23:58Z</dcterms:created>
  <dcterms:modified xsi:type="dcterms:W3CDTF">2013-10-13T15:10:22Z</dcterms:modified>
</cp:coreProperties>
</file>