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0"/>
            <a:ext cx="5214974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57290" y="1397002"/>
          <a:ext cx="6429419" cy="5246703"/>
        </p:xfrm>
        <a:graphic>
          <a:graphicData uri="http://schemas.openxmlformats.org/drawingml/2006/table">
            <a:tbl>
              <a:tblPr/>
              <a:tblGrid>
                <a:gridCol w="2378316"/>
                <a:gridCol w="4051103"/>
              </a:tblGrid>
              <a:tr h="320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Jména vlastní a obecná - procvičování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729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 procvičování psaní velkývh a malých písmen na začátku slova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82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dokáže správně napsat počáteční písmena u podstatných jmen, chápe rozdíl mezi jménem vlastním a obecným.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Vlastní a obecná jména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jyzyková komunikace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10.10.2013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357290" y="92867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720" y="285728"/>
            <a:ext cx="847680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Procvičování :</a:t>
            </a:r>
          </a:p>
          <a:p>
            <a:endParaRPr lang="cs-CZ" sz="2000" b="1" i="1" dirty="0" smtClean="0">
              <a:solidFill>
                <a:srgbClr val="FF0000"/>
              </a:solidFill>
            </a:endParaRPr>
          </a:p>
          <a:p>
            <a:r>
              <a:rPr lang="cs-CZ" sz="4000" b="1" i="1" dirty="0" smtClean="0">
                <a:solidFill>
                  <a:srgbClr val="FF0000"/>
                </a:solidFill>
              </a:rPr>
              <a:t>Velká a malá písmena na začátku slova</a:t>
            </a:r>
          </a:p>
          <a:p>
            <a:endParaRPr lang="cs-CZ" sz="2000" b="1" i="1" dirty="0" smtClean="0">
              <a:solidFill>
                <a:srgbClr val="FF0000"/>
              </a:solidFill>
            </a:endParaRPr>
          </a:p>
          <a:p>
            <a:r>
              <a:rPr lang="cs-CZ" sz="4000" b="1" i="1" dirty="0" smtClean="0">
                <a:solidFill>
                  <a:srgbClr val="FF0000"/>
                </a:solidFill>
              </a:rPr>
              <a:t>Jména obecná a vlastní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3429000"/>
            <a:ext cx="2857520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928662" y="3643314"/>
            <a:ext cx="66832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pes                                         Alík  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rot="5400000">
            <a:off x="1607323" y="2750339"/>
            <a:ext cx="1071570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643438" y="2786058"/>
            <a:ext cx="1714512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4282" y="285728"/>
            <a:ext cx="79961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Roztřiď podstatná jména na obecná a vlastní :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5842337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MOUREK, CHLAPEC, BABIČKA, SLOVENSKO, LABE, HORA, SNĚŽKA, ANETA, TELEVIZE,</a:t>
            </a:r>
          </a:p>
          <a:p>
            <a:r>
              <a:rPr lang="cs-CZ" sz="20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MÍČ, SEBRANICE, KOČKA, LINDA, TALÍŘ, BRNO, EVROPA, JAHODA, MEDVÍDEK</a:t>
            </a:r>
          </a:p>
          <a:p>
            <a:endParaRPr lang="cs-CZ" sz="20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42910" y="1571612"/>
            <a:ext cx="3214710" cy="385765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chch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572000" y="1571612"/>
            <a:ext cx="3214710" cy="385765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1538" y="1000108"/>
            <a:ext cx="63808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Jména obecná                       Jména vlastní</a:t>
            </a:r>
            <a:endParaRPr lang="cs-CZ" sz="28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4" y="1857364"/>
            <a:ext cx="142378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chlapec</a:t>
            </a:r>
          </a:p>
          <a:p>
            <a:r>
              <a:rPr lang="cs-CZ" sz="2400" b="1" i="1" dirty="0" smtClean="0"/>
              <a:t>babička</a:t>
            </a:r>
          </a:p>
          <a:p>
            <a:r>
              <a:rPr lang="cs-CZ" sz="2400" b="1" i="1" dirty="0" smtClean="0"/>
              <a:t>hora</a:t>
            </a:r>
          </a:p>
          <a:p>
            <a:r>
              <a:rPr lang="cs-CZ" sz="2400" b="1" i="1" dirty="0" smtClean="0"/>
              <a:t>televize</a:t>
            </a:r>
          </a:p>
          <a:p>
            <a:r>
              <a:rPr lang="cs-CZ" sz="2400" b="1" i="1" dirty="0" smtClean="0"/>
              <a:t>míč</a:t>
            </a:r>
          </a:p>
          <a:p>
            <a:r>
              <a:rPr lang="cs-CZ" sz="2400" b="1" i="1" dirty="0" smtClean="0"/>
              <a:t>kočka</a:t>
            </a:r>
          </a:p>
          <a:p>
            <a:r>
              <a:rPr lang="cs-CZ" sz="2400" b="1" i="1" dirty="0" smtClean="0"/>
              <a:t>talíř</a:t>
            </a:r>
          </a:p>
          <a:p>
            <a:r>
              <a:rPr lang="cs-CZ" sz="2400" b="1" i="1" dirty="0" smtClean="0"/>
              <a:t>jahoda</a:t>
            </a:r>
          </a:p>
          <a:p>
            <a:r>
              <a:rPr lang="cs-CZ" sz="2400" b="1" i="1" dirty="0" smtClean="0"/>
              <a:t>medvídek</a:t>
            </a:r>
            <a:endParaRPr lang="cs-CZ" sz="2400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132" y="1714488"/>
            <a:ext cx="1442896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Mourek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Slovensko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Labe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Sněžka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Aneta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Sebranice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Linda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Brno</a:t>
            </a:r>
          </a:p>
          <a:p>
            <a:r>
              <a:rPr lang="cs-CZ" sz="2400" b="1" i="1" dirty="0" smtClean="0">
                <a:solidFill>
                  <a:srgbClr val="FF0000"/>
                </a:solidFill>
              </a:rPr>
              <a:t>Evropa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  <p:bldP spid="9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1538" y="357166"/>
            <a:ext cx="659873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Napiš daná slova do sešitu psacím písmem.</a:t>
            </a: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Pozor na malá a velká písmena.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0911" y="1643050"/>
            <a:ext cx="894308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TETA, NOHA, SVRATKA, KŮŇ, BOSKOVICE, MARUŠKA, TELE, JESENÍKY,</a:t>
            </a:r>
          </a:p>
          <a:p>
            <a:endParaRPr lang="cs-CZ" sz="12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4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ŠKOLA, ZAHRADA, POLSKO, ČESKÁ REPUBLIKA, MAMINKA, MARTIN</a:t>
            </a:r>
            <a:endParaRPr lang="cs-CZ" sz="24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728" y="3214686"/>
            <a:ext cx="16489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Kontrola :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4143380"/>
            <a:ext cx="9358346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teta, noha, </a:t>
            </a:r>
            <a:r>
              <a:rPr lang="cs-CZ" sz="2800" b="1" i="1" dirty="0" smtClean="0">
                <a:solidFill>
                  <a:srgbClr val="FF0000"/>
                </a:solidFill>
              </a:rPr>
              <a:t>Svratka</a:t>
            </a:r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kůň, </a:t>
            </a:r>
            <a:r>
              <a:rPr lang="cs-CZ" sz="2800" b="1" i="1" dirty="0" smtClean="0">
                <a:solidFill>
                  <a:srgbClr val="FF0000"/>
                </a:solidFill>
              </a:rPr>
              <a:t>Boskovice</a:t>
            </a:r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cs-CZ" sz="2800" b="1" i="1" dirty="0" smtClean="0">
                <a:solidFill>
                  <a:srgbClr val="FF0000"/>
                </a:solidFill>
              </a:rPr>
              <a:t>Maruška</a:t>
            </a:r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tele, </a:t>
            </a:r>
            <a:r>
              <a:rPr lang="cs-CZ" sz="2800" b="1" i="1" dirty="0" smtClean="0">
                <a:solidFill>
                  <a:srgbClr val="FF0000"/>
                </a:solidFill>
              </a:rPr>
              <a:t>Jeseníky</a:t>
            </a:r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</a:p>
          <a:p>
            <a:endParaRPr lang="cs-CZ" sz="12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škola, zahrada, </a:t>
            </a:r>
            <a:r>
              <a:rPr lang="cs-CZ" sz="2800" b="1" i="1" dirty="0" smtClean="0">
                <a:solidFill>
                  <a:srgbClr val="FF0000"/>
                </a:solidFill>
              </a:rPr>
              <a:t>Polsko</a:t>
            </a:r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cs-CZ" sz="2800" b="1" i="1" dirty="0" smtClean="0">
                <a:solidFill>
                  <a:srgbClr val="FF0000"/>
                </a:solidFill>
              </a:rPr>
              <a:t>Česká</a:t>
            </a:r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republika, maminka, </a:t>
            </a:r>
            <a:r>
              <a:rPr lang="cs-CZ" sz="2800" b="1" i="1" dirty="0" smtClean="0">
                <a:solidFill>
                  <a:srgbClr val="FF0000"/>
                </a:solidFill>
              </a:rPr>
              <a:t>Martin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571480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259</Words>
  <PresentationFormat>Předvádění na obrazovce (4:3)</PresentationFormat>
  <Paragraphs>71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Zdena Šmerdová</cp:lastModifiedBy>
  <cp:revision>11</cp:revision>
  <dcterms:created xsi:type="dcterms:W3CDTF">2013-10-07T17:11:37Z</dcterms:created>
  <dcterms:modified xsi:type="dcterms:W3CDTF">2013-10-13T14:26:26Z</dcterms:modified>
</cp:coreProperties>
</file>