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3" r:id="rId6"/>
    <p:sldId id="259" r:id="rId7"/>
    <p:sldId id="261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C8BE8-379F-4808-85A5-20CEC053D49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715FF-09B3-48AA-839F-9CFAF250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1&amp;tbnh=140&amp;tbnw=86&amp;start=0&amp;ndsp=21&amp;ved=1t:429,r:19,s:0" TargetMode="External"/><Relationship Id="rId2" Type="http://schemas.openxmlformats.org/officeDocument/2006/relationships/hyperlink" Target="1&amp;tbnh=149&amp;tbnw=111&amp;start=0&amp;ndsp=24&amp;ved=1t:429,r:7,s: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S:\0&amp;tx=70&amp;ty=51" TargetMode="External"/><Relationship Id="rId5" Type="http://schemas.openxmlformats.org/officeDocument/2006/relationships/hyperlink" Target=":20&amp;tx=72&amp;ty=55" TargetMode="External"/><Relationship Id="rId4" Type="http://schemas.openxmlformats.org/officeDocument/2006/relationships/hyperlink" Target="tbnh=140&amp;tbnw=86&amp;start=0&amp;ndsp=21&amp;ved=1t:429,r:19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VY_32_INOVACE_2.2.13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07</a:t>
            </a:r>
            <a:r>
              <a:rPr lang="cs-CZ" b="1" smtClean="0">
                <a:cs typeface="Arial" pitchFamily="34" charset="0"/>
              </a:rPr>
              <a:t>. 04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Nadzemní části rostlin - byliny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Nadzemní části rostlin, Byliny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ke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  <p:pic>
        <p:nvPicPr>
          <p:cNvPr id="6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NADZEMNÍ ČÁSTI ROSTLIN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BYLINY</a:t>
            </a:r>
            <a:endParaRPr lang="cs-CZ" dirty="0"/>
          </a:p>
        </p:txBody>
      </p:sp>
      <p:pic>
        <p:nvPicPr>
          <p:cNvPr id="1026" name="Picture 2" descr="C:\Documents and Settings\Blanka\Local Settings\Temporary Internet Files\Content.IE5\ZYGZYMS1\MC9001228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1829201" cy="2088232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R8DROPYM\MC900331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4664"/>
            <a:ext cx="1712614" cy="1791077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6Q761CHY\MP9004277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223125"/>
            <a:ext cx="2304256" cy="3454697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AVBCXOIS\MP90039964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193804"/>
            <a:ext cx="2808312" cy="35112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NADZEMNÍ ČÁSTI ROSTLIN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dirty="0" smtClean="0"/>
              <a:t>Nadzemní části rostlin jsou:</a:t>
            </a:r>
          </a:p>
          <a:p>
            <a:r>
              <a:rPr lang="cs-CZ" dirty="0" smtClean="0"/>
              <a:t>Stonky</a:t>
            </a:r>
          </a:p>
          <a:p>
            <a:r>
              <a:rPr lang="cs-CZ" dirty="0" smtClean="0"/>
              <a:t>Listy</a:t>
            </a:r>
          </a:p>
          <a:p>
            <a:r>
              <a:rPr lang="cs-CZ" dirty="0" smtClean="0"/>
              <a:t>Květy</a:t>
            </a:r>
          </a:p>
          <a:p>
            <a:r>
              <a:rPr lang="cs-CZ" dirty="0" smtClean="0"/>
              <a:t>Plody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3313" name="Picture 1" descr="C:\Documents and Settings\Blanka\Local Settings\Temporary Internet Files\Content.IE5\FV9J3WRO\MP9004278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268760"/>
            <a:ext cx="3312368" cy="5202247"/>
          </a:xfrm>
          <a:prstGeom prst="rect">
            <a:avLst/>
          </a:prstGeom>
          <a:noFill/>
        </p:spPr>
      </p:pic>
      <p:pic>
        <p:nvPicPr>
          <p:cNvPr id="13314" name="Picture 2" descr="C:\Documents and Settings\Blanka\Local Settings\Temporary Internet Files\Content.IE5\E985GBQF\MP9004387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606845"/>
            <a:ext cx="3096344" cy="2073444"/>
          </a:xfrm>
          <a:prstGeom prst="rect">
            <a:avLst/>
          </a:prstGeom>
          <a:noFill/>
        </p:spPr>
      </p:pic>
      <p:pic>
        <p:nvPicPr>
          <p:cNvPr id="13319" name="Picture 7" descr="C:\Documents and Settings\Blanka\Local Settings\Temporary Internet Files\Content.IE5\GNU5C80N\MC9004116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564904"/>
            <a:ext cx="1944216" cy="20974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BYLINY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Rostliny, které mají dužnatý (nedřevnatý) stonek, nazýváme byliny.</a:t>
            </a:r>
          </a:p>
          <a:p>
            <a:r>
              <a:rPr lang="cs-CZ" sz="4000" dirty="0" smtClean="0"/>
              <a:t>Pozoruj rozdíly na obrázcích:</a:t>
            </a:r>
            <a:endParaRPr lang="cs-CZ" sz="4000" dirty="0"/>
          </a:p>
        </p:txBody>
      </p:sp>
      <p:pic>
        <p:nvPicPr>
          <p:cNvPr id="12293" name="Picture 5" descr="C:\Documents and Settings\Blanka\Local Settings\Temporary Internet Files\Content.IE5\ZYGZYMS1\MC9004116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581128"/>
            <a:ext cx="1857375" cy="1714500"/>
          </a:xfrm>
          <a:prstGeom prst="rect">
            <a:avLst/>
          </a:prstGeom>
          <a:noFill/>
        </p:spPr>
      </p:pic>
      <p:pic>
        <p:nvPicPr>
          <p:cNvPr id="12299" name="Picture 11" descr="C:\Documents and Settings\Blanka\Local Settings\Temporary Internet Files\Content.IE5\3NN3QPFP\MC9004116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696486"/>
            <a:ext cx="1512168" cy="2588476"/>
          </a:xfrm>
          <a:prstGeom prst="rect">
            <a:avLst/>
          </a:prstGeom>
          <a:noFill/>
        </p:spPr>
      </p:pic>
      <p:pic>
        <p:nvPicPr>
          <p:cNvPr id="12300" name="Picture 12" descr="C:\Documents and Settings\Blanka\Local Settings\Temporary Internet Files\Content.IE5\3A8G3BB8\MC9004116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509120"/>
            <a:ext cx="1549400" cy="1882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BYLINY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Stonek bez listů se nazývá </a:t>
            </a:r>
            <a:r>
              <a:rPr lang="cs-CZ" sz="4400" dirty="0" smtClean="0">
                <a:solidFill>
                  <a:srgbClr val="FF0000"/>
                </a:solidFill>
              </a:rPr>
              <a:t>STVOL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Stonek s listy se nazývá </a:t>
            </a:r>
            <a:r>
              <a:rPr lang="cs-CZ" sz="4400" dirty="0" smtClean="0">
                <a:solidFill>
                  <a:srgbClr val="FF0000"/>
                </a:solidFill>
              </a:rPr>
              <a:t>LODYHA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Stonek většinou dutý s kolénky se nazývá </a:t>
            </a:r>
            <a:r>
              <a:rPr lang="cs-CZ" sz="4400" dirty="0" smtClean="0">
                <a:solidFill>
                  <a:srgbClr val="FF0000"/>
                </a:solidFill>
              </a:rPr>
              <a:t>STÉBLO</a:t>
            </a:r>
            <a:r>
              <a:rPr lang="cs-CZ" sz="4400" dirty="0" smtClean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BYLINY</a:t>
            </a:r>
            <a:endParaRPr lang="cs-CZ" b="1" u="sng" dirty="0"/>
          </a:p>
        </p:txBody>
      </p:sp>
      <p:pic>
        <p:nvPicPr>
          <p:cNvPr id="2050" name="Picture 2" descr="C:\Documents and Settings\Blanka\Local Settings\Temporary Internet Files\Content.IE5\VL645TR9\MC90012314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998638"/>
            <a:ext cx="4464496" cy="5309952"/>
          </a:xfrm>
          <a:prstGeom prst="rect">
            <a:avLst/>
          </a:prstGeom>
          <a:noFill/>
        </p:spPr>
      </p:pic>
      <p:pic>
        <p:nvPicPr>
          <p:cNvPr id="2052" name="Picture 4" descr="http://www.guh.cz/edu/bi/biologie_rostliny/foto03/foto_0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722032"/>
            <a:ext cx="3600400" cy="533392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5903893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?q=JITROCEL&amp;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</a:t>
            </a:r>
            <a:r>
              <a:rPr lang="cs-CZ" sz="800" dirty="0" err="1" smtClean="0"/>
              <a:t>Fu</a:t>
            </a:r>
            <a:r>
              <a:rPr lang="cs-CZ" sz="800" dirty="0" smtClean="0"/>
              <a:t>_G5KRWG-</a:t>
            </a:r>
            <a:r>
              <a:rPr lang="cs-CZ" sz="800" dirty="0" err="1" smtClean="0"/>
              <a:t>tutM</a:t>
            </a:r>
            <a:r>
              <a:rPr lang="cs-CZ" sz="800" dirty="0" smtClean="0"/>
              <a:t>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guh.cz</a:t>
            </a:r>
            <a:r>
              <a:rPr lang="cs-CZ" sz="800" dirty="0" smtClean="0"/>
              <a:t>/</a:t>
            </a:r>
            <a:r>
              <a:rPr lang="cs-CZ" sz="800" dirty="0" err="1" smtClean="0"/>
              <a:t>edu</a:t>
            </a:r>
            <a:r>
              <a:rPr lang="cs-CZ" sz="800" dirty="0" smtClean="0"/>
              <a:t>/</a:t>
            </a:r>
            <a:r>
              <a:rPr lang="cs-CZ" sz="800" dirty="0" err="1" smtClean="0"/>
              <a:t>bi</a:t>
            </a:r>
            <a:r>
              <a:rPr lang="cs-CZ" sz="800" dirty="0" smtClean="0"/>
              <a:t>/biologie_rostliny/html03/foto_091.html&amp;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=PAl2fArFlxDWoM&amp;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guh.cz</a:t>
            </a:r>
            <a:r>
              <a:rPr lang="cs-CZ" sz="800" dirty="0" smtClean="0"/>
              <a:t>/</a:t>
            </a:r>
            <a:r>
              <a:rPr lang="cs-CZ" sz="800" dirty="0" err="1" smtClean="0"/>
              <a:t>edu</a:t>
            </a:r>
            <a:r>
              <a:rPr lang="cs-CZ" sz="800" dirty="0" smtClean="0"/>
              <a:t>/</a:t>
            </a:r>
            <a:r>
              <a:rPr lang="cs-CZ" sz="800" dirty="0" err="1" smtClean="0"/>
              <a:t>bi</a:t>
            </a:r>
            <a:r>
              <a:rPr lang="cs-CZ" sz="800" dirty="0" smtClean="0"/>
              <a:t>/biologie_rostliny/foto03/foto_091.jpg&amp;w=270&amp;h=400&amp;</a:t>
            </a:r>
            <a:r>
              <a:rPr lang="cs-CZ" sz="800" dirty="0" err="1" smtClean="0"/>
              <a:t>ei</a:t>
            </a:r>
            <a:r>
              <a:rPr lang="cs-CZ" sz="800" dirty="0" smtClean="0"/>
              <a:t>=Ioh4T8fPNsLO4QS12_j2Dg&amp;zoom=1&amp;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=1209&amp;</a:t>
            </a:r>
            <a:r>
              <a:rPr lang="cs-CZ" sz="800" dirty="0" err="1" smtClean="0"/>
              <a:t>vpy</a:t>
            </a:r>
            <a:r>
              <a:rPr lang="cs-CZ" sz="800" dirty="0" smtClean="0"/>
              <a:t>=151&amp;dur=1062&amp;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=273&amp;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=184&amp;</a:t>
            </a:r>
            <a:r>
              <a:rPr lang="cs-CZ" sz="800" dirty="0" err="1" smtClean="0"/>
              <a:t>tx</a:t>
            </a:r>
            <a:r>
              <a:rPr lang="cs-CZ" sz="800" dirty="0" smtClean="0"/>
              <a:t>=131&amp;ty=190&amp;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=149&amp;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=111&amp;start=0&amp;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=24&amp;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=1t:429,r:7,s:0</a:t>
            </a:r>
            <a:endParaRPr lang="cs-CZ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BYLINY</a:t>
            </a:r>
            <a:endParaRPr lang="cs-CZ" b="1" u="sng" dirty="0"/>
          </a:p>
        </p:txBody>
      </p:sp>
      <p:pic>
        <p:nvPicPr>
          <p:cNvPr id="17410" name="Picture 2" descr="http://www.ordinace.cz/img/text/849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71724"/>
            <a:ext cx="3456384" cy="547836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02700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?q=mate%C5%99%C3%</a:t>
            </a:r>
            <a:r>
              <a:rPr lang="cs-CZ" sz="800" dirty="0" err="1" smtClean="0"/>
              <a:t>ADdou</a:t>
            </a:r>
            <a:r>
              <a:rPr lang="cs-CZ" sz="800" dirty="0" smtClean="0"/>
              <a:t>%C5%A1ka&amp;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=2DrFk9w9AknC3M:&amp;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=http://www.ordinace.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clanek</a:t>
            </a:r>
            <a:r>
              <a:rPr lang="cs-CZ" sz="800" dirty="0" smtClean="0"/>
              <a:t>/</a:t>
            </a:r>
            <a:r>
              <a:rPr lang="cs-CZ" sz="800" dirty="0" err="1" smtClean="0"/>
              <a:t>materidouska</a:t>
            </a:r>
            <a:r>
              <a:rPr lang="cs-CZ" sz="800" dirty="0" smtClean="0"/>
              <a:t>/&amp;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=szBtfLgAC7Js_M&amp;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=http://www.ordinace.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/text/849.gif&amp;w=200&amp;h=317&amp;</a:t>
            </a:r>
            <a:r>
              <a:rPr lang="cs-CZ" sz="800" dirty="0" err="1" smtClean="0"/>
              <a:t>ei</a:t>
            </a:r>
            <a:r>
              <a:rPr lang="cs-CZ" sz="800" dirty="0" smtClean="0"/>
              <a:t>=D4l4T66DK-aJ4gSC3oztDg&amp;zoom=1&amp;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=1072&amp;</a:t>
            </a:r>
            <a:r>
              <a:rPr lang="cs-CZ" sz="800" dirty="0" err="1" smtClean="0"/>
              <a:t>vpy</a:t>
            </a:r>
            <a:r>
              <a:rPr lang="cs-CZ" sz="800" dirty="0" smtClean="0"/>
              <a:t>=100&amp;dur=16&amp;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=253&amp;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=160&amp;</a:t>
            </a:r>
            <a:r>
              <a:rPr lang="cs-CZ" sz="800" dirty="0" err="1" smtClean="0"/>
              <a:t>tx</a:t>
            </a:r>
            <a:r>
              <a:rPr lang="cs-CZ" sz="800" dirty="0" smtClean="0"/>
              <a:t>=88&amp;ty=159&amp;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=140&amp;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=86&amp;start=0&amp;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=21&amp;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=1t:429,r:19,s:0</a:t>
            </a:r>
            <a:endParaRPr lang="cs-CZ" sz="800" dirty="0"/>
          </a:p>
        </p:txBody>
      </p:sp>
      <p:pic>
        <p:nvPicPr>
          <p:cNvPr id="17412" name="Picture 4" descr="C:\Documents and Settings\Blanka\Local Settings\Temporary Internet Files\Content.IE5\36AD6R1J\MC90043687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02324" y="1268760"/>
            <a:ext cx="4320480" cy="43204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BYLINY</a:t>
            </a:r>
            <a:endParaRPr lang="cs-CZ" b="1" u="sng" dirty="0"/>
          </a:p>
        </p:txBody>
      </p:sp>
      <p:pic>
        <p:nvPicPr>
          <p:cNvPr id="19460" name="Picture 4" descr="http://www.lucasinka.cz/wp-content/uploads/2010/08/ry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88250"/>
            <a:ext cx="3816424" cy="487411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602700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?q=%C5%</a:t>
            </a:r>
            <a:r>
              <a:rPr lang="cs-CZ" sz="800" dirty="0" err="1" smtClean="0"/>
              <a:t>BEito</a:t>
            </a:r>
            <a:r>
              <a:rPr lang="cs-CZ" sz="800" dirty="0" smtClean="0"/>
              <a:t>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imvnsl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</a:t>
            </a:r>
            <a:r>
              <a:rPr lang="cs-CZ" sz="800" dirty="0" err="1" smtClean="0"/>
              <a:t>tUDh</a:t>
            </a:r>
            <a:r>
              <a:rPr lang="cs-CZ" sz="800" dirty="0" smtClean="0"/>
              <a:t>_0gqvzmirM:&amp;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lucasinka.cz</a:t>
            </a:r>
            <a:r>
              <a:rPr lang="cs-CZ" sz="800" dirty="0" smtClean="0"/>
              <a:t>/2010/08/obiloviny/&amp;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</a:t>
            </a:r>
            <a:r>
              <a:rPr lang="cs-CZ" sz="800" dirty="0" err="1" smtClean="0"/>
              <a:t>GyuO</a:t>
            </a:r>
            <a:r>
              <a:rPr lang="cs-CZ" sz="800" dirty="0" smtClean="0"/>
              <a:t>-Hep1Qo2cM&amp;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lucasinka.cz</a:t>
            </a:r>
            <a:r>
              <a:rPr lang="cs-CZ" sz="800" dirty="0" smtClean="0"/>
              <a:t>/</a:t>
            </a:r>
            <a:r>
              <a:rPr lang="cs-CZ" sz="800" dirty="0" err="1" smtClean="0"/>
              <a:t>wp</a:t>
            </a:r>
            <a:r>
              <a:rPr lang="cs-CZ" sz="800" dirty="0" smtClean="0"/>
              <a:t>-</a:t>
            </a:r>
            <a:r>
              <a:rPr lang="cs-CZ" sz="800" dirty="0" err="1" smtClean="0"/>
              <a:t>content</a:t>
            </a:r>
            <a:r>
              <a:rPr lang="cs-CZ" sz="800" dirty="0" smtClean="0"/>
              <a:t>/</a:t>
            </a:r>
            <a:r>
              <a:rPr lang="cs-CZ" sz="800" dirty="0" err="1" smtClean="0"/>
              <a:t>uploads</a:t>
            </a:r>
            <a:r>
              <a:rPr lang="cs-CZ" sz="800" dirty="0" smtClean="0"/>
              <a:t>/2010/08/</a:t>
            </a:r>
            <a:r>
              <a:rPr lang="cs-CZ" sz="800" dirty="0" err="1" smtClean="0"/>
              <a:t>rye.jpg</a:t>
            </a:r>
            <a:r>
              <a:rPr lang="cs-CZ" sz="800" dirty="0" smtClean="0"/>
              <a:t>&amp;w=350&amp;h=447&amp;</a:t>
            </a:r>
            <a:r>
              <a:rPr lang="cs-CZ" sz="800" dirty="0" err="1" smtClean="0"/>
              <a:t>ei</a:t>
            </a:r>
            <a:r>
              <a:rPr lang="cs-CZ" sz="800" dirty="0" smtClean="0"/>
              <a:t>=8Yl4T8OOH8OO4gT-j8GeDw&amp;zoom=1&amp;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rc</a:t>
            </a:r>
            <a:r>
              <a:rPr lang="cs-CZ" sz="800" dirty="0" smtClean="0"/>
              <a:t>&amp;dur=437&amp;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=2&amp;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=163&amp;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=123&amp;start=20&amp;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=26&amp;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=1t:429,r:2,s:20&amp;</a:t>
            </a:r>
            <a:r>
              <a:rPr lang="cs-CZ" sz="800" dirty="0" err="1" smtClean="0"/>
              <a:t>tx</a:t>
            </a:r>
            <a:r>
              <a:rPr lang="cs-CZ" sz="800" dirty="0" smtClean="0"/>
              <a:t>=72&amp;ty=55</a:t>
            </a:r>
            <a:endParaRPr lang="cs-CZ" sz="800" dirty="0"/>
          </a:p>
        </p:txBody>
      </p:sp>
      <p:pic>
        <p:nvPicPr>
          <p:cNvPr id="19462" name="Picture 6" descr="http://vfu-www.vfu.cz/vegetabilie/plodiny/czech/Jecmen_dvourad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8256" y="1268760"/>
            <a:ext cx="4714344" cy="352839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355976" y="479715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?q=je%C4%8Dmen&amp;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=CDbv3HRmygRYiM:&amp;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vfu-www.vfu.cz/vegetabilie/plodiny/czech/jecmen.htm&amp;docid=Ax3yBc8QdIxLhM&amp;imgurl=http://vfu-www.vfu.cz/vegetabilie/plodiny/czech/Jecmen_dvourady.jpg&amp;w=922&amp;h=691&amp;ei=top4T9aaOvPY4QSm16n5Dg&amp;zoom=1&amp;iact=rc&amp;dur=187&amp;sig=106906974694433943416&amp;page=1&amp;tbnh=149&amp;tbnw=199&amp;start=0&amp;ndsp=21&amp;ved=1t:429,r:1,s:0&amp;tx=70&amp;ty=51</a:t>
            </a:r>
            <a:endParaRPr lang="cs-CZ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Zdroje: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?q=JITROCEL&amp;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=1440&amp;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=691&amp;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Fu</a:t>
            </a:r>
            <a:r>
              <a:rPr lang="cs-CZ" sz="1200" dirty="0" smtClean="0"/>
              <a:t>_G5KRWG-</a:t>
            </a:r>
            <a:r>
              <a:rPr lang="cs-CZ" sz="1200" dirty="0" err="1" smtClean="0"/>
              <a:t>tutM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guh.cz</a:t>
            </a:r>
            <a:r>
              <a:rPr lang="cs-CZ" sz="1200" dirty="0" smtClean="0"/>
              <a:t>/</a:t>
            </a:r>
            <a:r>
              <a:rPr lang="cs-CZ" sz="1200" dirty="0" err="1" smtClean="0"/>
              <a:t>edu</a:t>
            </a:r>
            <a:r>
              <a:rPr lang="cs-CZ" sz="1200" dirty="0" smtClean="0"/>
              <a:t>/</a:t>
            </a:r>
            <a:r>
              <a:rPr lang="cs-CZ" sz="1200" dirty="0" err="1" smtClean="0"/>
              <a:t>bi</a:t>
            </a:r>
            <a:r>
              <a:rPr lang="cs-CZ" sz="1200" dirty="0" smtClean="0"/>
              <a:t>/biologie_rostliny/html03/foto_091.html&amp;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=PAl2fArFlxDWoM&amp;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guh.cz</a:t>
            </a:r>
            <a:r>
              <a:rPr lang="cs-CZ" sz="1200" dirty="0" smtClean="0"/>
              <a:t>/</a:t>
            </a:r>
            <a:r>
              <a:rPr lang="cs-CZ" sz="1200" dirty="0" err="1" smtClean="0"/>
              <a:t>edu</a:t>
            </a:r>
            <a:r>
              <a:rPr lang="cs-CZ" sz="1200" dirty="0" smtClean="0"/>
              <a:t>/</a:t>
            </a:r>
            <a:r>
              <a:rPr lang="cs-CZ" sz="1200" dirty="0" err="1" smtClean="0"/>
              <a:t>bi</a:t>
            </a:r>
            <a:r>
              <a:rPr lang="cs-CZ" sz="1200" dirty="0" smtClean="0"/>
              <a:t>/biologie_rostliny/foto03/foto_091.jpg&amp;w=270&amp;h=400&amp;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=Ioh4T8fPNsLO4QS12_j2Dg&amp;zoom=1&amp;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=1209&amp;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=151&amp;dur=1062&amp;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=273&amp;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=184&amp;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=131&amp;ty=190&amp;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=106906974694433943416&amp;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2"/>
              </a:rPr>
              <a:t>1&amp;</a:t>
            </a:r>
            <a:r>
              <a:rPr lang="cs-CZ" sz="1200" dirty="0" err="1" smtClean="0">
                <a:hlinkClick r:id="rId2"/>
              </a:rPr>
              <a:t>tbnh</a:t>
            </a:r>
            <a:r>
              <a:rPr lang="cs-CZ" sz="1200" dirty="0" smtClean="0">
                <a:hlinkClick r:id="rId2"/>
              </a:rPr>
              <a:t>=149&amp;</a:t>
            </a:r>
            <a:r>
              <a:rPr lang="cs-CZ" sz="1200" dirty="0" err="1" smtClean="0">
                <a:hlinkClick r:id="rId2"/>
              </a:rPr>
              <a:t>tbnw</a:t>
            </a:r>
            <a:r>
              <a:rPr lang="cs-CZ" sz="1200" dirty="0" smtClean="0">
                <a:hlinkClick r:id="rId2"/>
              </a:rPr>
              <a:t>=111&amp;start=0&amp;</a:t>
            </a:r>
            <a:r>
              <a:rPr lang="cs-CZ" sz="1200" dirty="0" err="1" smtClean="0">
                <a:hlinkClick r:id="rId2"/>
              </a:rPr>
              <a:t>ndsp</a:t>
            </a:r>
            <a:r>
              <a:rPr lang="cs-CZ" sz="1200" dirty="0" smtClean="0">
                <a:hlinkClick r:id="rId2"/>
              </a:rPr>
              <a:t>=24&amp;</a:t>
            </a:r>
            <a:r>
              <a:rPr lang="cs-CZ" sz="1200" dirty="0" err="1" smtClean="0">
                <a:hlinkClick r:id="rId2"/>
              </a:rPr>
              <a:t>ved</a:t>
            </a:r>
            <a:r>
              <a:rPr lang="cs-CZ" sz="1200" dirty="0" smtClean="0">
                <a:hlinkClick r:id="rId2"/>
              </a:rPr>
              <a:t>=1t:429,r:7,s:0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?q=mate%C5%99%C3%</a:t>
            </a:r>
            <a:r>
              <a:rPr lang="cs-CZ" sz="1200" dirty="0" err="1" smtClean="0"/>
              <a:t>ADdou</a:t>
            </a:r>
            <a:r>
              <a:rPr lang="cs-CZ" sz="1200" dirty="0" smtClean="0"/>
              <a:t>%C5%A1ka&amp;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=1440&amp;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=691&amp;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=2DrFk9w9AknC3M:&amp;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=http://www.ordinace.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clanek</a:t>
            </a:r>
            <a:r>
              <a:rPr lang="cs-CZ" sz="1200" dirty="0" smtClean="0"/>
              <a:t>/</a:t>
            </a:r>
            <a:r>
              <a:rPr lang="cs-CZ" sz="1200" dirty="0" err="1" smtClean="0"/>
              <a:t>materidouska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=szBtfLgAC7Js_M&amp;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=http://www.ordinace.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/text/849.gif&amp;w=200&amp;h=317&amp;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=D4l4T66DKaJ4gSC3oztDg&amp;zoom=1&amp;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=1072&amp;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=100&amp;dur=16&amp;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=253&amp;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=160&amp;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=88&amp;ty=159&amp;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=106906974694433943416&amp;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3"/>
              </a:rPr>
              <a:t>1&amp;</a:t>
            </a:r>
            <a:r>
              <a:rPr lang="cs-CZ" sz="1200" dirty="0" err="1" smtClean="0">
                <a:hlinkClick r:id="rId4"/>
              </a:rPr>
              <a:t>tbnh</a:t>
            </a:r>
            <a:r>
              <a:rPr lang="cs-CZ" sz="1200" dirty="0" smtClean="0">
                <a:hlinkClick r:id="rId4"/>
              </a:rPr>
              <a:t>=140&amp;</a:t>
            </a:r>
            <a:r>
              <a:rPr lang="cs-CZ" sz="1200" dirty="0" err="1" smtClean="0">
                <a:hlinkClick r:id="rId4"/>
              </a:rPr>
              <a:t>tbnw</a:t>
            </a:r>
            <a:r>
              <a:rPr lang="cs-CZ" sz="1200" dirty="0" smtClean="0">
                <a:hlinkClick r:id="rId4"/>
              </a:rPr>
              <a:t>=86&amp;start=0&amp;</a:t>
            </a:r>
            <a:r>
              <a:rPr lang="cs-CZ" sz="1200" dirty="0" err="1" smtClean="0">
                <a:hlinkClick r:id="rId4"/>
              </a:rPr>
              <a:t>ndsp</a:t>
            </a:r>
            <a:r>
              <a:rPr lang="cs-CZ" sz="1200" dirty="0" smtClean="0">
                <a:hlinkClick r:id="rId4"/>
              </a:rPr>
              <a:t>=21&amp;</a:t>
            </a:r>
            <a:r>
              <a:rPr lang="cs-CZ" sz="1200" dirty="0" err="1" smtClean="0">
                <a:hlinkClick r:id="rId4"/>
              </a:rPr>
              <a:t>ved</a:t>
            </a:r>
            <a:r>
              <a:rPr lang="cs-CZ" sz="1200" dirty="0" smtClean="0">
                <a:hlinkClick r:id="rId4"/>
              </a:rPr>
              <a:t>=1t:429,r:19,s:0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?q=%C5%</a:t>
            </a:r>
            <a:r>
              <a:rPr lang="cs-CZ" sz="1200" dirty="0" err="1" smtClean="0"/>
              <a:t>BEito</a:t>
            </a:r>
            <a:r>
              <a:rPr lang="cs-CZ" sz="1200" dirty="0" smtClean="0"/>
              <a:t>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=1440&amp;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=691&amp;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imvnsl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tUDh</a:t>
            </a:r>
            <a:r>
              <a:rPr lang="cs-CZ" sz="1200" dirty="0" smtClean="0"/>
              <a:t>_0gqvzmirM:&amp;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lucasinka.cz</a:t>
            </a:r>
            <a:r>
              <a:rPr lang="cs-CZ" sz="1200" dirty="0" smtClean="0"/>
              <a:t>/2010/08/obiloviny/&amp;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GyuO</a:t>
            </a:r>
            <a:r>
              <a:rPr lang="cs-CZ" sz="1200" dirty="0" smtClean="0"/>
              <a:t>-Hep1Qo2cM&amp;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lucasinka.cz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/2010/08/</a:t>
            </a:r>
            <a:r>
              <a:rPr lang="cs-CZ" sz="1200" dirty="0" err="1" smtClean="0"/>
              <a:t>rye.jpg</a:t>
            </a:r>
            <a:r>
              <a:rPr lang="cs-CZ" sz="1200" dirty="0" smtClean="0"/>
              <a:t>&amp;w=350&amp;h=447&amp;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=8Yl4T8OOH8OO4gT-j8GeDw&amp;zoom=1&amp;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&amp;dur=437&amp;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=106906974694433943416&amp;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=163&amp;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=123&amp;start=20&amp;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</a:t>
            </a:r>
            <a:r>
              <a:rPr lang="cs-CZ" sz="1200" dirty="0" smtClean="0">
                <a:hlinkClick r:id="rId5"/>
              </a:rPr>
              <a:t>:20&amp;</a:t>
            </a:r>
            <a:r>
              <a:rPr lang="cs-CZ" sz="1200" dirty="0" err="1" smtClean="0">
                <a:hlinkClick r:id="rId5"/>
              </a:rPr>
              <a:t>tx</a:t>
            </a:r>
            <a:r>
              <a:rPr lang="cs-CZ" sz="1200" dirty="0" smtClean="0">
                <a:hlinkClick r:id="rId5"/>
              </a:rPr>
              <a:t>=72&amp;ty=55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?q=je%C4%8Dmen&amp;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=1440&amp;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=691&amp;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=CDbv3HRmygRYiM:&amp;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vfu-www.vfu.cz/vegetabilie/plodiny/czech/jecmen.htm&amp;docid=Ax3yBc8QdIxLhM&amp;imgurl=http://vfu-www.vfu.cz/vegetabilie/plodiny/czech/Jecmen_dvourady.jpg&amp;w=922&amp;h=691&amp;ei=top4T9aaOvPY4QSm16n5Dg&amp;zoom=1&amp;iact=rc&amp;dur=187&amp;sig=106906974694433943416&amp;page=1&amp;tbnh=149&amp;tbnw=199&amp;start=0&amp;ndsp=21&amp;ved=1t:429,r:1,</a:t>
            </a:r>
            <a:r>
              <a:rPr lang="cs-CZ" sz="1200" dirty="0" smtClean="0">
                <a:hlinkClick r:id="rId6" action="ppaction://hlinkfile"/>
              </a:rPr>
              <a:t>s:0&amp;tx=70&amp;ty=51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159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NADZEMNÍ ČÁSTI ROSTLIN</vt:lpstr>
      <vt:lpstr>NADZEMNÍ ČÁSTI ROSTLIN</vt:lpstr>
      <vt:lpstr>BYLINY</vt:lpstr>
      <vt:lpstr>BYLINY</vt:lpstr>
      <vt:lpstr>BYLINY</vt:lpstr>
      <vt:lpstr>BYLINY</vt:lpstr>
      <vt:lpstr>BYLINY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NADZEMNÍ ČÁSTI ROSTLIN</dc:title>
  <dc:creator>Blanka</dc:creator>
  <cp:lastModifiedBy>NTBK</cp:lastModifiedBy>
  <cp:revision>8</cp:revision>
  <dcterms:created xsi:type="dcterms:W3CDTF">2012-04-01T16:44:05Z</dcterms:created>
  <dcterms:modified xsi:type="dcterms:W3CDTF">2013-10-06T20:11:54Z</dcterms:modified>
</cp:coreProperties>
</file>