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56" r:id="rId3"/>
    <p:sldId id="257" r:id="rId4"/>
    <p:sldId id="258" r:id="rId5"/>
    <p:sldId id="261" r:id="rId6"/>
    <p:sldId id="262" r:id="rId7"/>
    <p:sldId id="263" r:id="rId8"/>
    <p:sldId id="260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87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8FC27-5245-41B1-B1B4-29D784CF0BC3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C2326A-D0AA-48DB-ABA8-B1170C15D46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0048FC27-5245-41B1-B1B4-29D784CF0BC3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2DC2326A-D0AA-48DB-ABA8-B1170C15D46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8FC27-5245-41B1-B1B4-29D784CF0BC3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2326A-D0AA-48DB-ABA8-B1170C15D46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8FC27-5245-41B1-B1B4-29D784CF0BC3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2326A-D0AA-48DB-ABA8-B1170C15D46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2326A-D0AA-48DB-ABA8-B1170C15D46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8FC27-5245-41B1-B1B4-29D784CF0BC3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8FC27-5245-41B1-B1B4-29D784CF0BC3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2326A-D0AA-48DB-ABA8-B1170C15D46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8FC27-5245-41B1-B1B4-29D784CF0BC3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2326A-D0AA-48DB-ABA8-B1170C15D4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0048FC27-5245-41B1-B1B4-29D784CF0BC3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DC2326A-D0AA-48DB-ABA8-B1170C15D46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8FC27-5245-41B1-B1B4-29D784CF0BC3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C2326A-D0AA-48DB-ABA8-B1170C15D46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8FC27-5245-41B1-B1B4-29D784CF0BC3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2326A-D0AA-48DB-ABA8-B1170C15D4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8FC27-5245-41B1-B1B4-29D784CF0BC3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2326A-D0AA-48DB-ABA8-B1170C15D4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0048FC27-5245-41B1-B1B4-29D784CF0BC3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2DC2326A-D0AA-48DB-ABA8-B1170C15D46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www.guh.cz/edu/bi/biologie_rostliny/html01/foto_013.html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vkskaut.blog.cz/0706/muchomurka-ruzovka" TargetMode="External"/><Relationship Id="rId2" Type="http://schemas.openxmlformats.org/officeDocument/2006/relationships/hyperlink" Target="http://www.guh.cz/edu/bi/biologie_rostliny/html01/foto_012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houby.atlasrostlin.cz/hadovka-smrduta" TargetMode="External"/><Relationship Id="rId5" Type="http://schemas.openxmlformats.org/officeDocument/2006/relationships/hyperlink" Target="http://priroda.nafoceno.cz/houby/DSCF4223_original.jpg" TargetMode="External"/><Relationship Id="rId4" Type="http://schemas.openxmlformats.org/officeDocument/2006/relationships/hyperlink" Target="http://www.receptyonline.cz/hrib-krist--1195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2" descr="Popis: N:\Obchod\EU projekty\Loga\logolinkII_cb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794" y="0"/>
            <a:ext cx="5762625" cy="164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0" y="1700808"/>
            <a:ext cx="9036496" cy="5157192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METODICKÝ LIST PRO ZŠ</a:t>
            </a:r>
            <a:endParaRPr lang="cs-CZ" dirty="0" smtClean="0">
              <a:cs typeface="Arial" pitchFamily="34" charset="0"/>
            </a:endParaRP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 Pro zpracování vzdělávacích materiálů (VM)v rámci projektu EU peníze školám</a:t>
            </a:r>
            <a:endParaRPr lang="cs-CZ" dirty="0" smtClean="0">
              <a:cs typeface="Arial" pitchFamily="34" charset="0"/>
            </a:endParaRP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                       Operační program Vzdělávání pro konkurenceschopnost </a:t>
            </a:r>
            <a:endParaRPr lang="cs-CZ" dirty="0" smtClean="0">
              <a:cs typeface="Arial" pitchFamily="34" charset="0"/>
            </a:endParaRP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Projekt: Moderní výuka</a:t>
            </a:r>
            <a:endParaRPr lang="cs-CZ" dirty="0" smtClean="0">
              <a:cs typeface="Arial" pitchFamily="34" charset="0"/>
            </a:endParaRP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Registrační číslo: CZ.1.07/1.4.00/21.3192</a:t>
            </a:r>
            <a:endParaRPr lang="cs-CZ" dirty="0" smtClean="0">
              <a:cs typeface="Arial" pitchFamily="34" charset="0"/>
            </a:endParaRP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Číslo DUM: </a:t>
            </a:r>
            <a:r>
              <a:rPr lang="cs-CZ" b="1" dirty="0" smtClean="0">
                <a:cs typeface="Arial" pitchFamily="34" charset="0"/>
              </a:rPr>
              <a:t>VY_32_INOVACE_2.3.01</a:t>
            </a:r>
            <a:r>
              <a:rPr lang="cs-CZ" b="1" dirty="0" smtClean="0">
                <a:cs typeface="Arial" pitchFamily="34" charset="0"/>
              </a:rPr>
              <a:t>	</a:t>
            </a:r>
            <a:endParaRPr lang="cs-CZ" dirty="0" smtClean="0">
              <a:cs typeface="Arial" pitchFamily="34" charset="0"/>
            </a:endParaRP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Jméno autora: Mgr. Blanka Vanišová</a:t>
            </a: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Datum, období kdy byl vytvořen: </a:t>
            </a:r>
            <a:r>
              <a:rPr lang="cs-CZ" b="1" smtClean="0">
                <a:cs typeface="Arial" pitchFamily="34" charset="0"/>
              </a:rPr>
              <a:t>01</a:t>
            </a:r>
            <a:r>
              <a:rPr lang="cs-CZ" b="1" smtClean="0">
                <a:cs typeface="Arial" pitchFamily="34" charset="0"/>
              </a:rPr>
              <a:t>. 05</a:t>
            </a:r>
            <a:r>
              <a:rPr lang="cs-CZ" b="1" dirty="0" smtClean="0">
                <a:cs typeface="Arial" pitchFamily="34" charset="0"/>
              </a:rPr>
              <a:t>. 2012</a:t>
            </a:r>
            <a:endParaRPr lang="cs-CZ" dirty="0" smtClean="0">
              <a:cs typeface="Arial" pitchFamily="34" charset="0"/>
            </a:endParaRP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 Název práce: Houby nejedlé</a:t>
            </a:r>
            <a:endParaRPr lang="cs-CZ" dirty="0" smtClean="0">
              <a:cs typeface="Arial" pitchFamily="34" charset="0"/>
            </a:endParaRP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Předmět, pro který je VM určen: Člověk a jeho svět</a:t>
            </a:r>
            <a:endParaRPr lang="cs-CZ" dirty="0" smtClean="0">
              <a:cs typeface="Arial" pitchFamily="34" charset="0"/>
            </a:endParaRP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 Ročník, pro který je VM určen: Třetí </a:t>
            </a:r>
            <a:endParaRPr lang="cs-CZ" dirty="0" smtClean="0">
              <a:cs typeface="Arial" pitchFamily="34" charset="0"/>
            </a:endParaRP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 Časová dotace</a:t>
            </a:r>
            <a:r>
              <a:rPr lang="cs-CZ" dirty="0" smtClean="0">
                <a:cs typeface="Arial" pitchFamily="34" charset="0"/>
              </a:rPr>
              <a:t>: </a:t>
            </a:r>
            <a:r>
              <a:rPr lang="cs-CZ" b="1" dirty="0" smtClean="0">
                <a:cs typeface="Arial" pitchFamily="34" charset="0"/>
              </a:rPr>
              <a:t>1 hodina </a:t>
            </a:r>
            <a:endParaRPr lang="cs-CZ" dirty="0" smtClean="0">
              <a:cs typeface="Arial" pitchFamily="34" charset="0"/>
            </a:endParaRP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Vzdělávací oblast, tematický okruh, téma: Živá příroda – Houby nejedlé</a:t>
            </a:r>
            <a:endParaRPr lang="cs-CZ" dirty="0" smtClean="0">
              <a:cs typeface="Arial" pitchFamily="34" charset="0"/>
            </a:endParaRP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Metodický list, anotace- výstižný popis způsobu použití VM ve výuce:</a:t>
            </a:r>
            <a:r>
              <a:rPr lang="cs-CZ" dirty="0" smtClean="0">
                <a:cs typeface="Arial" pitchFamily="34" charset="0"/>
              </a:rPr>
              <a:t> </a:t>
            </a:r>
          </a:p>
          <a:p>
            <a:pPr algn="ctr">
              <a:buNone/>
            </a:pPr>
            <a:r>
              <a:rPr lang="cs-CZ" dirty="0" smtClean="0">
                <a:cs typeface="Arial" pitchFamily="34" charset="0"/>
              </a:rPr>
              <a:t>Prezentace je určena k seznámení s některými druhy nejedlých hub. Učitel si připraví výklad, žáci doplňují svými zkušenostmi a znalostmi.  Možno doplnit ukázkami hub.</a:t>
            </a: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       Pomůcky</a:t>
            </a:r>
            <a:r>
              <a:rPr lang="cs-CZ" dirty="0" smtClean="0">
                <a:cs typeface="Arial" pitchFamily="34" charset="0"/>
              </a:rPr>
              <a:t>: prezentace, houby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 smtClean="0"/>
              <a:t>HOUBY NEJEDLÉ</a:t>
            </a:r>
            <a:endParaRPr lang="cs-CZ" b="1" u="sng" dirty="0"/>
          </a:p>
        </p:txBody>
      </p:sp>
      <p:pic>
        <p:nvPicPr>
          <p:cNvPr id="1027" name="Picture 3" descr="C:\Documents and Settings\Blanka\Local Settings\Temporary Internet Files\Content.IE5\3NN3QPFP\MC90035134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32656"/>
            <a:ext cx="2170214" cy="3372090"/>
          </a:xfrm>
          <a:prstGeom prst="rect">
            <a:avLst/>
          </a:prstGeom>
          <a:noFill/>
        </p:spPr>
      </p:pic>
      <p:pic>
        <p:nvPicPr>
          <p:cNvPr id="1028" name="Picture 4" descr="C:\Documents and Settings\Blanka\Local Settings\Temporary Internet Files\Content.IE5\M69J2FS8\MC90039073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3481891"/>
            <a:ext cx="4392488" cy="3226360"/>
          </a:xfrm>
          <a:prstGeom prst="rect">
            <a:avLst/>
          </a:prstGeom>
          <a:noFill/>
        </p:spPr>
      </p:pic>
      <p:pic>
        <p:nvPicPr>
          <p:cNvPr id="1030" name="Picture 6" descr="C:\Documents and Settings\Blanka\Local Settings\Temporary Internet Files\Content.IE5\GNU5C80N\MC900252395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64288" y="404664"/>
            <a:ext cx="1440160" cy="2086613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600200"/>
            <a:ext cx="8712968" cy="5141168"/>
          </a:xfrm>
        </p:spPr>
        <p:txBody>
          <a:bodyPr>
            <a:normAutofit/>
          </a:bodyPr>
          <a:lstStyle/>
          <a:p>
            <a:r>
              <a:rPr lang="cs-CZ" b="1" u="sng" dirty="0" smtClean="0"/>
              <a:t>Hřib hořký – satan</a:t>
            </a:r>
            <a:r>
              <a:rPr lang="cs-CZ" dirty="0" smtClean="0"/>
              <a:t> - </a:t>
            </a:r>
            <a:r>
              <a:rPr lang="cs-CZ" sz="2000" dirty="0" smtClean="0"/>
              <a:t>roste v jehličnatých i listnatých lesích a hlavně mladé plodnice jsou snadno zaměnitelné s jinými druhy jedlých hřibů.  Nejvíce roste v srpnu a září, často ve společnosti jiných hřibů. Sice není smrtelně jedovatý, ale pro svou hořkou chuť dokáže i jedna mladá plodnice zkazit celé jídlo.</a:t>
            </a:r>
          </a:p>
          <a:p>
            <a:endParaRPr lang="cs-CZ" b="1" u="sng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/>
              <a:t>HOUBY NEJEDLÉ</a:t>
            </a:r>
            <a:endParaRPr lang="cs-CZ" u="sng" dirty="0"/>
          </a:p>
        </p:txBody>
      </p:sp>
      <p:pic>
        <p:nvPicPr>
          <p:cNvPr id="1026" name="Picture 2" descr="Houby - Hřib satan 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3120512"/>
            <a:ext cx="4716164" cy="3620856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3491880" y="6642556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800" dirty="0" smtClean="0"/>
              <a:t>http://www.</a:t>
            </a:r>
            <a:r>
              <a:rPr lang="cs-CZ" sz="800" dirty="0" err="1" smtClean="0"/>
              <a:t>guh.cz</a:t>
            </a:r>
            <a:r>
              <a:rPr lang="cs-CZ" sz="800" dirty="0" smtClean="0"/>
              <a:t>/</a:t>
            </a:r>
            <a:r>
              <a:rPr lang="cs-CZ" sz="800" dirty="0" err="1" smtClean="0"/>
              <a:t>edu</a:t>
            </a:r>
            <a:r>
              <a:rPr lang="cs-CZ" sz="800" dirty="0" smtClean="0"/>
              <a:t>/</a:t>
            </a:r>
            <a:r>
              <a:rPr lang="cs-CZ" sz="800" dirty="0" err="1" smtClean="0"/>
              <a:t>bi</a:t>
            </a:r>
            <a:r>
              <a:rPr lang="cs-CZ" sz="800" dirty="0" smtClean="0"/>
              <a:t>/biologie_rostliny/html01/foto_012.html</a:t>
            </a:r>
            <a:endParaRPr lang="cs-CZ" sz="8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00200"/>
            <a:ext cx="8435280" cy="5069160"/>
          </a:xfrm>
        </p:spPr>
        <p:txBody>
          <a:bodyPr>
            <a:normAutofit/>
          </a:bodyPr>
          <a:lstStyle/>
          <a:p>
            <a:r>
              <a:rPr lang="cs-CZ" b="1" u="sng" dirty="0" smtClean="0"/>
              <a:t>Muchomůrka citrónová</a:t>
            </a:r>
            <a:r>
              <a:rPr lang="cs-CZ" dirty="0" smtClean="0"/>
              <a:t> - </a:t>
            </a:r>
            <a:r>
              <a:rPr lang="cs-CZ" sz="2000" dirty="0" smtClean="0"/>
              <a:t>klobouk mívá průměr 4-10 cm. Třeň je bílý. Dužnina je bílá, páchnoucí po syrových bramborech. Je snadno zaměnitelná s muchomůrkou zelenou</a:t>
            </a:r>
            <a:r>
              <a:rPr lang="cs-CZ" dirty="0" smtClean="0"/>
              <a:t>.  </a:t>
            </a:r>
            <a:endParaRPr lang="cs-CZ" b="1" u="sng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/>
              <a:t>HOUBY NEJEDLÉ</a:t>
            </a:r>
            <a:endParaRPr lang="cs-CZ" u="sng" dirty="0"/>
          </a:p>
        </p:txBody>
      </p:sp>
      <p:pic>
        <p:nvPicPr>
          <p:cNvPr id="1026" name="Picture 2" descr="http://nd01.jxs.cz/176/518/d6f90b93cf_12919526_o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7" y="2916342"/>
            <a:ext cx="5204115" cy="3825026"/>
          </a:xfrm>
          <a:prstGeom prst="rect">
            <a:avLst/>
          </a:prstGeom>
          <a:noFill/>
        </p:spPr>
      </p:pic>
      <p:sp>
        <p:nvSpPr>
          <p:cNvPr id="6" name="Obdélník 5"/>
          <p:cNvSpPr/>
          <p:nvPr/>
        </p:nvSpPr>
        <p:spPr>
          <a:xfrm>
            <a:off x="4932040" y="6642556"/>
            <a:ext cx="237626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800" dirty="0" smtClean="0"/>
              <a:t>http://vkskaut.blog.cz/0706/muchomurka-ruzovka</a:t>
            </a:r>
            <a:endParaRPr lang="cs-CZ" sz="8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/>
              <a:t>HOUBY NEJEDLÉ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b="1" u="sng" dirty="0" smtClean="0"/>
              <a:t>Hřib kříšť </a:t>
            </a:r>
            <a:r>
              <a:rPr lang="cs-CZ" dirty="0" smtClean="0"/>
              <a:t>- </a:t>
            </a:r>
            <a:r>
              <a:rPr lang="cs-CZ" sz="2000" dirty="0" smtClean="0"/>
              <a:t>klobouk bledě hnědý až nazelenalý. Třeň v mládí tlustý a tuhý, krásně červeně zbarvený, horná část žlutá. Zprvu chutná nasládle, pak velmi hořce. Roste v jehličnatých lesích.</a:t>
            </a:r>
            <a:r>
              <a:rPr lang="cs-CZ" dirty="0" smtClean="0"/>
              <a:t> </a:t>
            </a:r>
            <a:endParaRPr lang="cs-CZ" b="1" u="sng" dirty="0"/>
          </a:p>
        </p:txBody>
      </p:sp>
      <p:pic>
        <p:nvPicPr>
          <p:cNvPr id="17412" name="Picture 4" descr="Atlas hub - hřibovité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5976" y="1268760"/>
            <a:ext cx="4565721" cy="5184576"/>
          </a:xfrm>
          <a:prstGeom prst="rect">
            <a:avLst/>
          </a:prstGeom>
          <a:noFill/>
        </p:spPr>
      </p:pic>
      <p:sp>
        <p:nvSpPr>
          <p:cNvPr id="7" name="Obdélník 6"/>
          <p:cNvSpPr/>
          <p:nvPr/>
        </p:nvSpPr>
        <p:spPr>
          <a:xfrm>
            <a:off x="6012160" y="6381328"/>
            <a:ext cx="250202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800" dirty="0" smtClean="0"/>
              <a:t>http://www.</a:t>
            </a:r>
            <a:r>
              <a:rPr lang="cs-CZ" sz="800" dirty="0" err="1" smtClean="0"/>
              <a:t>receptyonline.cz</a:t>
            </a:r>
            <a:r>
              <a:rPr lang="cs-CZ" sz="800" dirty="0" smtClean="0"/>
              <a:t>/</a:t>
            </a:r>
            <a:r>
              <a:rPr lang="cs-CZ" sz="800" dirty="0" err="1" smtClean="0"/>
              <a:t>hrib</a:t>
            </a:r>
            <a:r>
              <a:rPr lang="cs-CZ" sz="800" dirty="0" smtClean="0"/>
              <a:t>-</a:t>
            </a:r>
            <a:r>
              <a:rPr lang="cs-CZ" sz="800" dirty="0" err="1" smtClean="0"/>
              <a:t>krist</a:t>
            </a:r>
            <a:r>
              <a:rPr lang="cs-CZ" sz="800" dirty="0" smtClean="0"/>
              <a:t>--1195.html</a:t>
            </a:r>
            <a:endParaRPr lang="cs-CZ" sz="8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5069160"/>
          </a:xfrm>
        </p:spPr>
        <p:txBody>
          <a:bodyPr>
            <a:normAutofit/>
          </a:bodyPr>
          <a:lstStyle/>
          <a:p>
            <a:r>
              <a:rPr lang="cs-CZ" b="1" u="sng" dirty="0" smtClean="0"/>
              <a:t>Kuřátka sličná</a:t>
            </a:r>
            <a:r>
              <a:rPr lang="cs-CZ" dirty="0" smtClean="0"/>
              <a:t> - </a:t>
            </a:r>
            <a:r>
              <a:rPr lang="cs-CZ" sz="2000" dirty="0" smtClean="0"/>
              <a:t>třeň směrem nahoru tmavne z bílé do žluté barvy s růžovým nádechem. Z něj vyrůstají drobné větvičky připomínající mořské korály. Mají žlutavou či okrovou barvu a tupé zakončení se dvěma nebo třemi zoubky. </a:t>
            </a:r>
          </a:p>
          <a:p>
            <a:r>
              <a:rPr lang="cs-CZ" sz="2000" dirty="0" smtClean="0"/>
              <a:t> Kuřátka sličná najdete výhradně v listnatých lesích.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/>
              <a:t>HOUBY NEJEDLÉ</a:t>
            </a:r>
            <a:endParaRPr lang="cs-CZ" u="sng" dirty="0"/>
          </a:p>
        </p:txBody>
      </p:sp>
      <p:pic>
        <p:nvPicPr>
          <p:cNvPr id="19460" name="Picture 4" descr="http://priroda.nafoceno.cz/houby/DSCF4223_origin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3356992"/>
            <a:ext cx="4416492" cy="3312369"/>
          </a:xfrm>
          <a:prstGeom prst="rect">
            <a:avLst/>
          </a:prstGeom>
          <a:noFill/>
        </p:spPr>
      </p:pic>
      <p:sp>
        <p:nvSpPr>
          <p:cNvPr id="6" name="Obdélník 5"/>
          <p:cNvSpPr/>
          <p:nvPr/>
        </p:nvSpPr>
        <p:spPr>
          <a:xfrm>
            <a:off x="4788024" y="6642556"/>
            <a:ext cx="286206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800" dirty="0" smtClean="0"/>
              <a:t>http://priroda.nafoceno.cz/houby/DSCF4223_original.jpg</a:t>
            </a:r>
            <a:endParaRPr lang="cs-CZ" sz="8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/>
              <a:t>HOUBY NEJEDLÉ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u="sng" dirty="0" smtClean="0"/>
              <a:t>Hadovka smrdutá</a:t>
            </a:r>
            <a:r>
              <a:rPr lang="cs-CZ" dirty="0" smtClean="0"/>
              <a:t> - </a:t>
            </a:r>
            <a:r>
              <a:rPr lang="cs-CZ" sz="2000" dirty="0" smtClean="0"/>
              <a:t>výtrusy hadovky smrduté nejsou roznášeny větrem jako u většiny hub, ale mouchami, které přitahuje pach. Moucha usedne na klobouček a olizuje páchnoucí sliz spolu s výtrusy, které se jí přilepí na nohy a zadeček. Ptáci živící se mouchami pak spory trusem roznášejí. Jakmile je slizová vrstva olízána, plodnice přestanou páchnout.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 </a:t>
            </a:r>
            <a:endParaRPr lang="cs-CZ" b="1" u="sng" dirty="0"/>
          </a:p>
        </p:txBody>
      </p:sp>
      <p:pic>
        <p:nvPicPr>
          <p:cNvPr id="20482" name="Picture 2" descr="http://im.atlasrostlin.cz/hadovka-smrduta/181/1810-plant_main-dyjs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1412776"/>
            <a:ext cx="4464496" cy="5040560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6588224" y="6453336"/>
            <a:ext cx="2108269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800" dirty="0" smtClean="0"/>
              <a:t>http://houby.</a:t>
            </a:r>
            <a:r>
              <a:rPr lang="cs-CZ" sz="800" dirty="0" err="1" smtClean="0"/>
              <a:t>atlasrostlin.cz</a:t>
            </a:r>
            <a:r>
              <a:rPr lang="cs-CZ" sz="800" dirty="0" smtClean="0"/>
              <a:t>/hadovka-</a:t>
            </a:r>
            <a:r>
              <a:rPr lang="cs-CZ" sz="800" dirty="0" err="1" smtClean="0"/>
              <a:t>smrduta</a:t>
            </a:r>
            <a:endParaRPr lang="cs-CZ" sz="8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Zdroje: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  <a:tabLst>
                <a:tab pos="1143000" algn="l"/>
              </a:tabLst>
            </a:pPr>
            <a:r>
              <a:rPr lang="cs-CZ" sz="1200" dirty="0" smtClean="0">
                <a:latin typeface="Arial" pitchFamily="34" charset="0"/>
                <a:ea typeface="Times New Roman" pitchFamily="18" charset="0"/>
              </a:rPr>
              <a:t>        Neocitované materiály byly použity z knihoven Microsoft Word 2003 a</a:t>
            </a:r>
            <a:endParaRPr lang="cs-CZ" sz="1200" dirty="0" smtClean="0"/>
          </a:p>
          <a:p>
            <a:r>
              <a:rPr lang="cs-CZ" sz="1200" dirty="0" smtClean="0">
                <a:hlinkClick r:id="rId2"/>
              </a:rPr>
              <a:t>http://www.</a:t>
            </a:r>
            <a:r>
              <a:rPr lang="cs-CZ" sz="1200" dirty="0" err="1" smtClean="0">
                <a:hlinkClick r:id="rId2"/>
              </a:rPr>
              <a:t>guh.cz</a:t>
            </a:r>
            <a:r>
              <a:rPr lang="cs-CZ" sz="1200" dirty="0" smtClean="0">
                <a:hlinkClick r:id="rId2"/>
              </a:rPr>
              <a:t>/</a:t>
            </a:r>
            <a:r>
              <a:rPr lang="cs-CZ" sz="1200" dirty="0" err="1" smtClean="0">
                <a:hlinkClick r:id="rId2"/>
              </a:rPr>
              <a:t>edu</a:t>
            </a:r>
            <a:r>
              <a:rPr lang="cs-CZ" sz="1200" dirty="0" smtClean="0">
                <a:hlinkClick r:id="rId2"/>
              </a:rPr>
              <a:t>/</a:t>
            </a:r>
            <a:r>
              <a:rPr lang="cs-CZ" sz="1200" dirty="0" err="1" smtClean="0">
                <a:hlinkClick r:id="rId2"/>
              </a:rPr>
              <a:t>bi</a:t>
            </a:r>
            <a:r>
              <a:rPr lang="cs-CZ" sz="1200" dirty="0" smtClean="0">
                <a:hlinkClick r:id="rId2"/>
              </a:rPr>
              <a:t>/biologie_rostliny/html01/foto_012.html</a:t>
            </a:r>
            <a:endParaRPr lang="cs-CZ" sz="1200" dirty="0" smtClean="0"/>
          </a:p>
          <a:p>
            <a:r>
              <a:rPr lang="cs-CZ" sz="1200" dirty="0" smtClean="0">
                <a:hlinkClick r:id="rId3"/>
              </a:rPr>
              <a:t>http://vkskaut.blog.cz/0706/muchomurka-ruzovka</a:t>
            </a:r>
            <a:endParaRPr lang="cs-CZ" sz="1200" dirty="0" smtClean="0"/>
          </a:p>
          <a:p>
            <a:r>
              <a:rPr lang="cs-CZ" sz="1200" dirty="0" smtClean="0">
                <a:hlinkClick r:id="rId4"/>
              </a:rPr>
              <a:t>http://www.</a:t>
            </a:r>
            <a:r>
              <a:rPr lang="cs-CZ" sz="1200" dirty="0" err="1" smtClean="0">
                <a:hlinkClick r:id="rId4"/>
              </a:rPr>
              <a:t>receptyonline.cz</a:t>
            </a:r>
            <a:r>
              <a:rPr lang="cs-CZ" sz="1200" dirty="0" smtClean="0">
                <a:hlinkClick r:id="rId4"/>
              </a:rPr>
              <a:t>/</a:t>
            </a:r>
            <a:r>
              <a:rPr lang="cs-CZ" sz="1200" dirty="0" err="1" smtClean="0">
                <a:hlinkClick r:id="rId4"/>
              </a:rPr>
              <a:t>hrib</a:t>
            </a:r>
            <a:r>
              <a:rPr lang="cs-CZ" sz="1200" dirty="0" smtClean="0">
                <a:hlinkClick r:id="rId4"/>
              </a:rPr>
              <a:t>-</a:t>
            </a:r>
            <a:r>
              <a:rPr lang="cs-CZ" sz="1200" dirty="0" err="1" smtClean="0">
                <a:hlinkClick r:id="rId4"/>
              </a:rPr>
              <a:t>krist</a:t>
            </a:r>
            <a:r>
              <a:rPr lang="cs-CZ" sz="1200" dirty="0" smtClean="0">
                <a:hlinkClick r:id="rId4"/>
              </a:rPr>
              <a:t>--1195.html</a:t>
            </a:r>
            <a:endParaRPr lang="cs-CZ" sz="1200" dirty="0" smtClean="0"/>
          </a:p>
          <a:p>
            <a:r>
              <a:rPr lang="cs-CZ" sz="1200" dirty="0" smtClean="0">
                <a:hlinkClick r:id="rId5"/>
              </a:rPr>
              <a:t>http://priroda.nafoceno.cz/houby/DSCF4223_original.jpg</a:t>
            </a:r>
            <a:endParaRPr lang="cs-CZ" sz="1200" dirty="0" smtClean="0"/>
          </a:p>
          <a:p>
            <a:r>
              <a:rPr lang="cs-CZ" sz="1200" dirty="0" smtClean="0">
                <a:hlinkClick r:id="rId6"/>
              </a:rPr>
              <a:t>http://houby.</a:t>
            </a:r>
            <a:r>
              <a:rPr lang="cs-CZ" sz="1200" dirty="0" err="1" smtClean="0">
                <a:hlinkClick r:id="rId6"/>
              </a:rPr>
              <a:t>atlasrostlin.cz</a:t>
            </a:r>
            <a:r>
              <a:rPr lang="cs-CZ" sz="1200" dirty="0" smtClean="0">
                <a:hlinkClick r:id="rId6"/>
              </a:rPr>
              <a:t>/hadovka-</a:t>
            </a:r>
            <a:r>
              <a:rPr lang="cs-CZ" sz="1200" dirty="0" err="1" smtClean="0">
                <a:hlinkClick r:id="rId6"/>
              </a:rPr>
              <a:t>smrduta</a:t>
            </a:r>
            <a:endParaRPr lang="cs-CZ" sz="1200" dirty="0" smtClean="0"/>
          </a:p>
          <a:p>
            <a:r>
              <a:rPr lang="cs-CZ" sz="1200" dirty="0" smtClean="0">
                <a:latin typeface="Arial" pitchFamily="34" charset="0"/>
                <a:ea typeface="Times New Roman" pitchFamily="18" charset="0"/>
              </a:rPr>
              <a:t>Materiály jsou určeny pro bezplatné užívání pro potřeby výuky a vzdělávání na všech typech škol.</a:t>
            </a:r>
            <a:endParaRPr lang="cs-CZ" sz="1200" dirty="0" smtClean="0"/>
          </a:p>
          <a:p>
            <a:pPr>
              <a:buNone/>
            </a:pPr>
            <a:endParaRPr lang="cs-CZ" sz="1200" dirty="0" smtClean="0"/>
          </a:p>
          <a:p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99</TotalTime>
  <Words>279</Words>
  <Application>Microsoft Office PowerPoint</Application>
  <PresentationFormat>Předvádění na obrazovce (4:3)</PresentationFormat>
  <Paragraphs>41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Papír</vt:lpstr>
      <vt:lpstr>Prezentace aplikace PowerPoint</vt:lpstr>
      <vt:lpstr>HOUBY NEJEDLÉ</vt:lpstr>
      <vt:lpstr>HOUBY NEJEDLÉ</vt:lpstr>
      <vt:lpstr>HOUBY NEJEDLÉ</vt:lpstr>
      <vt:lpstr>HOUBY NEJEDLÉ</vt:lpstr>
      <vt:lpstr>HOUBY NEJEDLÉ</vt:lpstr>
      <vt:lpstr>HOUBY NEJEDLÉ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HOUBY NEJEDLÉ</dc:title>
  <dc:creator>Blanka</dc:creator>
  <cp:lastModifiedBy>NTBK</cp:lastModifiedBy>
  <cp:revision>16</cp:revision>
  <dcterms:created xsi:type="dcterms:W3CDTF">2012-05-12T18:48:53Z</dcterms:created>
  <dcterms:modified xsi:type="dcterms:W3CDTF">2013-10-06T20:14:14Z</dcterms:modified>
</cp:coreProperties>
</file>