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56" r:id="rId3"/>
    <p:sldId id="257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717DC1-9369-4902-A22E-98954D41EAE0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7CFF62-E92D-447F-B8D3-BC625BC4A52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717DC1-9369-4902-A22E-98954D41EAE0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7CFF62-E92D-447F-B8D3-BC625BC4A52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717DC1-9369-4902-A22E-98954D41EAE0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7CFF62-E92D-447F-B8D3-BC625BC4A52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717DC1-9369-4902-A22E-98954D41EAE0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7CFF62-E92D-447F-B8D3-BC625BC4A52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717DC1-9369-4902-A22E-98954D41EAE0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7CFF62-E92D-447F-B8D3-BC625BC4A52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717DC1-9369-4902-A22E-98954D41EAE0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7CFF62-E92D-447F-B8D3-BC625BC4A52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717DC1-9369-4902-A22E-98954D41EAE0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7CFF62-E92D-447F-B8D3-BC625BC4A52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717DC1-9369-4902-A22E-98954D41EAE0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7CFF62-E92D-447F-B8D3-BC625BC4A52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717DC1-9369-4902-A22E-98954D41EAE0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7CFF62-E92D-447F-B8D3-BC625BC4A52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717DC1-9369-4902-A22E-98954D41EAE0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7CFF62-E92D-447F-B8D3-BC625BC4A52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717DC1-9369-4902-A22E-98954D41EAE0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7CFF62-E92D-447F-B8D3-BC625BC4A52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E717DC1-9369-4902-A22E-98954D41EAE0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7CFF62-E92D-447F-B8D3-BC625BC4A52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wedge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9.wmf"/><Relationship Id="rId4" Type="http://schemas.openxmlformats.org/officeDocument/2006/relationships/image" Target="../media/image18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3.jpeg"/><Relationship Id="rId4" Type="http://schemas.openxmlformats.org/officeDocument/2006/relationships/image" Target="../media/image22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2" descr="Popis: N:\Obchod\EU projekty\Loga\logolinkII_cb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28794" y="0"/>
            <a:ext cx="5762625" cy="1647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251520" y="1600200"/>
            <a:ext cx="8640960" cy="5069160"/>
          </a:xfrm>
        </p:spPr>
        <p:txBody>
          <a:bodyPr>
            <a:normAutofit fontScale="55000" lnSpcReduction="20000"/>
          </a:bodyPr>
          <a:lstStyle/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METODICKÝ LIST PRO ZŠ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 Pro zpracování vzdělávacích materiálů (VM)v rámci projektu EU peníze školám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                       Operační program Vzdělávání pro konkurenceschopnost 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Projekt: Moderní výuka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Registrační číslo: CZ.1.07/1.4.00/21.3192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Číslo DUM: </a:t>
            </a:r>
            <a:r>
              <a:rPr lang="cs-CZ" b="1" dirty="0" smtClean="0">
                <a:cs typeface="Arial" pitchFamily="34" charset="0"/>
              </a:rPr>
              <a:t>VY_32_INOVACE_2.3.04</a:t>
            </a:r>
            <a:r>
              <a:rPr lang="cs-CZ" b="1" dirty="0" smtClean="0">
                <a:cs typeface="Arial" pitchFamily="34" charset="0"/>
              </a:rPr>
              <a:t>	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Jméno autora: Mgr. Blanka Vanišová</a:t>
            </a: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Datum, období kdy byl vytvořen: </a:t>
            </a:r>
            <a:r>
              <a:rPr lang="cs-CZ" b="1" smtClean="0">
                <a:cs typeface="Arial" pitchFamily="34" charset="0"/>
              </a:rPr>
              <a:t>06</a:t>
            </a:r>
            <a:r>
              <a:rPr lang="cs-CZ" b="1" smtClean="0">
                <a:cs typeface="Arial" pitchFamily="34" charset="0"/>
              </a:rPr>
              <a:t>. 05</a:t>
            </a:r>
            <a:r>
              <a:rPr lang="cs-CZ" b="1" dirty="0" smtClean="0">
                <a:cs typeface="Arial" pitchFamily="34" charset="0"/>
              </a:rPr>
              <a:t>. 2012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 Název práce: Živočichové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Předmět, pro který je VM určen: Člověk a jeho svět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 Ročník, pro který je VM určen: Třetí 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 Časová dotace</a:t>
            </a:r>
            <a:r>
              <a:rPr lang="cs-CZ" dirty="0" smtClean="0">
                <a:cs typeface="Arial" pitchFamily="34" charset="0"/>
              </a:rPr>
              <a:t>: </a:t>
            </a:r>
            <a:r>
              <a:rPr lang="cs-CZ" b="1" dirty="0" smtClean="0">
                <a:cs typeface="Arial" pitchFamily="34" charset="0"/>
              </a:rPr>
              <a:t>1 hodina 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Vzdělávací oblast, tematický okruh, téma: Živá příroda - Živočichové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Metodický list, anotace- výstižný popis způsobu použití VM ve výuce:</a:t>
            </a:r>
            <a:r>
              <a:rPr lang="cs-CZ" dirty="0" smtClean="0">
                <a:cs typeface="Arial" pitchFamily="34" charset="0"/>
              </a:rPr>
              <a:t> </a:t>
            </a:r>
          </a:p>
          <a:p>
            <a:pPr algn="ctr">
              <a:buNone/>
            </a:pPr>
            <a:r>
              <a:rPr lang="cs-CZ" dirty="0" smtClean="0">
                <a:cs typeface="Arial" pitchFamily="34" charset="0"/>
              </a:rPr>
              <a:t>Prezentace je určena jako úvodní seznámení s touto skupinou. Učitel si připraví výklad, žáci doplňují svými zkušenostmi a znalostmi. </a:t>
            </a: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       Pomůcky</a:t>
            </a:r>
            <a:r>
              <a:rPr lang="cs-CZ" dirty="0" smtClean="0">
                <a:cs typeface="Arial" pitchFamily="34" charset="0"/>
              </a:rPr>
              <a:t>: prezentace</a:t>
            </a:r>
          </a:p>
          <a:p>
            <a:endParaRPr lang="cs-CZ" dirty="0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u="sng" dirty="0" smtClean="0"/>
              <a:t>ŽIVOČICHOVÉ</a:t>
            </a:r>
            <a:endParaRPr lang="cs-CZ" b="1" u="sng" dirty="0"/>
          </a:p>
        </p:txBody>
      </p:sp>
      <p:pic>
        <p:nvPicPr>
          <p:cNvPr id="1027" name="Picture 3" descr="C:\Documents and Settings\Blanka\Local Settings\Temporary Internet Files\Content.IE5\4RWHA3OD\MP90040649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64088" y="260648"/>
            <a:ext cx="3384376" cy="2242149"/>
          </a:xfrm>
          <a:prstGeom prst="rect">
            <a:avLst/>
          </a:prstGeom>
          <a:noFill/>
        </p:spPr>
      </p:pic>
      <p:pic>
        <p:nvPicPr>
          <p:cNvPr id="1028" name="Picture 4" descr="C:\Documents and Settings\Blanka\Local Settings\Temporary Internet Files\Content.IE5\VL645TR9\MP900406517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300192" y="2852936"/>
            <a:ext cx="2479231" cy="3717032"/>
          </a:xfrm>
          <a:prstGeom prst="rect">
            <a:avLst/>
          </a:prstGeom>
          <a:noFill/>
        </p:spPr>
      </p:pic>
      <p:pic>
        <p:nvPicPr>
          <p:cNvPr id="1030" name="Picture 6" descr="C:\Documents and Settings\Blanka\Local Settings\Temporary Internet Files\Content.IE5\QAH8U5HR\MP900180711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3528" y="3431160"/>
            <a:ext cx="4824536" cy="3168113"/>
          </a:xfrm>
          <a:prstGeom prst="rect">
            <a:avLst/>
          </a:prstGeom>
          <a:noFill/>
        </p:spPr>
      </p:pic>
      <p:pic>
        <p:nvPicPr>
          <p:cNvPr id="1031" name="Picture 7" descr="C:\Documents and Settings\Blanka\Local Settings\Temporary Internet Files\Content.IE5\JC8Z87SB\MP900402444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95536" y="188640"/>
            <a:ext cx="2448272" cy="2448272"/>
          </a:xfrm>
          <a:prstGeom prst="rect">
            <a:avLst/>
          </a:prstGeom>
          <a:noFill/>
        </p:spPr>
      </p:pic>
    </p:spTree>
  </p:cSld>
  <p:clrMapOvr>
    <a:masterClrMapping/>
  </p:clrMapOvr>
  <p:transition>
    <p:wedg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SPOLEČNÉ ZNAKY 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u="sng" dirty="0" smtClean="0"/>
              <a:t>DÝCHAJÍ</a:t>
            </a:r>
            <a:r>
              <a:rPr lang="cs-CZ" dirty="0" smtClean="0"/>
              <a:t> – </a:t>
            </a:r>
            <a:r>
              <a:rPr lang="cs-CZ" sz="2400" dirty="0" smtClean="0"/>
              <a:t>všichni živočichové při dýchání spotřebovávají kyslík a vylučují oxid uhličitý. Suchozemští živočichové dýchají kyslík ze vzduchu, vodní živočichové dýchají kyslík rozpuštěný ve vodě.</a:t>
            </a:r>
            <a:endParaRPr lang="cs-CZ" sz="2400" dirty="0"/>
          </a:p>
        </p:txBody>
      </p:sp>
      <p:pic>
        <p:nvPicPr>
          <p:cNvPr id="1027" name="Picture 3" descr="C:\Documents and Settings\Blanka\Local Settings\Temporary Internet Files\Content.IE5\W5WTXQUJ\MP90042791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3298486"/>
            <a:ext cx="4896544" cy="3335772"/>
          </a:xfrm>
          <a:prstGeom prst="rect">
            <a:avLst/>
          </a:prstGeom>
          <a:noFill/>
        </p:spPr>
      </p:pic>
      <p:pic>
        <p:nvPicPr>
          <p:cNvPr id="1028" name="Picture 4" descr="C:\Documents and Settings\Blanka\Local Settings\Temporary Internet Files\Content.IE5\36AD6R1J\MP900407214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84168" y="2852936"/>
            <a:ext cx="2520280" cy="3778575"/>
          </a:xfrm>
          <a:prstGeom prst="rect">
            <a:avLst/>
          </a:prstGeom>
          <a:noFill/>
        </p:spPr>
      </p:pic>
    </p:spTree>
  </p:cSld>
  <p:clrMapOvr>
    <a:masterClrMapping/>
  </p:clrMapOvr>
  <p:transition>
    <p:wedg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SPOLEČNÉ ZNAKY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u="sng" dirty="0" smtClean="0"/>
              <a:t>ROZMNOŽUJÍ SE </a:t>
            </a:r>
            <a:r>
              <a:rPr lang="cs-CZ" dirty="0" smtClean="0"/>
              <a:t>– </a:t>
            </a:r>
            <a:r>
              <a:rPr lang="cs-CZ" sz="2400" dirty="0" smtClean="0"/>
              <a:t>někteří živočichové rodí živá mláďata, jiní snášejí vejce, ze kterých se líhnou mláďata.</a:t>
            </a:r>
            <a:endParaRPr lang="cs-CZ" b="1" u="sng" dirty="0"/>
          </a:p>
        </p:txBody>
      </p:sp>
      <p:pic>
        <p:nvPicPr>
          <p:cNvPr id="2050" name="Picture 2" descr="C:\Documents and Settings\Blanka\Local Settings\Temporary Internet Files\Content.IE5\S1YZAV6X\MP90040384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2780928"/>
            <a:ext cx="5402710" cy="3600400"/>
          </a:xfrm>
          <a:prstGeom prst="rect">
            <a:avLst/>
          </a:prstGeom>
          <a:noFill/>
        </p:spPr>
      </p:pic>
      <p:pic>
        <p:nvPicPr>
          <p:cNvPr id="2053" name="Picture 5" descr="C:\Documents and Settings\Blanka\Local Settings\Temporary Internet Files\Content.IE5\6Q761CHY\MP900407201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940152" y="2564904"/>
            <a:ext cx="2736304" cy="4108469"/>
          </a:xfrm>
          <a:prstGeom prst="rect">
            <a:avLst/>
          </a:prstGeom>
          <a:noFill/>
        </p:spPr>
      </p:pic>
    </p:spTree>
  </p:cSld>
  <p:clrMapOvr>
    <a:masterClrMapping/>
  </p:clrMapOvr>
  <p:transition>
    <p:wedg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SPOLEČNÉ ZNAKY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u="sng" dirty="0" smtClean="0"/>
              <a:t>MLÁĎATA ROSTOU A VYVÍJEJÍ SE</a:t>
            </a:r>
            <a:r>
              <a:rPr lang="cs-CZ" dirty="0" smtClean="0"/>
              <a:t> - </a:t>
            </a:r>
            <a:r>
              <a:rPr lang="cs-CZ" sz="2400" dirty="0" smtClean="0"/>
              <a:t>mláďata jsou po narození slepá, postupem času rostou a vyvíjejí se.</a:t>
            </a:r>
            <a:r>
              <a:rPr lang="cs-CZ" dirty="0" smtClean="0"/>
              <a:t> </a:t>
            </a:r>
            <a:endParaRPr lang="cs-CZ" b="1" u="sng" dirty="0"/>
          </a:p>
        </p:txBody>
      </p:sp>
      <p:pic>
        <p:nvPicPr>
          <p:cNvPr id="3074" name="Picture 2" descr="C:\Documents and Settings\Blanka\Local Settings\Temporary Internet Files\Content.IE5\QAH8U5HR\MP900262539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2000" y="3789040"/>
            <a:ext cx="4089648" cy="2726432"/>
          </a:xfrm>
          <a:prstGeom prst="rect">
            <a:avLst/>
          </a:prstGeom>
          <a:noFill/>
        </p:spPr>
      </p:pic>
      <p:pic>
        <p:nvPicPr>
          <p:cNvPr id="3078" name="Picture 6" descr="C:\Documents and Settings\Blanka\Local Settings\Temporary Internet Files\Content.IE5\36AD6R1J\MP900405026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512" y="2636912"/>
            <a:ext cx="1828800" cy="3200400"/>
          </a:xfrm>
          <a:prstGeom prst="rect">
            <a:avLst/>
          </a:prstGeom>
          <a:noFill/>
        </p:spPr>
      </p:pic>
      <p:pic>
        <p:nvPicPr>
          <p:cNvPr id="3085" name="Picture 13" descr="C:\Documents and Settings\Blanka\Local Settings\Temporary Internet Files\Content.IE5\FV9J3WRO\MP900431139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95736" y="3356992"/>
            <a:ext cx="2075038" cy="2996952"/>
          </a:xfrm>
          <a:prstGeom prst="rect">
            <a:avLst/>
          </a:prstGeom>
          <a:noFill/>
        </p:spPr>
      </p:pic>
    </p:spTree>
  </p:cSld>
  <p:clrMapOvr>
    <a:masterClrMapping/>
  </p:clrMapOvr>
  <p:transition>
    <p:wedge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SPOLEČNÉ ZNAKY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u="sng" dirty="0" smtClean="0"/>
              <a:t>PŘIJÍMAJÍ VODU A POTRAVU </a:t>
            </a:r>
            <a:r>
              <a:rPr lang="cs-CZ" dirty="0" smtClean="0"/>
              <a:t>– </a:t>
            </a:r>
            <a:r>
              <a:rPr lang="cs-CZ" sz="2400" dirty="0" smtClean="0"/>
              <a:t>živočichové potřebují k životu vodu. Je součástí jejich těl.  Každý z živočichů je součástí potravinového řetězce.</a:t>
            </a:r>
            <a:endParaRPr lang="cs-CZ" sz="2400" dirty="0"/>
          </a:p>
        </p:txBody>
      </p:sp>
      <p:pic>
        <p:nvPicPr>
          <p:cNvPr id="4101" name="Picture 5" descr="C:\Documents and Settings\Blanka\Local Settings\Temporary Internet Files\Content.IE5\ZYGZYMS1\MP900406517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3068959"/>
            <a:ext cx="2479161" cy="3716927"/>
          </a:xfrm>
          <a:prstGeom prst="rect">
            <a:avLst/>
          </a:prstGeom>
          <a:noFill/>
        </p:spPr>
      </p:pic>
      <p:pic>
        <p:nvPicPr>
          <p:cNvPr id="4103" name="Picture 7" descr="http://upload.wikimedia.org/wikipedia/commons/thumb/7/76/European_mole_animal.jpg/258px-European_mole_animal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915817" y="3611378"/>
            <a:ext cx="3456384" cy="2465018"/>
          </a:xfrm>
          <a:prstGeom prst="rect">
            <a:avLst/>
          </a:prstGeom>
          <a:noFill/>
        </p:spPr>
      </p:pic>
      <p:sp>
        <p:nvSpPr>
          <p:cNvPr id="9" name="Obdélník 8"/>
          <p:cNvSpPr/>
          <p:nvPr/>
        </p:nvSpPr>
        <p:spPr>
          <a:xfrm>
            <a:off x="2771800" y="6150114"/>
            <a:ext cx="4572000" cy="707886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800" dirty="0" smtClean="0"/>
              <a:t>http://www.</a:t>
            </a:r>
            <a:r>
              <a:rPr lang="cs-CZ" sz="800" dirty="0" err="1" smtClean="0"/>
              <a:t>google.cz</a:t>
            </a:r>
            <a:r>
              <a:rPr lang="cs-CZ" sz="800" dirty="0" smtClean="0"/>
              <a:t>/</a:t>
            </a:r>
            <a:r>
              <a:rPr lang="cs-CZ" sz="800" dirty="0" err="1" smtClean="0"/>
              <a:t>imgres</a:t>
            </a:r>
            <a:r>
              <a:rPr lang="cs-CZ" sz="800" dirty="0" smtClean="0"/>
              <a:t>?q=krtek&amp;</a:t>
            </a:r>
            <a:r>
              <a:rPr lang="cs-CZ" sz="800" dirty="0" err="1" smtClean="0"/>
              <a:t>hl</a:t>
            </a:r>
            <a:r>
              <a:rPr lang="cs-CZ" sz="800" dirty="0" smtClean="0"/>
              <a:t>=</a:t>
            </a:r>
            <a:r>
              <a:rPr lang="cs-CZ" sz="800" dirty="0" err="1" smtClean="0"/>
              <a:t>cs</a:t>
            </a:r>
            <a:r>
              <a:rPr lang="cs-CZ" sz="800" dirty="0" smtClean="0"/>
              <a:t>&amp;</a:t>
            </a:r>
            <a:r>
              <a:rPr lang="cs-CZ" sz="800" dirty="0" err="1" smtClean="0"/>
              <a:t>sa</a:t>
            </a:r>
            <a:r>
              <a:rPr lang="cs-CZ" sz="800" dirty="0" smtClean="0"/>
              <a:t>=X&amp;</a:t>
            </a:r>
            <a:r>
              <a:rPr lang="cs-CZ" sz="800" dirty="0" err="1" smtClean="0"/>
              <a:t>qscrl</a:t>
            </a:r>
            <a:r>
              <a:rPr lang="cs-CZ" sz="800" dirty="0" smtClean="0"/>
              <a:t>=1&amp;</a:t>
            </a:r>
            <a:r>
              <a:rPr lang="cs-CZ" sz="800" dirty="0" err="1" smtClean="0"/>
              <a:t>nord</a:t>
            </a:r>
            <a:r>
              <a:rPr lang="cs-CZ" sz="800" dirty="0" smtClean="0"/>
              <a:t>=1&amp;</a:t>
            </a:r>
            <a:r>
              <a:rPr lang="cs-CZ" sz="800" dirty="0" err="1" smtClean="0"/>
              <a:t>rlz</a:t>
            </a:r>
            <a:r>
              <a:rPr lang="cs-CZ" sz="800" dirty="0" smtClean="0"/>
              <a:t>=1T4SKPB_csCZ348CZ348&amp;</a:t>
            </a:r>
            <a:r>
              <a:rPr lang="cs-CZ" sz="800" dirty="0" err="1" smtClean="0"/>
              <a:t>biw</a:t>
            </a:r>
            <a:r>
              <a:rPr lang="cs-CZ" sz="800" dirty="0" smtClean="0"/>
              <a:t>=1320&amp;</a:t>
            </a:r>
            <a:r>
              <a:rPr lang="cs-CZ" sz="800" dirty="0" err="1" smtClean="0"/>
              <a:t>bih</a:t>
            </a:r>
            <a:r>
              <a:rPr lang="cs-CZ" sz="800" dirty="0" smtClean="0"/>
              <a:t>=679&amp;</a:t>
            </a:r>
            <a:r>
              <a:rPr lang="cs-CZ" sz="800" dirty="0" err="1" smtClean="0"/>
              <a:t>tbm</a:t>
            </a:r>
            <a:r>
              <a:rPr lang="cs-CZ" sz="800" dirty="0" smtClean="0"/>
              <a:t>=</a:t>
            </a:r>
            <a:r>
              <a:rPr lang="cs-CZ" sz="800" dirty="0" err="1" smtClean="0"/>
              <a:t>isch</a:t>
            </a:r>
            <a:r>
              <a:rPr lang="cs-CZ" sz="800" dirty="0" smtClean="0"/>
              <a:t>&amp;</a:t>
            </a:r>
            <a:r>
              <a:rPr lang="cs-CZ" sz="800" dirty="0" err="1" smtClean="0"/>
              <a:t>prmd</a:t>
            </a:r>
            <a:r>
              <a:rPr lang="cs-CZ" sz="800" dirty="0" smtClean="0"/>
              <a:t>=</a:t>
            </a:r>
            <a:r>
              <a:rPr lang="cs-CZ" sz="800" dirty="0" err="1" smtClean="0"/>
              <a:t>imvnsr</a:t>
            </a:r>
            <a:r>
              <a:rPr lang="cs-CZ" sz="800" dirty="0" smtClean="0"/>
              <a:t>&amp;</a:t>
            </a:r>
            <a:r>
              <a:rPr lang="cs-CZ" sz="800" dirty="0" err="1" smtClean="0"/>
              <a:t>tbnid</a:t>
            </a:r>
            <a:r>
              <a:rPr lang="cs-CZ" sz="800" dirty="0" smtClean="0"/>
              <a:t>=LFXWGKGkRF0etM:&amp;</a:t>
            </a:r>
            <a:r>
              <a:rPr lang="cs-CZ" sz="800" dirty="0" err="1" smtClean="0"/>
              <a:t>imgrefurl</a:t>
            </a:r>
            <a:r>
              <a:rPr lang="cs-CZ" sz="800" dirty="0" smtClean="0"/>
              <a:t>=http://cs.wikipedia.org/wiki/Krtek&amp;docid=YEmIXdNmhMq-uM&amp;imgurl=http://upload.wikimedia.org/wikipedia/commons/thumb/7/76/European_mole_animal.jpg/258px-European_mole_animal.jpg&amp;w=258&amp;h=184&amp;ei=2qavT5uJHI6O4gSCn_WZCQ&amp;zoom=1</a:t>
            </a:r>
            <a:endParaRPr lang="cs-CZ" sz="800" dirty="0"/>
          </a:p>
        </p:txBody>
      </p:sp>
      <p:pic>
        <p:nvPicPr>
          <p:cNvPr id="4104" name="Picture 8" descr="C:\Documents and Settings\Blanka\Local Settings\Temporary Internet Files\Content.IE5\R8DROPYM\MC900057341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516216" y="4221088"/>
            <a:ext cx="1799539" cy="1485900"/>
          </a:xfrm>
          <a:prstGeom prst="rect">
            <a:avLst/>
          </a:prstGeom>
          <a:noFill/>
        </p:spPr>
      </p:pic>
    </p:spTree>
  </p:cSld>
  <p:clrMapOvr>
    <a:masterClrMapping/>
  </p:clrMapOvr>
  <p:transition>
    <p:wedge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SPOLEČNÉ ZNAKY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u="sng" dirty="0" smtClean="0"/>
              <a:t>REAGUJÍ NA ZMĚNU TEPLOTY PROSTŘEDÍ </a:t>
            </a:r>
            <a:r>
              <a:rPr lang="cs-CZ" dirty="0" smtClean="0"/>
              <a:t>– </a:t>
            </a:r>
            <a:r>
              <a:rPr lang="cs-CZ" sz="2400" dirty="0" smtClean="0"/>
              <a:t>v zimě můžeme vidět pouze živočichy s hustou srstí nebo peřím. Ty jim pomáhají udržovat jejich tělesnou teplotu. Někteří zimu přečkávají v dlouhém zimním spánku. Mnozí ptáci se stěhují do teplých oblastí.</a:t>
            </a:r>
            <a:endParaRPr lang="cs-CZ" dirty="0"/>
          </a:p>
        </p:txBody>
      </p:sp>
      <p:pic>
        <p:nvPicPr>
          <p:cNvPr id="19458" name="Picture 2" descr="C:\Documents and Settings\Blanka\Local Settings\Temporary Internet Files\Content.IE5\W5WTXQUJ\MP90043271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88224" y="3717032"/>
            <a:ext cx="2289032" cy="2868119"/>
          </a:xfrm>
          <a:prstGeom prst="rect">
            <a:avLst/>
          </a:prstGeom>
          <a:noFill/>
        </p:spPr>
      </p:pic>
      <p:pic>
        <p:nvPicPr>
          <p:cNvPr id="19459" name="Picture 3" descr="C:\Documents and Settings\Blanka\Local Settings\Temporary Internet Files\Content.IE5\4RWHA3OD\MP900406667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851920" y="3429000"/>
            <a:ext cx="2136261" cy="3202828"/>
          </a:xfrm>
          <a:prstGeom prst="rect">
            <a:avLst/>
          </a:prstGeom>
          <a:noFill/>
        </p:spPr>
      </p:pic>
      <p:pic>
        <p:nvPicPr>
          <p:cNvPr id="19460" name="Picture 4" descr="C:\Documents and Settings\Blanka\Local Settings\Temporary Internet Files\Content.IE5\S1YZAV6X\MC900346989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9512" y="4004344"/>
            <a:ext cx="3240360" cy="2521000"/>
          </a:xfrm>
          <a:prstGeom prst="rect">
            <a:avLst/>
          </a:prstGeom>
          <a:noFill/>
        </p:spPr>
      </p:pic>
      <p:pic>
        <p:nvPicPr>
          <p:cNvPr id="19461" name="Picture 5" descr="C:\Documents and Settings\Blanka\Local Settings\Temporary Internet Files\Content.IE5\R8DROPYM\MC900109215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23528" y="116632"/>
            <a:ext cx="1541910" cy="1296144"/>
          </a:xfrm>
          <a:prstGeom prst="rect">
            <a:avLst/>
          </a:prstGeom>
          <a:noFill/>
        </p:spPr>
      </p:pic>
    </p:spTree>
  </p:cSld>
  <p:clrMapOvr>
    <a:masterClrMapping/>
  </p:clrMapOvr>
  <p:transition>
    <p:wedge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SPOLEČNÉ ZNAKY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u="sng" dirty="0" smtClean="0"/>
              <a:t>POHYBUJÍ SE A SVÉ OKOLÍ VNÍMAJÍ SMYSLY</a:t>
            </a:r>
            <a:r>
              <a:rPr lang="cs-CZ" dirty="0" smtClean="0"/>
              <a:t> – </a:t>
            </a:r>
            <a:r>
              <a:rPr lang="cs-CZ" sz="2400" dirty="0" smtClean="0"/>
              <a:t>pomocí smyslů živočichové přijímají informace o svém okolí. Smysly jsou přizpůsobeny jejich potřebám a prostředí, ve kterém žijí.</a:t>
            </a:r>
          </a:p>
          <a:p>
            <a:endParaRPr lang="cs-CZ" b="1" u="sng" dirty="0"/>
          </a:p>
        </p:txBody>
      </p:sp>
      <p:pic>
        <p:nvPicPr>
          <p:cNvPr id="20482" name="Picture 2" descr="C:\Documents and Settings\Blanka\Local Settings\Temporary Internet Files\Content.IE5\AVBCXOIS\MC900304955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948264" y="332656"/>
            <a:ext cx="1368152" cy="769757"/>
          </a:xfrm>
          <a:prstGeom prst="rect">
            <a:avLst/>
          </a:prstGeom>
          <a:noFill/>
        </p:spPr>
      </p:pic>
      <p:pic>
        <p:nvPicPr>
          <p:cNvPr id="20483" name="Picture 3" descr="C:\Documents and Settings\Blanka\Local Settings\Temporary Internet Files\Content.IE5\SAFULQHK\MP900401614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560" y="3356992"/>
            <a:ext cx="2081784" cy="3121152"/>
          </a:xfrm>
          <a:prstGeom prst="rect">
            <a:avLst/>
          </a:prstGeom>
          <a:noFill/>
        </p:spPr>
      </p:pic>
      <p:pic>
        <p:nvPicPr>
          <p:cNvPr id="20486" name="Picture 6" descr="C:\Documents and Settings\Blanka\Local Settings\Temporary Internet Files\Content.IE5\4RWHA3OD\MP900427655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51520" y="188640"/>
            <a:ext cx="1598767" cy="1161604"/>
          </a:xfrm>
          <a:prstGeom prst="rect">
            <a:avLst/>
          </a:prstGeom>
          <a:noFill/>
        </p:spPr>
      </p:pic>
      <p:pic>
        <p:nvPicPr>
          <p:cNvPr id="20488" name="Picture 8" descr="C:\Documents and Settings\Blanka\Local Settings\Temporary Internet Files\Content.IE5\3NN3QPFP\MP900433108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203848" y="3052659"/>
            <a:ext cx="5256584" cy="3389245"/>
          </a:xfrm>
          <a:prstGeom prst="rect">
            <a:avLst/>
          </a:prstGeom>
          <a:noFill/>
        </p:spPr>
      </p:pic>
    </p:spTree>
  </p:cSld>
  <p:clrMapOvr>
    <a:masterClrMapping/>
  </p:clrMapOvr>
  <p:transition>
    <p:wedge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SPOLEČNÉ ZNAKY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u="sng" dirty="0" smtClean="0"/>
              <a:t>VYLUČUJÍ</a:t>
            </a:r>
            <a:r>
              <a:rPr lang="cs-CZ" dirty="0" smtClean="0"/>
              <a:t> – </a:t>
            </a:r>
            <a:r>
              <a:rPr lang="cs-CZ" sz="2400" dirty="0" smtClean="0"/>
              <a:t>živočichové vylučují:</a:t>
            </a:r>
          </a:p>
          <a:p>
            <a:r>
              <a:rPr lang="cs-CZ" sz="2400" dirty="0" smtClean="0"/>
              <a:t>1. oxid uhličitý při dýchání,</a:t>
            </a:r>
          </a:p>
          <a:p>
            <a:r>
              <a:rPr lang="cs-CZ" sz="2400" dirty="0" smtClean="0"/>
              <a:t>2. pevné nestrávené zbytky  potravy v podobě trusu,</a:t>
            </a:r>
          </a:p>
          <a:p>
            <a:r>
              <a:rPr lang="cs-CZ" sz="2400" dirty="0" smtClean="0"/>
              <a:t>3. vodu v moči a v potu.</a:t>
            </a:r>
            <a:endParaRPr lang="cs-CZ" dirty="0"/>
          </a:p>
        </p:txBody>
      </p:sp>
      <p:pic>
        <p:nvPicPr>
          <p:cNvPr id="21509" name="Picture 5" descr="C:\Documents and Settings\Blanka\Local Settings\Temporary Internet Files\Content.IE5\ZYGZYMS1\MP900438589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3573016"/>
            <a:ext cx="4712568" cy="3137224"/>
          </a:xfrm>
          <a:prstGeom prst="rect">
            <a:avLst/>
          </a:prstGeom>
          <a:noFill/>
        </p:spPr>
      </p:pic>
      <p:pic>
        <p:nvPicPr>
          <p:cNvPr id="21510" name="Picture 6" descr="C:\Documents and Settings\Blanka\Local Settings\Temporary Internet Files\Content.IE5\6Q761CHY\MP900185186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20072" y="3140968"/>
            <a:ext cx="3657600" cy="2432304"/>
          </a:xfrm>
          <a:prstGeom prst="rect">
            <a:avLst/>
          </a:prstGeom>
          <a:noFill/>
        </p:spPr>
      </p:pic>
    </p:spTree>
  </p:cSld>
  <p:clrMapOvr>
    <a:masterClrMapping/>
  </p:clrMapOvr>
  <p:transition>
    <p:wedge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Zdroje:</a:t>
            </a:r>
          </a:p>
          <a:p>
            <a:r>
              <a:rPr lang="cs-CZ" sz="1200" dirty="0" smtClean="0"/>
              <a:t>Obrazová díla byla použita  z knihoven Microsoft Word 2003 a</a:t>
            </a:r>
          </a:p>
          <a:p>
            <a:r>
              <a:rPr lang="cs-CZ" sz="1200" dirty="0" smtClean="0"/>
              <a:t>http://www.</a:t>
            </a:r>
            <a:r>
              <a:rPr lang="cs-CZ" sz="1200" dirty="0" err="1" smtClean="0"/>
              <a:t>google.cz</a:t>
            </a:r>
            <a:r>
              <a:rPr lang="cs-CZ" sz="1200" dirty="0" smtClean="0"/>
              <a:t>/</a:t>
            </a:r>
            <a:r>
              <a:rPr lang="cs-CZ" sz="1200" dirty="0" err="1" smtClean="0"/>
              <a:t>imgres</a:t>
            </a:r>
            <a:r>
              <a:rPr lang="cs-CZ" sz="1200" dirty="0" smtClean="0"/>
              <a:t>?q=krtek&amp;</a:t>
            </a:r>
            <a:r>
              <a:rPr lang="cs-CZ" sz="1200" dirty="0" err="1" smtClean="0"/>
              <a:t>hl</a:t>
            </a:r>
            <a:r>
              <a:rPr lang="cs-CZ" sz="1200" dirty="0" smtClean="0"/>
              <a:t>=</a:t>
            </a:r>
            <a:r>
              <a:rPr lang="cs-CZ" sz="1200" dirty="0" err="1" smtClean="0"/>
              <a:t>cs</a:t>
            </a:r>
            <a:r>
              <a:rPr lang="cs-CZ" sz="1200" dirty="0" smtClean="0"/>
              <a:t>&amp;</a:t>
            </a:r>
            <a:r>
              <a:rPr lang="cs-CZ" sz="1200" dirty="0" err="1" smtClean="0"/>
              <a:t>sa</a:t>
            </a:r>
            <a:r>
              <a:rPr lang="cs-CZ" sz="1200" dirty="0" smtClean="0"/>
              <a:t>=X&amp;</a:t>
            </a:r>
            <a:r>
              <a:rPr lang="cs-CZ" sz="1200" dirty="0" err="1" smtClean="0"/>
              <a:t>qscrl</a:t>
            </a:r>
            <a:r>
              <a:rPr lang="cs-CZ" sz="1200" dirty="0" smtClean="0"/>
              <a:t>=1&amp;</a:t>
            </a:r>
            <a:r>
              <a:rPr lang="cs-CZ" sz="1200" dirty="0" err="1" smtClean="0"/>
              <a:t>nord</a:t>
            </a:r>
            <a:r>
              <a:rPr lang="cs-CZ" sz="1200" dirty="0" smtClean="0"/>
              <a:t>=1&amp;</a:t>
            </a:r>
            <a:r>
              <a:rPr lang="cs-CZ" sz="1200" dirty="0" err="1" smtClean="0"/>
              <a:t>rlz</a:t>
            </a:r>
            <a:r>
              <a:rPr lang="cs-CZ" sz="1200" dirty="0" smtClean="0"/>
              <a:t>=1T4SKPB_csCZ348CZ348&amp;</a:t>
            </a:r>
            <a:r>
              <a:rPr lang="cs-CZ" sz="1200" dirty="0" err="1" smtClean="0"/>
              <a:t>biw</a:t>
            </a:r>
            <a:r>
              <a:rPr lang="cs-CZ" sz="1200" dirty="0" smtClean="0"/>
              <a:t>=1320&amp;</a:t>
            </a:r>
            <a:r>
              <a:rPr lang="cs-CZ" sz="1200" dirty="0" err="1" smtClean="0"/>
              <a:t>bih</a:t>
            </a:r>
            <a:r>
              <a:rPr lang="cs-CZ" sz="1200" dirty="0" smtClean="0"/>
              <a:t>=679&amp;</a:t>
            </a:r>
            <a:r>
              <a:rPr lang="cs-CZ" sz="1200" dirty="0" err="1" smtClean="0"/>
              <a:t>tbm</a:t>
            </a:r>
            <a:r>
              <a:rPr lang="cs-CZ" sz="1200" dirty="0" smtClean="0"/>
              <a:t>=</a:t>
            </a:r>
            <a:r>
              <a:rPr lang="cs-CZ" sz="1200" dirty="0" err="1" smtClean="0"/>
              <a:t>isch</a:t>
            </a:r>
            <a:r>
              <a:rPr lang="cs-CZ" sz="1200" dirty="0" smtClean="0"/>
              <a:t>&amp;</a:t>
            </a:r>
            <a:r>
              <a:rPr lang="cs-CZ" sz="1200" dirty="0" err="1" smtClean="0"/>
              <a:t>prmd</a:t>
            </a:r>
            <a:r>
              <a:rPr lang="cs-CZ" sz="1200" dirty="0" smtClean="0"/>
              <a:t>=</a:t>
            </a:r>
            <a:r>
              <a:rPr lang="cs-CZ" sz="1200" dirty="0" err="1" smtClean="0"/>
              <a:t>imvnsr</a:t>
            </a:r>
            <a:r>
              <a:rPr lang="cs-CZ" sz="1200" dirty="0" smtClean="0"/>
              <a:t>&amp;</a:t>
            </a:r>
            <a:r>
              <a:rPr lang="cs-CZ" sz="1200" dirty="0" err="1" smtClean="0"/>
              <a:t>tbnid</a:t>
            </a:r>
            <a:r>
              <a:rPr lang="cs-CZ" sz="1200" dirty="0" smtClean="0"/>
              <a:t>=LFXWGKGkRF0etM:&amp;</a:t>
            </a:r>
            <a:r>
              <a:rPr lang="cs-CZ" sz="1200" dirty="0" err="1" smtClean="0"/>
              <a:t>imgrefurl</a:t>
            </a:r>
            <a:r>
              <a:rPr lang="cs-CZ" sz="1200" dirty="0" smtClean="0"/>
              <a:t>=http://cs.wikipedia.org/wiki/Krtek&amp;docid=YEmIXdNmhMq-uM&amp;imgurl=http://upload.wikimedia.org/wikipedia/commons/thumb/7/76/European_mole_animal.jpg/258px-European_mole_animal.jpg&amp;w=258&amp;h=184&amp;ei=2qavT5uJHI6O4gSCn_WZCQ&amp;zo</a:t>
            </a:r>
            <a:r>
              <a:rPr lang="cs-CZ" sz="1300" dirty="0" smtClean="0"/>
              <a:t>om=1</a:t>
            </a:r>
          </a:p>
          <a:p>
            <a:pPr>
              <a:buNone/>
            </a:pPr>
            <a:endParaRPr lang="cs-CZ" sz="1300" dirty="0" smtClean="0"/>
          </a:p>
        </p:txBody>
      </p:sp>
    </p:spTree>
  </p:cSld>
  <p:clrMapOvr>
    <a:masterClrMapping/>
  </p:clrMapOvr>
  <p:transition>
    <p:wedge/>
  </p:transition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72</TotalTime>
  <Words>234</Words>
  <Application>Microsoft Office PowerPoint</Application>
  <PresentationFormat>Předvádění na obrazovce (4:3)</PresentationFormat>
  <Paragraphs>38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Prezentace aplikace PowerPoint</vt:lpstr>
      <vt:lpstr>ŽIVOČICHOVÉ</vt:lpstr>
      <vt:lpstr>SPOLEČNÉ ZNAKY </vt:lpstr>
      <vt:lpstr>SPOLEČNÉ ZNAKY</vt:lpstr>
      <vt:lpstr>SPOLEČNÉ ZNAKY</vt:lpstr>
      <vt:lpstr>SPOLEČNÉ ZNAKY</vt:lpstr>
      <vt:lpstr>SPOLEČNÉ ZNAKY</vt:lpstr>
      <vt:lpstr>SPOLEČNÉ ZNAKY</vt:lpstr>
      <vt:lpstr>SPOLEČNÉ ZNAKY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ŽIVOČICHOVÉ</dc:title>
  <dc:creator>Blanka</dc:creator>
  <cp:lastModifiedBy>NTBK</cp:lastModifiedBy>
  <cp:revision>12</cp:revision>
  <dcterms:created xsi:type="dcterms:W3CDTF">2012-05-12T18:39:07Z</dcterms:created>
  <dcterms:modified xsi:type="dcterms:W3CDTF">2013-10-06T20:15:08Z</dcterms:modified>
</cp:coreProperties>
</file>