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9" r:id="rId4"/>
    <p:sldId id="263" r:id="rId5"/>
    <p:sldId id="262" r:id="rId6"/>
    <p:sldId id="260" r:id="rId7"/>
    <p:sldId id="264" r:id="rId8"/>
    <p:sldId id="265" r:id="rId9"/>
    <p:sldId id="267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1D01F-A4B5-4580-A224-87299E9D87D3}" type="datetimeFigureOut">
              <a:rPr lang="cs-CZ" smtClean="0"/>
              <a:pPr/>
              <a:t>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9E0DE-00DE-46EE-9EDC-BB6D33B22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-creative.cz/?s=LIDSK%C3%89+T%C4%9ALO" TargetMode="External"/><Relationship Id="rId2" Type="http://schemas.openxmlformats.org/officeDocument/2006/relationships/hyperlink" Target="http://www.datakabinet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Popis: N:\Obchod\EU projekty\Loga\logolinkII_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0"/>
            <a:ext cx="57626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06916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 PRO ZŠ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Pro zpracování vzdělávacích materiálů (VM)v rámci projektu EU peníze školám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                Operační program Vzdělávání pro konkurenceschopnost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Projekt: Moderní výuka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Registrační číslo: CZ.1.07/1.4.00/21.3192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Číslo DUM: </a:t>
            </a:r>
            <a:r>
              <a:rPr lang="cs-CZ" b="1" dirty="0" smtClean="0">
                <a:cs typeface="Arial" pitchFamily="34" charset="0"/>
              </a:rPr>
              <a:t>VY_32_INOVACE_2.3.19</a:t>
            </a:r>
            <a:r>
              <a:rPr lang="cs-CZ" b="1" dirty="0" smtClean="0">
                <a:cs typeface="Arial" pitchFamily="34" charset="0"/>
              </a:rPr>
              <a:t>	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Jméno autora: Mgr. Blanka Vanišová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Datum, období kdy byl vytvořen: </a:t>
            </a:r>
            <a:r>
              <a:rPr lang="cs-CZ" b="1" smtClean="0">
                <a:cs typeface="Arial" pitchFamily="34" charset="0"/>
              </a:rPr>
              <a:t>09</a:t>
            </a:r>
            <a:r>
              <a:rPr lang="cs-CZ" b="1" smtClean="0">
                <a:cs typeface="Arial" pitchFamily="34" charset="0"/>
              </a:rPr>
              <a:t>. 06</a:t>
            </a:r>
            <a:r>
              <a:rPr lang="cs-CZ" b="1" dirty="0" smtClean="0">
                <a:cs typeface="Arial" pitchFamily="34" charset="0"/>
              </a:rPr>
              <a:t>. 2012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Název práce: Stavba těla I.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Předmět, pro který je VM určen: Člověk a jeho svět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Ročník, pro který je VM určen: Třetí 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 Časová dotace</a:t>
            </a:r>
            <a:r>
              <a:rPr lang="cs-CZ" dirty="0" smtClean="0">
                <a:cs typeface="Arial" pitchFamily="34" charset="0"/>
              </a:rPr>
              <a:t>: </a:t>
            </a:r>
            <a:r>
              <a:rPr lang="cs-CZ" b="1" dirty="0" smtClean="0">
                <a:cs typeface="Arial" pitchFamily="34" charset="0"/>
              </a:rPr>
              <a:t>1 hodina </a:t>
            </a:r>
            <a:endParaRPr lang="cs-CZ" dirty="0" smtClean="0">
              <a:cs typeface="Arial" pitchFamily="34" charset="0"/>
            </a:endParaRP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Vzdělávací oblast, tematický okruh, téma: Živá příroda – Člověk, </a:t>
            </a:r>
            <a:r>
              <a:rPr lang="cs-CZ" dirty="0" smtClean="0">
                <a:cs typeface="Arial" pitchFamily="34" charset="0"/>
              </a:rPr>
              <a:t>Stavba těla I.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Metodický list, anotace- výstižný popis způsobu použití VM ve výuce:</a:t>
            </a:r>
            <a:r>
              <a:rPr lang="cs-CZ" dirty="0" smtClean="0">
                <a:cs typeface="Arial" pitchFamily="34" charset="0"/>
              </a:rPr>
              <a:t> </a:t>
            </a:r>
          </a:p>
          <a:p>
            <a:pPr algn="ctr">
              <a:buNone/>
            </a:pPr>
            <a:r>
              <a:rPr lang="cs-CZ" dirty="0" smtClean="0">
                <a:cs typeface="Arial" pitchFamily="34" charset="0"/>
              </a:rPr>
              <a:t>Prezentace je určena jako úvodní seznámení s touto skupinou. Učitel si připraví výklad,  žáci doplňují svými zkušenostmi a znalostmi.</a:t>
            </a:r>
          </a:p>
          <a:p>
            <a:pPr algn="ctr">
              <a:buNone/>
            </a:pPr>
            <a:r>
              <a:rPr lang="cs-CZ" b="1" dirty="0" smtClean="0">
                <a:cs typeface="Arial" pitchFamily="34" charset="0"/>
              </a:rPr>
              <a:t>       Pomůcky</a:t>
            </a:r>
            <a:r>
              <a:rPr lang="cs-CZ" dirty="0" smtClean="0">
                <a:cs typeface="Arial" pitchFamily="34" charset="0"/>
              </a:rPr>
              <a:t>: prezentace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STAVBA TĚLA</a:t>
            </a:r>
            <a:endParaRPr lang="cs-CZ" sz="3200" b="1" u="sng" dirty="0"/>
          </a:p>
        </p:txBody>
      </p:sp>
      <p:pic>
        <p:nvPicPr>
          <p:cNvPr id="1026" name="Picture 2" descr="C:\Documents and Settings\Blanka\Local Settings\Temporary Internet Files\Content.IE5\W5WTXQUJ\MP900430573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708920"/>
            <a:ext cx="2611795" cy="3933056"/>
          </a:xfrm>
          <a:prstGeom prst="rect">
            <a:avLst/>
          </a:prstGeom>
          <a:noFill/>
        </p:spPr>
      </p:pic>
      <p:pic>
        <p:nvPicPr>
          <p:cNvPr id="1027" name="Picture 3" descr="C:\Documents and Settings\Blanka\Local Settings\Temporary Internet Files\Content.IE5\W5WTXQUJ\MP90043058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8640"/>
            <a:ext cx="2348880" cy="2348880"/>
          </a:xfrm>
          <a:prstGeom prst="rect">
            <a:avLst/>
          </a:prstGeom>
          <a:noFill/>
        </p:spPr>
      </p:pic>
      <p:pic>
        <p:nvPicPr>
          <p:cNvPr id="1028" name="Picture 4" descr="C:\Documents and Settings\Blanka\Local Settings\Temporary Internet Files\Content.IE5\E985GBQF\MP90040680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573016"/>
            <a:ext cx="4693528" cy="3127796"/>
          </a:xfrm>
          <a:prstGeom prst="rect">
            <a:avLst/>
          </a:prstGeom>
          <a:noFill/>
        </p:spPr>
      </p:pic>
      <p:pic>
        <p:nvPicPr>
          <p:cNvPr id="1029" name="Picture 5" descr="C:\Documents and Settings\Blanka\Local Settings\Temporary Internet Files\Content.IE5\36AD6R1J\MC90044054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88640"/>
            <a:ext cx="1800225" cy="1828800"/>
          </a:xfrm>
          <a:prstGeom prst="rect">
            <a:avLst/>
          </a:prstGeom>
          <a:noFill/>
        </p:spPr>
      </p:pic>
      <p:pic>
        <p:nvPicPr>
          <p:cNvPr id="1030" name="Picture 6" descr="C:\Documents and Settings\Blanka\Local Settings\Temporary Internet Files\Content.IE5\GNU5C80N\MC90043323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16632"/>
            <a:ext cx="2022052" cy="24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STAVBA TĚLA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Zemi žije mnoho lidí. Liší se od sebe barvou pleti, vlasů, výškou, tloušťkou, pohlavím (muži a ženy), ale i způsobem života. Všichni lidé by si měli pomáhat.</a:t>
            </a:r>
            <a:endParaRPr lang="cs-CZ" dirty="0"/>
          </a:p>
        </p:txBody>
      </p:sp>
      <p:pic>
        <p:nvPicPr>
          <p:cNvPr id="3074" name="Picture 2" descr="C:\Documents and Settings\Blanka\Local Settings\Temporary Internet Files\Content.IE5\4H896XCH\MC90044065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717032"/>
            <a:ext cx="2641270" cy="2742857"/>
          </a:xfrm>
          <a:prstGeom prst="rect">
            <a:avLst/>
          </a:prstGeom>
          <a:noFill/>
        </p:spPr>
      </p:pic>
      <p:pic>
        <p:nvPicPr>
          <p:cNvPr id="3075" name="Picture 3" descr="C:\Documents and Settings\Blanka\Local Settings\Temporary Internet Files\Content.IE5\E985GBQF\MC90044066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717032"/>
            <a:ext cx="2641270" cy="2742857"/>
          </a:xfrm>
          <a:prstGeom prst="rect">
            <a:avLst/>
          </a:prstGeom>
          <a:noFill/>
        </p:spPr>
      </p:pic>
      <p:pic>
        <p:nvPicPr>
          <p:cNvPr id="3077" name="Picture 5" descr="C:\Documents and Settings\Blanka\Local Settings\Temporary Internet Files\Content.IE5\36AD6R1J\MC90044060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717032"/>
            <a:ext cx="2764904" cy="27649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MUŽ A ŽENA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Odlišnosti muže a ženy jsou dány jejich pohlavím.</a:t>
            </a:r>
          </a:p>
          <a:p>
            <a:r>
              <a:rPr lang="cs-CZ" dirty="0" smtClean="0"/>
              <a:t>Rozlišujeme pohlaví ženské a pohlaví mužské.</a:t>
            </a:r>
          </a:p>
          <a:p>
            <a:r>
              <a:rPr lang="cs-CZ" dirty="0" smtClean="0"/>
              <a:t>Lidé se rozmnožují stejně jako jiní savci. V těle matky dojde k oplodnění vajíčka spermiemi.</a:t>
            </a:r>
          </a:p>
          <a:p>
            <a:r>
              <a:rPr lang="cs-CZ" dirty="0" smtClean="0"/>
              <a:t>V děloze vznikne zárodek, z něhož se během 9 měsíců vyvíjí dítě.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STAVBA TĚLA</a:t>
            </a:r>
            <a:endParaRPr lang="cs-CZ" u="sng" dirty="0"/>
          </a:p>
        </p:txBody>
      </p:sp>
      <p:pic>
        <p:nvPicPr>
          <p:cNvPr id="19458" name="Picture 2" descr="http://www.i-creative.cz/wp-content/uploads/2011/10/humanbodyfeatures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29756"/>
            <a:ext cx="6840760" cy="513057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5580112" y="6237312"/>
            <a:ext cx="2862064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http://www.i-</a:t>
            </a:r>
            <a:r>
              <a:rPr lang="cs-CZ" sz="800" dirty="0" err="1" smtClean="0"/>
              <a:t>creative.cz</a:t>
            </a:r>
            <a:r>
              <a:rPr lang="cs-CZ" sz="800" dirty="0" smtClean="0"/>
              <a:t>/?s=LIDSK%C3%89+T%C4%9ALO</a:t>
            </a:r>
            <a:endParaRPr lang="cs-CZ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STAVBA TĚLA</a:t>
            </a:r>
            <a:endParaRPr lang="cs-CZ" u="sng" dirty="0"/>
          </a:p>
        </p:txBody>
      </p:sp>
      <p:pic>
        <p:nvPicPr>
          <p:cNvPr id="4098" name="Picture 2" descr="C:\Documents and Settings\Blanka\Local Settings\Temporary Internet Files\Content.IE5\ZYGZYMS1\MP90043080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38742"/>
            <a:ext cx="3168352" cy="4976061"/>
          </a:xfrm>
          <a:prstGeom prst="rect">
            <a:avLst/>
          </a:prstGeom>
          <a:noFill/>
        </p:spPr>
      </p:pic>
      <p:pic>
        <p:nvPicPr>
          <p:cNvPr id="4102" name="Picture 6" descr="C:\Documents and Settings\Blanka\Local Settings\Temporary Internet Files\Content.IE5\S1YZAV6X\MP90043079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988840"/>
            <a:ext cx="5247593" cy="39151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STAVBA TĚLA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Svaly se upínají na kostru. Umožňují nám pohyb těla. </a:t>
            </a:r>
          </a:p>
          <a:p>
            <a:r>
              <a:rPr lang="cs-CZ" sz="4000" dirty="0" smtClean="0"/>
              <a:t>V lidském těle jsou i svaly vnitřních orgánů. (např. srdce)</a:t>
            </a:r>
          </a:p>
          <a:p>
            <a:r>
              <a:rPr lang="cs-CZ" sz="4000" dirty="0" smtClean="0"/>
              <a:t>Ty nemůžeme  ovládat vlastní vůlí.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SRDCE</a:t>
            </a:r>
            <a:endParaRPr lang="cs-CZ" u="sng" dirty="0"/>
          </a:p>
        </p:txBody>
      </p:sp>
      <p:pic>
        <p:nvPicPr>
          <p:cNvPr id="20482" name="Picture 2" descr="http://www.i-creative.cz/wp-content/uploads/2011/10/hea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268760"/>
            <a:ext cx="7560840" cy="549061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5220072" y="6525344"/>
            <a:ext cx="329411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 smtClean="0"/>
              <a:t>http://www.i-</a:t>
            </a:r>
            <a:r>
              <a:rPr lang="cs-CZ" sz="800" dirty="0" err="1" smtClean="0"/>
              <a:t>creative.cz</a:t>
            </a:r>
            <a:r>
              <a:rPr lang="cs-CZ" sz="800" dirty="0" smtClean="0"/>
              <a:t>/2011/10/18/</a:t>
            </a:r>
            <a:r>
              <a:rPr lang="cs-CZ" sz="800" dirty="0" err="1" smtClean="0"/>
              <a:t>lidske</a:t>
            </a:r>
            <a:r>
              <a:rPr lang="cs-CZ" sz="800" dirty="0" smtClean="0"/>
              <a:t>-</a:t>
            </a:r>
            <a:r>
              <a:rPr lang="cs-CZ" sz="800" dirty="0" err="1" smtClean="0"/>
              <a:t>telo</a:t>
            </a:r>
            <a:r>
              <a:rPr lang="cs-CZ" sz="800" dirty="0" smtClean="0"/>
              <a:t>-</a:t>
            </a:r>
            <a:r>
              <a:rPr lang="cs-CZ" sz="800" dirty="0" err="1" smtClean="0"/>
              <a:t>obrazky</a:t>
            </a:r>
            <a:r>
              <a:rPr lang="cs-CZ" sz="800" dirty="0" smtClean="0"/>
              <a:t>/#more-4464</a:t>
            </a:r>
            <a:endParaRPr lang="cs-CZ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/>
          <p:cNvGraphicFramePr>
            <a:graphicFrameLocks noChangeAspect="1"/>
          </p:cNvGraphicFramePr>
          <p:nvPr/>
        </p:nvGraphicFramePr>
        <p:xfrm>
          <a:off x="179512" y="453690"/>
          <a:ext cx="4392488" cy="62160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Acrobat Document" r:id="rId3" imgW="5667280" imgH="8020002" progId="AcroExch.Document.7">
                  <p:embed/>
                </p:oleObj>
              </mc:Choice>
              <mc:Fallback>
                <p:oleObj name="Acrobat Document" r:id="rId3" imgW="5667280" imgH="8020002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453690"/>
                        <a:ext cx="4392488" cy="62160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4644008" y="476672"/>
          <a:ext cx="4320480" cy="6112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Acrobat Document" r:id="rId5" imgW="5667280" imgH="8020002" progId="AcroExch.Document.7">
                  <p:embed/>
                </p:oleObj>
              </mc:Choice>
              <mc:Fallback>
                <p:oleObj name="Acrobat Document" r:id="rId5" imgW="5667280" imgH="8020002" progId="AcroExch.Document.7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476672"/>
                        <a:ext cx="4320480" cy="61124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SMYSLY</a:t>
            </a:r>
            <a:endParaRPr lang="cs-CZ" u="sng" dirty="0"/>
          </a:p>
        </p:txBody>
      </p:sp>
      <p:pic>
        <p:nvPicPr>
          <p:cNvPr id="22532" name="Picture 4" descr="C:\Documents and Settings\Blanka\Local Settings\Temporary Internet Files\Content.IE5\4RWHA3OD\MP9004117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780928"/>
            <a:ext cx="2575641" cy="3861575"/>
          </a:xfrm>
          <a:prstGeom prst="rect">
            <a:avLst/>
          </a:prstGeom>
          <a:noFill/>
        </p:spPr>
      </p:pic>
      <p:pic>
        <p:nvPicPr>
          <p:cNvPr id="22533" name="Picture 5" descr="C:\Documents and Settings\Blanka\Local Settings\Temporary Internet Files\Content.IE5\AVBCXOIS\MP9004067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3456384" cy="2303355"/>
          </a:xfrm>
          <a:prstGeom prst="rect">
            <a:avLst/>
          </a:prstGeom>
          <a:noFill/>
        </p:spPr>
      </p:pic>
      <p:pic>
        <p:nvPicPr>
          <p:cNvPr id="22534" name="Picture 6" descr="C:\Documents and Settings\Blanka\Local Settings\Temporary Internet Files\Content.IE5\3NN3QPFP\MP90040914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01008"/>
            <a:ext cx="2852936" cy="2852936"/>
          </a:xfrm>
          <a:prstGeom prst="rect">
            <a:avLst/>
          </a:prstGeom>
          <a:noFill/>
        </p:spPr>
      </p:pic>
      <p:pic>
        <p:nvPicPr>
          <p:cNvPr id="22535" name="Picture 7" descr="C:\Documents and Settings\Blanka\Local Settings\Temporary Internet Files\Content.IE5\6Q761CHY\MP90042437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3573016"/>
            <a:ext cx="2996952" cy="2996952"/>
          </a:xfrm>
          <a:prstGeom prst="rect">
            <a:avLst/>
          </a:prstGeom>
          <a:noFill/>
        </p:spPr>
      </p:pic>
      <p:pic>
        <p:nvPicPr>
          <p:cNvPr id="22536" name="Picture 8" descr="C:\Documents and Settings\Blanka\Local Settings\Temporary Internet Files\Content.IE5\36AD6R1J\MP900403680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116631"/>
            <a:ext cx="3095357" cy="28972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Zdroje:</a:t>
            </a:r>
          </a:p>
          <a:p>
            <a:r>
              <a:rPr lang="cs-CZ" sz="1400" dirty="0" smtClean="0"/>
              <a:t>Neocitovaná obrazová díla byla použita  z knihoven Microsoft Word 2003 a</a:t>
            </a:r>
          </a:p>
          <a:p>
            <a:r>
              <a:rPr lang="cs-CZ" sz="1200" dirty="0" smtClean="0">
                <a:hlinkClick r:id="rId2"/>
              </a:rPr>
              <a:t>www.</a:t>
            </a:r>
            <a:r>
              <a:rPr lang="cs-CZ" sz="1200" dirty="0" err="1" smtClean="0">
                <a:hlinkClick r:id="rId2"/>
              </a:rPr>
              <a:t>datakabinet.cz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http://www.i-</a:t>
            </a:r>
            <a:r>
              <a:rPr lang="cs-CZ" sz="1200" dirty="0" err="1" smtClean="0">
                <a:hlinkClick r:id="rId3"/>
              </a:rPr>
              <a:t>creative.cz</a:t>
            </a:r>
            <a:r>
              <a:rPr lang="cs-CZ" sz="1200" dirty="0" smtClean="0">
                <a:hlinkClick r:id="rId3"/>
              </a:rPr>
              <a:t>/?s=LIDSK%C3%89+T%C4%9ALO</a:t>
            </a:r>
            <a:endParaRPr lang="cs-CZ" sz="1200" dirty="0" smtClean="0"/>
          </a:p>
          <a:p>
            <a:pPr>
              <a:buNone/>
            </a:pPr>
            <a:endParaRPr lang="cs-CZ" sz="1200" dirty="0" smtClean="0"/>
          </a:p>
          <a:p>
            <a:endParaRPr lang="cs-CZ" sz="12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159</Words>
  <Application>Microsoft Office PowerPoint</Application>
  <PresentationFormat>Předvádění na obrazovce (4:3)</PresentationFormat>
  <Paragraphs>39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Acrobat Document</vt:lpstr>
      <vt:lpstr>Prezentace aplikace PowerPoint</vt:lpstr>
      <vt:lpstr>STAVBA TĚLA</vt:lpstr>
      <vt:lpstr>STAVBA TĚLA</vt:lpstr>
      <vt:lpstr>MUŽ A ŽENA</vt:lpstr>
      <vt:lpstr>STAVBA TĚLA</vt:lpstr>
      <vt:lpstr>STAVBA TĚLA</vt:lpstr>
      <vt:lpstr>STAVBA TĚLA</vt:lpstr>
      <vt:lpstr>SRDCE</vt:lpstr>
      <vt:lpstr>Prezentace aplikace PowerPoint</vt:lpstr>
      <vt:lpstr>SMYSLY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TĚLA</dc:title>
  <dc:creator>Blanka</dc:creator>
  <cp:lastModifiedBy>NTBK</cp:lastModifiedBy>
  <cp:revision>13</cp:revision>
  <dcterms:created xsi:type="dcterms:W3CDTF">2012-06-11T16:47:11Z</dcterms:created>
  <dcterms:modified xsi:type="dcterms:W3CDTF">2013-10-06T20:19:09Z</dcterms:modified>
</cp:coreProperties>
</file>