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5"/>
  </p:notesMasterIdLst>
  <p:sldIdLst>
    <p:sldId id="256" r:id="rId2"/>
    <p:sldId id="262" r:id="rId3"/>
    <p:sldId id="264" r:id="rId4"/>
    <p:sldId id="301" r:id="rId5"/>
    <p:sldId id="294" r:id="rId6"/>
    <p:sldId id="302" r:id="rId7"/>
    <p:sldId id="306" r:id="rId8"/>
    <p:sldId id="303" r:id="rId9"/>
    <p:sldId id="304" r:id="rId10"/>
    <p:sldId id="305" r:id="rId11"/>
    <p:sldId id="278" r:id="rId12"/>
    <p:sldId id="293" r:id="rId13"/>
    <p:sldId id="284" r:id="rId14"/>
    <p:sldId id="283" r:id="rId15"/>
    <p:sldId id="286" r:id="rId16"/>
    <p:sldId id="285" r:id="rId17"/>
    <p:sldId id="287" r:id="rId18"/>
    <p:sldId id="288" r:id="rId19"/>
    <p:sldId id="289" r:id="rId20"/>
    <p:sldId id="290" r:id="rId21"/>
    <p:sldId id="299" r:id="rId22"/>
    <p:sldId id="300" r:id="rId23"/>
    <p:sldId id="26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75" d="100"/>
          <a:sy n="75" d="100"/>
        </p:scale>
        <p:origin x="-462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VY_32_INOVACE_Zlomky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VY_32_INOVACE_Zlomky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19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36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19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40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19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44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19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48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19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51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28.png"/><Relationship Id="rId4" Type="http://schemas.openxmlformats.org/officeDocument/2006/relationships/image" Target="../media/image19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65680817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slouží k opakování </a:t>
            </a:r>
            <a:r>
              <a:rPr lang="cs-CZ" dirty="0" smtClean="0"/>
              <a:t>učiva o </a:t>
            </a:r>
            <a:r>
              <a:rPr lang="cs-CZ" dirty="0" smtClean="0"/>
              <a:t>zlomcích pro </a:t>
            </a:r>
            <a:r>
              <a:rPr lang="cs-CZ" dirty="0" smtClean="0"/>
              <a:t>žáky 6. ročníku.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</a:t>
            </a:r>
            <a:r>
              <a:rPr lang="cs-CZ" dirty="0" smtClean="0"/>
              <a:t>11 </a:t>
            </a:r>
            <a:r>
              <a:rPr lang="cs-CZ" dirty="0" smtClean="0"/>
              <a:t>a na závěrečný interaktivní test (snímky </a:t>
            </a:r>
            <a:r>
              <a:rPr lang="cs-CZ" dirty="0" smtClean="0"/>
              <a:t>12 </a:t>
            </a:r>
            <a:r>
              <a:rPr lang="cs-CZ" dirty="0" smtClean="0"/>
              <a:t>– </a:t>
            </a:r>
            <a:r>
              <a:rPr lang="cs-CZ" dirty="0" smtClean="0"/>
              <a:t>22</a:t>
            </a:r>
            <a:r>
              <a:rPr lang="cs-CZ" dirty="0" smtClean="0"/>
              <a:t>) </a:t>
            </a:r>
            <a:r>
              <a:rPr lang="cs-CZ" dirty="0" smtClean="0"/>
              <a:t>ve kterém žáci procvičují na příkladech probrané učivo. </a:t>
            </a:r>
            <a:r>
              <a:rPr lang="cs-CZ" dirty="0" smtClean="0"/>
              <a:t>Ve výkladové části se probírá pojem zlomek jako část celku, zápisy zlomků a sčítání zlomků se stejným jmenovatelem. V </a:t>
            </a:r>
            <a:r>
              <a:rPr lang="cs-CZ" dirty="0" smtClean="0"/>
              <a:t>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poznají zda jsou odpověděli 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</a:t>
            </a:r>
            <a:r>
              <a:rPr lang="cs-CZ" dirty="0" smtClean="0"/>
              <a:t>30 </a:t>
            </a:r>
            <a:r>
              <a:rPr lang="cs-CZ" dirty="0" smtClean="0"/>
              <a:t>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Zlomky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426576"/>
                <a:ext cx="8784976" cy="3931382"/>
              </a:xfrm>
            </p:spPr>
            <p:txBody>
              <a:bodyPr>
                <a:noAutofit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sz="3200" dirty="0">
                    <a:latin typeface="Calibri" pitchFamily="34" charset="0"/>
                  </a:rPr>
                  <a:t>Ra</a:t>
                </a:r>
                <a:r>
                  <a:rPr lang="cs-CZ" sz="3200" dirty="0" smtClean="0">
                    <a:latin typeface="Calibri" pitchFamily="34" charset="0"/>
                  </a:rPr>
                  <a:t>cionální číslo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3200" dirty="0">
                    <a:latin typeface="Calibri" pitchFamily="34" charset="0"/>
                  </a:rPr>
                  <a:t>Slouží k </a:t>
                </a:r>
                <a:r>
                  <a:rPr lang="cs-CZ" sz="3200" dirty="0" smtClean="0">
                    <a:latin typeface="Calibri" pitchFamily="34" charset="0"/>
                  </a:rPr>
                  <a:t>vyjádření části celku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4400" dirty="0" smtClean="0">
                  <a:solidFill>
                    <a:srgbClr val="FF0000"/>
                  </a:solidFill>
                  <a:latin typeface="Calibri" pitchFamily="34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dirty="0" smtClean="0">
                  <a:latin typeface="Calibri" pitchFamily="34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Nejprve čteme čitatele, teprve pak jmenovatele</a:t>
                </a:r>
                <a:br>
                  <a:rPr lang="cs-CZ" sz="3200" dirty="0" smtClean="0">
                    <a:latin typeface="Calibri" pitchFamily="34" charset="0"/>
                  </a:rPr>
                </a:br>
                <a:r>
                  <a:rPr lang="cs-CZ" sz="3200" dirty="0" smtClean="0">
                    <a:solidFill>
                      <a:srgbClr val="FF0000"/>
                    </a:solidFill>
                    <a:latin typeface="Calibri" pitchFamily="34" charset="0"/>
                  </a:rPr>
                  <a:t>(tři čtvrtiny)</a:t>
                </a:r>
                <a:endParaRPr lang="cs-CZ" sz="3200" dirty="0">
                  <a:solidFill>
                    <a:srgbClr val="FF0000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426576"/>
                <a:ext cx="8784976" cy="3931382"/>
              </a:xfrm>
              <a:blipFill rotWithShape="1">
                <a:blip r:embed="rId2"/>
                <a:stretch>
                  <a:fillRect l="-1526" t="-2016" b="-88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Co je zlomek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Čárový popisek 1 4"/>
          <p:cNvSpPr/>
          <p:nvPr/>
        </p:nvSpPr>
        <p:spPr>
          <a:xfrm>
            <a:off x="6001072" y="3140968"/>
            <a:ext cx="2461816" cy="648072"/>
          </a:xfrm>
          <a:prstGeom prst="borderCallout1">
            <a:avLst>
              <a:gd name="adj1" fmla="val 18750"/>
              <a:gd name="adj2" fmla="val -8333"/>
              <a:gd name="adj3" fmla="val 88984"/>
              <a:gd name="adj4" fmla="val -43188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čitatel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6002188" y="4725144"/>
            <a:ext cx="2461816" cy="648072"/>
          </a:xfrm>
          <a:prstGeom prst="borderCallout1">
            <a:avLst>
              <a:gd name="adj1" fmla="val 73621"/>
              <a:gd name="adj2" fmla="val -6680"/>
              <a:gd name="adj3" fmla="val 12557"/>
              <a:gd name="adj4" fmla="val -4329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jmenovatel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5998616" y="3933056"/>
            <a:ext cx="2461816" cy="648072"/>
          </a:xfrm>
          <a:prstGeom prst="borderCallout1">
            <a:avLst>
              <a:gd name="adj1" fmla="val 50105"/>
              <a:gd name="adj2" fmla="val -6680"/>
              <a:gd name="adj3" fmla="val 51750"/>
              <a:gd name="adj4" fmla="val -4329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zlomková čára</a:t>
            </a:r>
            <a:endParaRPr lang="cs-CZ" sz="2800" dirty="0">
              <a:solidFill>
                <a:srgbClr val="FF0000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1547664" y="3609020"/>
            <a:ext cx="1296144" cy="1296144"/>
            <a:chOff x="3707904" y="3865190"/>
            <a:chExt cx="1296144" cy="1296144"/>
          </a:xfrm>
        </p:grpSpPr>
        <p:grpSp>
          <p:nvGrpSpPr>
            <p:cNvPr id="9" name="Skupina 8"/>
            <p:cNvGrpSpPr/>
            <p:nvPr/>
          </p:nvGrpSpPr>
          <p:grpSpPr>
            <a:xfrm>
              <a:off x="3707904" y="3865190"/>
              <a:ext cx="1296144" cy="1296144"/>
              <a:chOff x="3707904" y="3861048"/>
              <a:chExt cx="1296144" cy="1296144"/>
            </a:xfrm>
          </p:grpSpPr>
          <p:sp>
            <p:nvSpPr>
              <p:cNvPr id="11" name="Ovál 10"/>
              <p:cNvSpPr/>
              <p:nvPr/>
            </p:nvSpPr>
            <p:spPr>
              <a:xfrm>
                <a:off x="3707904" y="3861048"/>
                <a:ext cx="1296144" cy="1296144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Výseč 11"/>
              <p:cNvSpPr/>
              <p:nvPr/>
            </p:nvSpPr>
            <p:spPr>
              <a:xfrm>
                <a:off x="3707904" y="3861048"/>
                <a:ext cx="1296144" cy="1296144"/>
              </a:xfrm>
              <a:prstGeom prst="pi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10" name="Vývojový diagram: nebo 9"/>
            <p:cNvSpPr/>
            <p:nvPr/>
          </p:nvSpPr>
          <p:spPr>
            <a:xfrm>
              <a:off x="3707904" y="3865190"/>
              <a:ext cx="1296144" cy="1296144"/>
            </a:xfrm>
            <a:prstGeom prst="flowChartOr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03255830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786400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Zapište zlomek odpovídající vybarvené části</a:t>
            </a:r>
            <a:r>
              <a:rPr lang="cs-CZ" sz="3200" dirty="0" smtClean="0">
                <a:latin typeface="Calibri" pitchFamily="34" charset="0"/>
              </a:rPr>
              <a:t>:</a:t>
            </a: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Zlomek </a:t>
            </a:r>
            <a:r>
              <a:rPr lang="cs-CZ" dirty="0"/>
              <a:t>jako část celku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899592" y="3284984"/>
            <a:ext cx="5328592" cy="432048"/>
            <a:chOff x="683568" y="3284984"/>
            <a:chExt cx="5328592" cy="432048"/>
          </a:xfrm>
        </p:grpSpPr>
        <p:sp>
          <p:nvSpPr>
            <p:cNvPr id="8" name="Obdélník 7"/>
            <p:cNvSpPr/>
            <p:nvPr/>
          </p:nvSpPr>
          <p:spPr>
            <a:xfrm>
              <a:off x="683568" y="3284984"/>
              <a:ext cx="5328592" cy="43204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3347864" y="3284984"/>
              <a:ext cx="2664296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7822498" y="3077244"/>
                <a:ext cx="421910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3077244"/>
                <a:ext cx="421910" cy="78380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7822498" y="4013348"/>
                <a:ext cx="421910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4013348"/>
                <a:ext cx="421910" cy="78380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8" name="Skupina 17"/>
          <p:cNvGrpSpPr/>
          <p:nvPr/>
        </p:nvGrpSpPr>
        <p:grpSpPr>
          <a:xfrm>
            <a:off x="899592" y="4221088"/>
            <a:ext cx="5328592" cy="432048"/>
            <a:chOff x="899592" y="4221088"/>
            <a:chExt cx="5328592" cy="432048"/>
          </a:xfrm>
        </p:grpSpPr>
        <p:grpSp>
          <p:nvGrpSpPr>
            <p:cNvPr id="12" name="Skupina 11"/>
            <p:cNvGrpSpPr/>
            <p:nvPr/>
          </p:nvGrpSpPr>
          <p:grpSpPr>
            <a:xfrm>
              <a:off x="899592" y="4221088"/>
              <a:ext cx="5328592" cy="432048"/>
              <a:chOff x="683568" y="3284984"/>
              <a:chExt cx="5328592" cy="432048"/>
            </a:xfrm>
          </p:grpSpPr>
          <p:sp>
            <p:nvSpPr>
              <p:cNvPr id="13" name="Obdélník 12"/>
              <p:cNvSpPr/>
              <p:nvPr/>
            </p:nvSpPr>
            <p:spPr>
              <a:xfrm>
                <a:off x="683568" y="3284984"/>
                <a:ext cx="5328592" cy="43204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bdélník 13"/>
              <p:cNvSpPr/>
              <p:nvPr/>
            </p:nvSpPr>
            <p:spPr>
              <a:xfrm>
                <a:off x="3347864" y="3284984"/>
                <a:ext cx="2664296" cy="43204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6" name="Obdélník 15"/>
            <p:cNvSpPr/>
            <p:nvPr/>
          </p:nvSpPr>
          <p:spPr>
            <a:xfrm>
              <a:off x="4896036" y="4221088"/>
              <a:ext cx="1332148" cy="43204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267744" y="4221088"/>
              <a:ext cx="1332148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7822498" y="4949452"/>
                <a:ext cx="421910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4949452"/>
                <a:ext cx="421910" cy="78380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2" name="Skupina 31"/>
          <p:cNvGrpSpPr/>
          <p:nvPr/>
        </p:nvGrpSpPr>
        <p:grpSpPr>
          <a:xfrm>
            <a:off x="899592" y="5157192"/>
            <a:ext cx="5328592" cy="432048"/>
            <a:chOff x="899592" y="5157192"/>
            <a:chExt cx="5328592" cy="432048"/>
          </a:xfrm>
        </p:grpSpPr>
        <p:grpSp>
          <p:nvGrpSpPr>
            <p:cNvPr id="20" name="Skupina 19"/>
            <p:cNvGrpSpPr/>
            <p:nvPr/>
          </p:nvGrpSpPr>
          <p:grpSpPr>
            <a:xfrm>
              <a:off x="899592" y="5157192"/>
              <a:ext cx="5328592" cy="432048"/>
              <a:chOff x="899592" y="4221088"/>
              <a:chExt cx="5328592" cy="432048"/>
            </a:xfrm>
          </p:grpSpPr>
          <p:grpSp>
            <p:nvGrpSpPr>
              <p:cNvPr id="21" name="Skupina 20"/>
              <p:cNvGrpSpPr/>
              <p:nvPr/>
            </p:nvGrpSpPr>
            <p:grpSpPr>
              <a:xfrm>
                <a:off x="899592" y="4221088"/>
                <a:ext cx="5328592" cy="432048"/>
                <a:chOff x="683568" y="3284984"/>
                <a:chExt cx="5328592" cy="432048"/>
              </a:xfrm>
            </p:grpSpPr>
            <p:sp>
              <p:nvSpPr>
                <p:cNvPr id="24" name="Obdélník 23"/>
                <p:cNvSpPr/>
                <p:nvPr/>
              </p:nvSpPr>
              <p:spPr>
                <a:xfrm>
                  <a:off x="683568" y="3284984"/>
                  <a:ext cx="5328592" cy="432048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/>
                <p:cNvSpPr/>
                <p:nvPr/>
              </p:nvSpPr>
              <p:spPr>
                <a:xfrm>
                  <a:off x="3347864" y="3284984"/>
                  <a:ext cx="2664296" cy="432048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2" name="Obdélník 21"/>
              <p:cNvSpPr/>
              <p:nvPr/>
            </p:nvSpPr>
            <p:spPr>
              <a:xfrm>
                <a:off x="4896036" y="4221088"/>
                <a:ext cx="1332148" cy="43204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délník 22"/>
              <p:cNvSpPr/>
              <p:nvPr/>
            </p:nvSpPr>
            <p:spPr>
              <a:xfrm>
                <a:off x="2267744" y="4221088"/>
                <a:ext cx="1332148" cy="43204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6" name="Obdélník 25"/>
            <p:cNvSpPr/>
            <p:nvPr/>
          </p:nvSpPr>
          <p:spPr>
            <a:xfrm>
              <a:off x="2933818" y="5157192"/>
              <a:ext cx="666074" cy="43204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899592" y="5157192"/>
              <a:ext cx="666074" cy="43204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3563888" y="5157192"/>
              <a:ext cx="666074" cy="43204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4914038" y="5157192"/>
              <a:ext cx="66607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4229962" y="5157192"/>
              <a:ext cx="681376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5562110" y="5157192"/>
              <a:ext cx="66607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9640419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1" grpId="0"/>
      <p:bldP spid="15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786400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Zapište zlomek odpovídající vybarvené části</a:t>
            </a:r>
            <a:r>
              <a:rPr lang="cs-CZ" sz="3200" dirty="0" smtClean="0">
                <a:latin typeface="Calibri" pitchFamily="34" charset="0"/>
              </a:rPr>
              <a:t>:</a:t>
            </a: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Zlomek </a:t>
            </a:r>
            <a:r>
              <a:rPr lang="cs-CZ" dirty="0"/>
              <a:t>jako část celku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7822498" y="3077244"/>
                <a:ext cx="421910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3077244"/>
                <a:ext cx="421910" cy="78380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7822498" y="4013348"/>
                <a:ext cx="421910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4013348"/>
                <a:ext cx="421910" cy="78380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7822498" y="4949452"/>
                <a:ext cx="421910" cy="7936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4949452"/>
                <a:ext cx="421910" cy="7936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3" name="Skupina 32"/>
          <p:cNvGrpSpPr/>
          <p:nvPr/>
        </p:nvGrpSpPr>
        <p:grpSpPr>
          <a:xfrm>
            <a:off x="1763688" y="3077244"/>
            <a:ext cx="1296144" cy="1296144"/>
            <a:chOff x="1763688" y="3077244"/>
            <a:chExt cx="1296144" cy="1296144"/>
          </a:xfrm>
        </p:grpSpPr>
        <p:sp>
          <p:nvSpPr>
            <p:cNvPr id="5" name="Ovál 4"/>
            <p:cNvSpPr/>
            <p:nvPr/>
          </p:nvSpPr>
          <p:spPr>
            <a:xfrm>
              <a:off x="1763688" y="3077244"/>
              <a:ext cx="1296144" cy="1296144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ětiva 6"/>
            <p:cNvSpPr/>
            <p:nvPr/>
          </p:nvSpPr>
          <p:spPr>
            <a:xfrm>
              <a:off x="1763688" y="3077244"/>
              <a:ext cx="1296144" cy="1296144"/>
            </a:xfrm>
            <a:prstGeom prst="chord">
              <a:avLst>
                <a:gd name="adj1" fmla="val 5460510"/>
                <a:gd name="adj2" fmla="val 1620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652120" y="4653136"/>
            <a:ext cx="1296144" cy="1296144"/>
            <a:chOff x="5652120" y="4653136"/>
            <a:chExt cx="1296144" cy="1296144"/>
          </a:xfrm>
        </p:grpSpPr>
        <p:sp>
          <p:nvSpPr>
            <p:cNvPr id="43" name="Výseč 42"/>
            <p:cNvSpPr/>
            <p:nvPr/>
          </p:nvSpPr>
          <p:spPr>
            <a:xfrm>
              <a:off x="5652120" y="4653136"/>
              <a:ext cx="1296144" cy="1296144"/>
            </a:xfrm>
            <a:prstGeom prst="pie">
              <a:avLst>
                <a:gd name="adj1" fmla="val 2771266"/>
                <a:gd name="adj2" fmla="val 1620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5" name="Vývojový diagram: nebo 44"/>
            <p:cNvSpPr/>
            <p:nvPr/>
          </p:nvSpPr>
          <p:spPr>
            <a:xfrm>
              <a:off x="5652120" y="4653136"/>
              <a:ext cx="1296144" cy="1296144"/>
            </a:xfrm>
            <a:prstGeom prst="flowChartOr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ývojový diagram: sumační spojení 43"/>
            <p:cNvSpPr/>
            <p:nvPr/>
          </p:nvSpPr>
          <p:spPr>
            <a:xfrm>
              <a:off x="5652120" y="4653136"/>
              <a:ext cx="1296144" cy="1296144"/>
            </a:xfrm>
            <a:prstGeom prst="flowChartSummingJunction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707904" y="3865190"/>
            <a:ext cx="1296144" cy="1296144"/>
            <a:chOff x="3707904" y="3865190"/>
            <a:chExt cx="1296144" cy="1296144"/>
          </a:xfrm>
        </p:grpSpPr>
        <p:grpSp>
          <p:nvGrpSpPr>
            <p:cNvPr id="40" name="Skupina 39"/>
            <p:cNvGrpSpPr/>
            <p:nvPr/>
          </p:nvGrpSpPr>
          <p:grpSpPr>
            <a:xfrm>
              <a:off x="3707904" y="3865190"/>
              <a:ext cx="1296144" cy="1296144"/>
              <a:chOff x="3707904" y="3861048"/>
              <a:chExt cx="1296144" cy="1296144"/>
            </a:xfrm>
          </p:grpSpPr>
          <p:sp>
            <p:nvSpPr>
              <p:cNvPr id="35" name="Ovál 34"/>
              <p:cNvSpPr/>
              <p:nvPr/>
            </p:nvSpPr>
            <p:spPr>
              <a:xfrm>
                <a:off x="3707904" y="3861048"/>
                <a:ext cx="1296144" cy="1296144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Výseč 38"/>
              <p:cNvSpPr/>
              <p:nvPr/>
            </p:nvSpPr>
            <p:spPr>
              <a:xfrm>
                <a:off x="3707904" y="3861048"/>
                <a:ext cx="1296144" cy="1296144"/>
              </a:xfrm>
              <a:prstGeom prst="pi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46" name="Vývojový diagram: nebo 45"/>
            <p:cNvSpPr/>
            <p:nvPr/>
          </p:nvSpPr>
          <p:spPr>
            <a:xfrm>
              <a:off x="3707904" y="3865190"/>
              <a:ext cx="1296144" cy="1296144"/>
            </a:xfrm>
            <a:prstGeom prst="flowChartOr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9919625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1" grpId="0"/>
      <p:bldP spid="15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786400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Zapište zlomek odpovídající vybarvené části</a:t>
            </a:r>
            <a:r>
              <a:rPr lang="cs-CZ" sz="3200" dirty="0" smtClean="0">
                <a:latin typeface="Calibri" pitchFamily="34" charset="0"/>
              </a:rPr>
              <a:t>:</a:t>
            </a: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Různé zápisy stejné hodnoty?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7822498" y="3077244"/>
                <a:ext cx="421910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3077244"/>
                <a:ext cx="421910" cy="78380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7822498" y="4013348"/>
                <a:ext cx="421910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4013348"/>
                <a:ext cx="421910" cy="78380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7822498" y="4949452"/>
                <a:ext cx="421910" cy="7936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4949452"/>
                <a:ext cx="421910" cy="7936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3" name="Skupina 32"/>
          <p:cNvGrpSpPr/>
          <p:nvPr/>
        </p:nvGrpSpPr>
        <p:grpSpPr>
          <a:xfrm>
            <a:off x="1763688" y="3077244"/>
            <a:ext cx="1296144" cy="1296144"/>
            <a:chOff x="1763688" y="3077244"/>
            <a:chExt cx="1296144" cy="1296144"/>
          </a:xfrm>
        </p:grpSpPr>
        <p:sp>
          <p:nvSpPr>
            <p:cNvPr id="5" name="Ovál 4"/>
            <p:cNvSpPr/>
            <p:nvPr/>
          </p:nvSpPr>
          <p:spPr>
            <a:xfrm>
              <a:off x="1763688" y="3077244"/>
              <a:ext cx="1296144" cy="1296144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ětiva 6"/>
            <p:cNvSpPr/>
            <p:nvPr/>
          </p:nvSpPr>
          <p:spPr>
            <a:xfrm>
              <a:off x="1763688" y="3077244"/>
              <a:ext cx="1296144" cy="1296144"/>
            </a:xfrm>
            <a:prstGeom prst="chord">
              <a:avLst>
                <a:gd name="adj1" fmla="val 5460510"/>
                <a:gd name="adj2" fmla="val 1620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652120" y="4653136"/>
            <a:ext cx="1296144" cy="1296144"/>
            <a:chOff x="5652120" y="4653136"/>
            <a:chExt cx="1296144" cy="1296144"/>
          </a:xfrm>
        </p:grpSpPr>
        <p:sp>
          <p:nvSpPr>
            <p:cNvPr id="43" name="Výseč 42"/>
            <p:cNvSpPr/>
            <p:nvPr/>
          </p:nvSpPr>
          <p:spPr>
            <a:xfrm>
              <a:off x="5652120" y="4653136"/>
              <a:ext cx="1296144" cy="1296144"/>
            </a:xfrm>
            <a:prstGeom prst="pie">
              <a:avLst>
                <a:gd name="adj1" fmla="val 5375963"/>
                <a:gd name="adj2" fmla="val 1620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5" name="Vývojový diagram: nebo 44"/>
            <p:cNvSpPr/>
            <p:nvPr/>
          </p:nvSpPr>
          <p:spPr>
            <a:xfrm>
              <a:off x="5652120" y="4653136"/>
              <a:ext cx="1296144" cy="1296144"/>
            </a:xfrm>
            <a:prstGeom prst="flowChartOr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ývojový diagram: sumační spojení 43"/>
            <p:cNvSpPr/>
            <p:nvPr/>
          </p:nvSpPr>
          <p:spPr>
            <a:xfrm>
              <a:off x="5652120" y="4653136"/>
              <a:ext cx="1296144" cy="1296144"/>
            </a:xfrm>
            <a:prstGeom prst="flowChartSummingJunction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707904" y="3865190"/>
            <a:ext cx="1296144" cy="1296144"/>
            <a:chOff x="3707904" y="3865190"/>
            <a:chExt cx="1296144" cy="1296144"/>
          </a:xfrm>
        </p:grpSpPr>
        <p:grpSp>
          <p:nvGrpSpPr>
            <p:cNvPr id="40" name="Skupina 39"/>
            <p:cNvGrpSpPr/>
            <p:nvPr/>
          </p:nvGrpSpPr>
          <p:grpSpPr>
            <a:xfrm>
              <a:off x="3707904" y="3865190"/>
              <a:ext cx="1296144" cy="1296144"/>
              <a:chOff x="3707904" y="3861048"/>
              <a:chExt cx="1296144" cy="1296144"/>
            </a:xfrm>
          </p:grpSpPr>
          <p:sp>
            <p:nvSpPr>
              <p:cNvPr id="35" name="Ovál 34"/>
              <p:cNvSpPr/>
              <p:nvPr/>
            </p:nvSpPr>
            <p:spPr>
              <a:xfrm>
                <a:off x="3707904" y="3861048"/>
                <a:ext cx="1296144" cy="1296144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Výseč 38"/>
              <p:cNvSpPr/>
              <p:nvPr/>
            </p:nvSpPr>
            <p:spPr>
              <a:xfrm>
                <a:off x="3707904" y="3861048"/>
                <a:ext cx="1296144" cy="1296144"/>
              </a:xfrm>
              <a:prstGeom prst="pie">
                <a:avLst>
                  <a:gd name="adj1" fmla="val 5397986"/>
                  <a:gd name="adj2" fmla="val 16200000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46" name="Vývojový diagram: nebo 45"/>
            <p:cNvSpPr/>
            <p:nvPr/>
          </p:nvSpPr>
          <p:spPr>
            <a:xfrm>
              <a:off x="3707904" y="3865190"/>
              <a:ext cx="1296144" cy="1296144"/>
            </a:xfrm>
            <a:prstGeom prst="flowChartOr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179512" y="5805264"/>
            <a:ext cx="8784976" cy="786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Stejnou část celku můžeme zapsat nekonečně mnoha zlomky</a:t>
            </a:r>
          </a:p>
          <a:p>
            <a:pPr marL="0" indent="0">
              <a:buFont typeface="Symbol" pitchFamily="18" charset="2"/>
              <a:buNone/>
            </a:pPr>
            <a:endParaRPr lang="cs-CZ" sz="4000" i="1" dirty="0">
              <a:solidFill>
                <a:srgbClr val="FF0000"/>
              </a:solidFill>
              <a:latin typeface="Cambria Math"/>
            </a:endParaRPr>
          </a:p>
        </p:txBody>
      </p:sp>
    </p:spTree>
    <p:extLst>
      <p:ext uri="{BB962C8B-B14F-4D97-AF65-F5344CB8AC3E}">
        <p14:creationId xmlns:p14="http://schemas.microsoft.com/office/powerpoint/2010/main" val="141567854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1" grpId="0"/>
      <p:bldP spid="15" grpId="0"/>
      <p:bldP spid="19" grpId="0"/>
      <p:bldP spid="2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786400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Zapište zlomek odpovídající vybarvené části</a:t>
            </a:r>
            <a:r>
              <a:rPr lang="cs-CZ" sz="3200" dirty="0" smtClean="0">
                <a:latin typeface="Calibri" pitchFamily="34" charset="0"/>
              </a:rPr>
              <a:t>:</a:t>
            </a: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Celek zapsaný zlomkem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7822498" y="3077244"/>
                <a:ext cx="992003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3077244"/>
                <a:ext cx="992003" cy="78380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7822498" y="4013348"/>
                <a:ext cx="992003" cy="7824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400" i="1">
                          <a:solidFill>
                            <a:srgbClr val="FF0000"/>
                          </a:solidFill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4013348"/>
                <a:ext cx="992003" cy="78245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7822498" y="4949452"/>
                <a:ext cx="992003" cy="786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2400" i="1">
                          <a:solidFill>
                            <a:srgbClr val="FF0000"/>
                          </a:solidFill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98" y="4949452"/>
                <a:ext cx="992003" cy="7861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3" name="Skupina 32"/>
          <p:cNvGrpSpPr/>
          <p:nvPr/>
        </p:nvGrpSpPr>
        <p:grpSpPr>
          <a:xfrm>
            <a:off x="1763688" y="3077244"/>
            <a:ext cx="1296144" cy="1296144"/>
            <a:chOff x="1763688" y="3077244"/>
            <a:chExt cx="1296144" cy="1296144"/>
          </a:xfrm>
        </p:grpSpPr>
        <p:sp>
          <p:nvSpPr>
            <p:cNvPr id="5" name="Ovál 4"/>
            <p:cNvSpPr/>
            <p:nvPr/>
          </p:nvSpPr>
          <p:spPr>
            <a:xfrm>
              <a:off x="1763688" y="3077244"/>
              <a:ext cx="1296144" cy="129614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ětiva 6"/>
            <p:cNvSpPr/>
            <p:nvPr/>
          </p:nvSpPr>
          <p:spPr>
            <a:xfrm>
              <a:off x="1763688" y="3077244"/>
              <a:ext cx="1296144" cy="1296144"/>
            </a:xfrm>
            <a:prstGeom prst="chord">
              <a:avLst>
                <a:gd name="adj1" fmla="val 5460510"/>
                <a:gd name="adj2" fmla="val 1620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652120" y="4653136"/>
            <a:ext cx="1296144" cy="1296144"/>
            <a:chOff x="5652120" y="4653136"/>
            <a:chExt cx="1296144" cy="1296144"/>
          </a:xfrm>
        </p:grpSpPr>
        <p:sp>
          <p:nvSpPr>
            <p:cNvPr id="43" name="Výseč 42"/>
            <p:cNvSpPr/>
            <p:nvPr/>
          </p:nvSpPr>
          <p:spPr>
            <a:xfrm>
              <a:off x="5652120" y="4653136"/>
              <a:ext cx="1296144" cy="1296144"/>
            </a:xfrm>
            <a:prstGeom prst="pie">
              <a:avLst>
                <a:gd name="adj1" fmla="val 2771266"/>
                <a:gd name="adj2" fmla="val 1620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4" name="Vývojový diagram: sumační spojení 43"/>
            <p:cNvSpPr/>
            <p:nvPr/>
          </p:nvSpPr>
          <p:spPr>
            <a:xfrm>
              <a:off x="5652120" y="4653136"/>
              <a:ext cx="1296144" cy="1296144"/>
            </a:xfrm>
            <a:prstGeom prst="flowChartSummingJunct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nebo 44"/>
            <p:cNvSpPr/>
            <p:nvPr/>
          </p:nvSpPr>
          <p:spPr>
            <a:xfrm>
              <a:off x="5652120" y="4653136"/>
              <a:ext cx="1296144" cy="1296144"/>
            </a:xfrm>
            <a:prstGeom prst="flowChartOr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707904" y="3865190"/>
            <a:ext cx="1296144" cy="1296144"/>
            <a:chOff x="3707904" y="3865190"/>
            <a:chExt cx="1296144" cy="1296144"/>
          </a:xfrm>
        </p:grpSpPr>
        <p:grpSp>
          <p:nvGrpSpPr>
            <p:cNvPr id="40" name="Skupina 39"/>
            <p:cNvGrpSpPr/>
            <p:nvPr/>
          </p:nvGrpSpPr>
          <p:grpSpPr>
            <a:xfrm>
              <a:off x="3707904" y="3865190"/>
              <a:ext cx="1296144" cy="1296144"/>
              <a:chOff x="3707904" y="3861048"/>
              <a:chExt cx="1296144" cy="1296144"/>
            </a:xfrm>
          </p:grpSpPr>
          <p:sp>
            <p:nvSpPr>
              <p:cNvPr id="35" name="Ovál 34"/>
              <p:cNvSpPr/>
              <p:nvPr/>
            </p:nvSpPr>
            <p:spPr>
              <a:xfrm>
                <a:off x="3707904" y="3861048"/>
                <a:ext cx="1296144" cy="129614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Výseč 38"/>
              <p:cNvSpPr/>
              <p:nvPr/>
            </p:nvSpPr>
            <p:spPr>
              <a:xfrm>
                <a:off x="3707904" y="3861048"/>
                <a:ext cx="1296144" cy="1296144"/>
              </a:xfrm>
              <a:prstGeom prst="pi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46" name="Vývojový diagram: nebo 45"/>
            <p:cNvSpPr/>
            <p:nvPr/>
          </p:nvSpPr>
          <p:spPr>
            <a:xfrm>
              <a:off x="3707904" y="3865190"/>
              <a:ext cx="1296144" cy="1296144"/>
            </a:xfrm>
            <a:prstGeom prst="flowChartOr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1580518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1" grpId="0"/>
      <p:bldP spid="15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858624"/>
            <a:ext cx="8784976" cy="786400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M</a:t>
            </a:r>
            <a:r>
              <a:rPr lang="cs-CZ" sz="3200" dirty="0" smtClean="0">
                <a:latin typeface="Calibri" pitchFamily="34" charset="0"/>
              </a:rPr>
              <a:t>áme nápad</a:t>
            </a:r>
            <a:r>
              <a:rPr lang="cs-CZ" sz="3200" dirty="0" smtClean="0">
                <a:latin typeface="Calibri" pitchFamily="34" charset="0"/>
              </a:rPr>
              <a:t>:</a:t>
            </a: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zlomků se stejným jmenovatelem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2915816" y="2733817"/>
                <a:ext cx="3049233" cy="9089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4</m:t>
                          </m:r>
                        </m:den>
                      </m:f>
                      <m:r>
                        <a:rPr lang="cs-CZ" sz="280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m:t>+</m:t>
                      </m:r>
                      <m:f>
                        <m:fPr>
                          <m:ctrlP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2</m:t>
                          </m:r>
                        </m:num>
                        <m:den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4</m:t>
                          </m:r>
                        </m:den>
                      </m:f>
                      <m:r>
                        <a:rPr lang="cs-CZ" sz="280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1+2</m:t>
                          </m:r>
                        </m:num>
                        <m:den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4+4</m:t>
                          </m:r>
                        </m:den>
                      </m:f>
                      <m:r>
                        <a:rPr lang="cs-CZ" sz="280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3</m:t>
                          </m:r>
                        </m:num>
                        <m:den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2733817"/>
                <a:ext cx="3049233" cy="90896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Čárový popisek 1 19"/>
          <p:cNvSpPr/>
          <p:nvPr/>
        </p:nvSpPr>
        <p:spPr>
          <a:xfrm>
            <a:off x="6228184" y="2157753"/>
            <a:ext cx="2461816" cy="792088"/>
          </a:xfrm>
          <a:prstGeom prst="borderCallout1">
            <a:avLst>
              <a:gd name="adj1" fmla="val 18750"/>
              <a:gd name="adj2" fmla="val -8333"/>
              <a:gd name="adj3" fmla="val 82571"/>
              <a:gd name="adj4" fmla="val -3957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sečteme čitatele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Čárový popisek 1 20"/>
          <p:cNvSpPr/>
          <p:nvPr/>
        </p:nvSpPr>
        <p:spPr>
          <a:xfrm>
            <a:off x="6228184" y="3453897"/>
            <a:ext cx="2461816" cy="792088"/>
          </a:xfrm>
          <a:prstGeom prst="borderCallout1">
            <a:avLst>
              <a:gd name="adj1" fmla="val 79678"/>
              <a:gd name="adj2" fmla="val -8333"/>
              <a:gd name="adj3" fmla="val 24850"/>
              <a:gd name="adj4" fmla="val -3957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sečteme jmenovatele</a:t>
            </a:r>
            <a:endParaRPr lang="cs-CZ" sz="2800" dirty="0"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475656" y="4678033"/>
            <a:ext cx="3411730" cy="1055223"/>
            <a:chOff x="755576" y="3356992"/>
            <a:chExt cx="3411730" cy="1055223"/>
          </a:xfrm>
        </p:grpSpPr>
        <p:grpSp>
          <p:nvGrpSpPr>
            <p:cNvPr id="22" name="Skupina 21"/>
            <p:cNvGrpSpPr/>
            <p:nvPr/>
          </p:nvGrpSpPr>
          <p:grpSpPr>
            <a:xfrm>
              <a:off x="755576" y="3356992"/>
              <a:ext cx="1055225" cy="1055223"/>
              <a:chOff x="3707902" y="3865190"/>
              <a:chExt cx="1296146" cy="1296144"/>
            </a:xfrm>
          </p:grpSpPr>
          <p:grpSp>
            <p:nvGrpSpPr>
              <p:cNvPr id="23" name="Skupina 22"/>
              <p:cNvGrpSpPr/>
              <p:nvPr/>
            </p:nvGrpSpPr>
            <p:grpSpPr>
              <a:xfrm>
                <a:off x="3707902" y="3865190"/>
                <a:ext cx="1296146" cy="1296144"/>
                <a:chOff x="3707902" y="3861048"/>
                <a:chExt cx="1296146" cy="1296144"/>
              </a:xfrm>
            </p:grpSpPr>
            <p:sp>
              <p:nvSpPr>
                <p:cNvPr id="25" name="Ovál 24"/>
                <p:cNvSpPr/>
                <p:nvPr/>
              </p:nvSpPr>
              <p:spPr>
                <a:xfrm>
                  <a:off x="3707902" y="3861048"/>
                  <a:ext cx="1296144" cy="1296144"/>
                </a:xfrm>
                <a:prstGeom prst="ellipse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Výseč 25"/>
                <p:cNvSpPr/>
                <p:nvPr/>
              </p:nvSpPr>
              <p:spPr>
                <a:xfrm>
                  <a:off x="3707904" y="3861048"/>
                  <a:ext cx="1296144" cy="1296144"/>
                </a:xfrm>
                <a:prstGeom prst="pie">
                  <a:avLst>
                    <a:gd name="adj1" fmla="val 10800000"/>
                    <a:gd name="adj2" fmla="val 16200000"/>
                  </a:avLst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24" name="Vývojový diagram: nebo 23"/>
              <p:cNvSpPr/>
              <p:nvPr/>
            </p:nvSpPr>
            <p:spPr>
              <a:xfrm>
                <a:off x="3707904" y="3865190"/>
                <a:ext cx="1296144" cy="1296144"/>
              </a:xfrm>
              <a:prstGeom prst="flowChartOr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2483768" y="3356992"/>
              <a:ext cx="1055223" cy="1055223"/>
              <a:chOff x="3707904" y="3865190"/>
              <a:chExt cx="1296144" cy="1296144"/>
            </a:xfrm>
          </p:grpSpPr>
          <p:grpSp>
            <p:nvGrpSpPr>
              <p:cNvPr id="28" name="Skupina 27"/>
              <p:cNvGrpSpPr/>
              <p:nvPr/>
            </p:nvGrpSpPr>
            <p:grpSpPr>
              <a:xfrm>
                <a:off x="3707904" y="3865190"/>
                <a:ext cx="1296144" cy="1296144"/>
                <a:chOff x="3707904" y="3861048"/>
                <a:chExt cx="1296144" cy="1296144"/>
              </a:xfrm>
            </p:grpSpPr>
            <p:sp>
              <p:nvSpPr>
                <p:cNvPr id="30" name="Ovál 29"/>
                <p:cNvSpPr/>
                <p:nvPr/>
              </p:nvSpPr>
              <p:spPr>
                <a:xfrm>
                  <a:off x="3707904" y="3861048"/>
                  <a:ext cx="1296144" cy="1296144"/>
                </a:xfrm>
                <a:prstGeom prst="ellipse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Výseč 30"/>
                <p:cNvSpPr/>
                <p:nvPr/>
              </p:nvSpPr>
              <p:spPr>
                <a:xfrm>
                  <a:off x="3707904" y="3861048"/>
                  <a:ext cx="1296144" cy="1296144"/>
                </a:xfrm>
                <a:prstGeom prst="pie">
                  <a:avLst>
                    <a:gd name="adj1" fmla="val 0"/>
                    <a:gd name="adj2" fmla="val 10825738"/>
                  </a:avLst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29" name="Vývojový diagram: nebo 28"/>
              <p:cNvSpPr/>
              <p:nvPr/>
            </p:nvSpPr>
            <p:spPr>
              <a:xfrm>
                <a:off x="3707904" y="3865190"/>
                <a:ext cx="1296144" cy="1296144"/>
              </a:xfrm>
              <a:prstGeom prst="flowChartOr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8" name="Obdélník 7"/>
                <p:cNvSpPr/>
                <p:nvPr/>
              </p:nvSpPr>
              <p:spPr>
                <a:xfrm>
                  <a:off x="1880846" y="3697868"/>
                  <a:ext cx="486260" cy="523220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>
                            <a:solidFill>
                              <a:srgbClr val="073E87"/>
                            </a:solidFill>
                            <a:latin typeface="Cambria Math"/>
                          </a:rPr>
                          <m:t>+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>
            <p:sp>
              <p:nvSpPr>
                <p:cNvPr id="8" name="Obdélník 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80846" y="3697868"/>
                  <a:ext cx="486260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4" name="Obdélník 33"/>
                <p:cNvSpPr/>
                <p:nvPr/>
              </p:nvSpPr>
              <p:spPr>
                <a:xfrm>
                  <a:off x="3681046" y="3697868"/>
                  <a:ext cx="486260" cy="523220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0" smtClean="0">
                            <a:solidFill>
                              <a:srgbClr val="073E87"/>
                            </a:solidFill>
                            <a:latin typeface="Cambria Math"/>
                          </a:rPr>
                          <m:t>=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>
            <p:sp>
              <p:nvSpPr>
                <p:cNvPr id="34" name="Obdélník 33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681046" y="3697868"/>
                  <a:ext cx="486260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36" name="Skupina 35"/>
          <p:cNvGrpSpPr/>
          <p:nvPr/>
        </p:nvGrpSpPr>
        <p:grpSpPr>
          <a:xfrm>
            <a:off x="5100953" y="4678033"/>
            <a:ext cx="1055223" cy="1055223"/>
            <a:chOff x="5652120" y="4653136"/>
            <a:chExt cx="1296144" cy="1296144"/>
          </a:xfrm>
        </p:grpSpPr>
        <p:sp>
          <p:nvSpPr>
            <p:cNvPr id="37" name="Výseč 36"/>
            <p:cNvSpPr/>
            <p:nvPr/>
          </p:nvSpPr>
          <p:spPr>
            <a:xfrm>
              <a:off x="5652120" y="4653136"/>
              <a:ext cx="1296144" cy="1296144"/>
            </a:xfrm>
            <a:prstGeom prst="pie">
              <a:avLst>
                <a:gd name="adj1" fmla="val 8092944"/>
                <a:gd name="adj2" fmla="val 1620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8" name="Vývojový diagram: nebo 37"/>
            <p:cNvSpPr/>
            <p:nvPr/>
          </p:nvSpPr>
          <p:spPr>
            <a:xfrm>
              <a:off x="5652120" y="4653136"/>
              <a:ext cx="1296144" cy="1296144"/>
            </a:xfrm>
            <a:prstGeom prst="flowChartOr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sumační spojení 40"/>
            <p:cNvSpPr/>
            <p:nvPr/>
          </p:nvSpPr>
          <p:spPr>
            <a:xfrm>
              <a:off x="5652120" y="4653136"/>
              <a:ext cx="1296144" cy="1296144"/>
            </a:xfrm>
            <a:prstGeom prst="flowChartSummingJunction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Obdélník 8"/>
          <p:cNvSpPr/>
          <p:nvPr/>
        </p:nvSpPr>
        <p:spPr>
          <a:xfrm>
            <a:off x="251520" y="2132856"/>
            <a:ext cx="8640960" cy="381642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ŠPATNĚ !!!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0866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1" grpId="0"/>
      <p:bldP spid="20" grpId="0" animBg="1"/>
      <p:bldP spid="21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858624"/>
            <a:ext cx="8784976" cy="786400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Správný postup:</a:t>
            </a: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zlomků se </a:t>
            </a:r>
            <a:r>
              <a:rPr lang="cs-CZ" dirty="0"/>
              <a:t>stejným jmenovatelem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178951" y="2733817"/>
                <a:ext cx="3049233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smtClean="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4</m:t>
                          </m:r>
                        </m:den>
                      </m:f>
                      <m:r>
                        <a:rPr lang="cs-CZ" sz="280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m:t>+</m:t>
                      </m:r>
                      <m:f>
                        <m:fPr>
                          <m:ctrlP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2</m:t>
                          </m:r>
                        </m:num>
                        <m:den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4</m:t>
                          </m:r>
                        </m:den>
                      </m:f>
                      <m:r>
                        <a:rPr lang="cs-CZ" sz="280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1+2</m:t>
                          </m:r>
                        </m:num>
                        <m:den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4</m:t>
                          </m:r>
                        </m:den>
                      </m:f>
                      <m:r>
                        <a:rPr lang="cs-CZ" sz="280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>
                              <a:solidFill>
                                <a:schemeClr val="tx2"/>
                              </a:solidFill>
                              <a:latin typeface="Calibri" pitchFamily="34" charset="0"/>
                            </a:rPr>
                            <m:t>3</m:t>
                          </m:r>
                        </m:num>
                        <m:den>
                          <m:r>
                            <a:rPr lang="cs-CZ" sz="2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8951" y="2733817"/>
                <a:ext cx="3049233" cy="8989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Čárový popisek 1 19"/>
          <p:cNvSpPr/>
          <p:nvPr/>
        </p:nvSpPr>
        <p:spPr>
          <a:xfrm>
            <a:off x="6502672" y="2157753"/>
            <a:ext cx="2461816" cy="792088"/>
          </a:xfrm>
          <a:prstGeom prst="borderCallout1">
            <a:avLst>
              <a:gd name="adj1" fmla="val 18750"/>
              <a:gd name="adj2" fmla="val -8333"/>
              <a:gd name="adj3" fmla="val 82571"/>
              <a:gd name="adj4" fmla="val -3957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sečteme čitatele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Čárový popisek 1 20"/>
          <p:cNvSpPr/>
          <p:nvPr/>
        </p:nvSpPr>
        <p:spPr>
          <a:xfrm>
            <a:off x="6502672" y="3453897"/>
            <a:ext cx="2461816" cy="792088"/>
          </a:xfrm>
          <a:prstGeom prst="borderCallout1">
            <a:avLst>
              <a:gd name="adj1" fmla="val 79678"/>
              <a:gd name="adj2" fmla="val -8333"/>
              <a:gd name="adj3" fmla="val 24850"/>
              <a:gd name="adj4" fmla="val -3957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jmenovatele opíšeme</a:t>
            </a:r>
            <a:endParaRPr lang="cs-CZ" sz="2800" dirty="0"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475656" y="4678033"/>
            <a:ext cx="3411730" cy="1055223"/>
            <a:chOff x="755576" y="3356992"/>
            <a:chExt cx="3411730" cy="1055223"/>
          </a:xfrm>
        </p:grpSpPr>
        <p:grpSp>
          <p:nvGrpSpPr>
            <p:cNvPr id="22" name="Skupina 21"/>
            <p:cNvGrpSpPr/>
            <p:nvPr/>
          </p:nvGrpSpPr>
          <p:grpSpPr>
            <a:xfrm>
              <a:off x="755576" y="3356992"/>
              <a:ext cx="1055225" cy="1055223"/>
              <a:chOff x="3707902" y="3865190"/>
              <a:chExt cx="1296146" cy="1296144"/>
            </a:xfrm>
          </p:grpSpPr>
          <p:grpSp>
            <p:nvGrpSpPr>
              <p:cNvPr id="23" name="Skupina 22"/>
              <p:cNvGrpSpPr/>
              <p:nvPr/>
            </p:nvGrpSpPr>
            <p:grpSpPr>
              <a:xfrm>
                <a:off x="3707902" y="3865190"/>
                <a:ext cx="1296146" cy="1296144"/>
                <a:chOff x="3707902" y="3861048"/>
                <a:chExt cx="1296146" cy="1296144"/>
              </a:xfrm>
            </p:grpSpPr>
            <p:sp>
              <p:nvSpPr>
                <p:cNvPr id="25" name="Ovál 24"/>
                <p:cNvSpPr/>
                <p:nvPr/>
              </p:nvSpPr>
              <p:spPr>
                <a:xfrm>
                  <a:off x="3707902" y="3861048"/>
                  <a:ext cx="1296144" cy="1296144"/>
                </a:xfrm>
                <a:prstGeom prst="ellipse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Výseč 25"/>
                <p:cNvSpPr/>
                <p:nvPr/>
              </p:nvSpPr>
              <p:spPr>
                <a:xfrm>
                  <a:off x="3707904" y="3861048"/>
                  <a:ext cx="1296144" cy="1296144"/>
                </a:xfrm>
                <a:prstGeom prst="pie">
                  <a:avLst>
                    <a:gd name="adj1" fmla="val 10800000"/>
                    <a:gd name="adj2" fmla="val 16200000"/>
                  </a:avLst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24" name="Vývojový diagram: nebo 23"/>
              <p:cNvSpPr/>
              <p:nvPr/>
            </p:nvSpPr>
            <p:spPr>
              <a:xfrm>
                <a:off x="3707904" y="3865190"/>
                <a:ext cx="1296144" cy="1296144"/>
              </a:xfrm>
              <a:prstGeom prst="flowChartOr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2483768" y="3356992"/>
              <a:ext cx="1055223" cy="1055223"/>
              <a:chOff x="3707904" y="3865190"/>
              <a:chExt cx="1296144" cy="1296144"/>
            </a:xfrm>
          </p:grpSpPr>
          <p:grpSp>
            <p:nvGrpSpPr>
              <p:cNvPr id="28" name="Skupina 27"/>
              <p:cNvGrpSpPr/>
              <p:nvPr/>
            </p:nvGrpSpPr>
            <p:grpSpPr>
              <a:xfrm>
                <a:off x="3707904" y="3865190"/>
                <a:ext cx="1296144" cy="1296144"/>
                <a:chOff x="3707904" y="3861048"/>
                <a:chExt cx="1296144" cy="1296144"/>
              </a:xfrm>
            </p:grpSpPr>
            <p:sp>
              <p:nvSpPr>
                <p:cNvPr id="30" name="Ovál 29"/>
                <p:cNvSpPr/>
                <p:nvPr/>
              </p:nvSpPr>
              <p:spPr>
                <a:xfrm>
                  <a:off x="3707904" y="3861048"/>
                  <a:ext cx="1296144" cy="1296144"/>
                </a:xfrm>
                <a:prstGeom prst="ellipse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Výseč 30"/>
                <p:cNvSpPr/>
                <p:nvPr/>
              </p:nvSpPr>
              <p:spPr>
                <a:xfrm>
                  <a:off x="3707904" y="3861048"/>
                  <a:ext cx="1296144" cy="1296144"/>
                </a:xfrm>
                <a:prstGeom prst="pie">
                  <a:avLst>
                    <a:gd name="adj1" fmla="val 0"/>
                    <a:gd name="adj2" fmla="val 10825738"/>
                  </a:avLst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29" name="Vývojový diagram: nebo 28"/>
              <p:cNvSpPr/>
              <p:nvPr/>
            </p:nvSpPr>
            <p:spPr>
              <a:xfrm>
                <a:off x="3707904" y="3865190"/>
                <a:ext cx="1296144" cy="1296144"/>
              </a:xfrm>
              <a:prstGeom prst="flowChartOr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8" name="Obdélník 7"/>
                <p:cNvSpPr/>
                <p:nvPr/>
              </p:nvSpPr>
              <p:spPr>
                <a:xfrm>
                  <a:off x="1880846" y="3697868"/>
                  <a:ext cx="486260" cy="523220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>
                            <a:solidFill>
                              <a:srgbClr val="073E87"/>
                            </a:solidFill>
                            <a:latin typeface="Cambria Math"/>
                          </a:rPr>
                          <m:t>+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>
            <p:sp>
              <p:nvSpPr>
                <p:cNvPr id="8" name="Obdélník 7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80846" y="3697868"/>
                  <a:ext cx="486260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4" name="Obdélník 33"/>
                <p:cNvSpPr/>
                <p:nvPr/>
              </p:nvSpPr>
              <p:spPr>
                <a:xfrm>
                  <a:off x="3681046" y="3697868"/>
                  <a:ext cx="486260" cy="523220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0" smtClean="0">
                            <a:solidFill>
                              <a:srgbClr val="073E87"/>
                            </a:solidFill>
                            <a:latin typeface="Cambria Math"/>
                          </a:rPr>
                          <m:t>=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>
            <p:sp>
              <p:nvSpPr>
                <p:cNvPr id="34" name="Obdélník 33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681046" y="3697868"/>
                  <a:ext cx="486260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36" name="Skupina 35"/>
          <p:cNvGrpSpPr/>
          <p:nvPr/>
        </p:nvGrpSpPr>
        <p:grpSpPr>
          <a:xfrm>
            <a:off x="5100953" y="4678033"/>
            <a:ext cx="1055223" cy="1055223"/>
            <a:chOff x="5652120" y="4653136"/>
            <a:chExt cx="1296144" cy="1296144"/>
          </a:xfrm>
        </p:grpSpPr>
        <p:sp>
          <p:nvSpPr>
            <p:cNvPr id="37" name="Výseč 36"/>
            <p:cNvSpPr/>
            <p:nvPr/>
          </p:nvSpPr>
          <p:spPr>
            <a:xfrm>
              <a:off x="5652120" y="4653136"/>
              <a:ext cx="1296144" cy="1296144"/>
            </a:xfrm>
            <a:prstGeom prst="pie">
              <a:avLst>
                <a:gd name="adj1" fmla="val 48891"/>
                <a:gd name="adj2" fmla="val 1620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8" name="Vývojový diagram: nebo 37"/>
            <p:cNvSpPr/>
            <p:nvPr/>
          </p:nvSpPr>
          <p:spPr>
            <a:xfrm>
              <a:off x="5652120" y="4653136"/>
              <a:ext cx="1296144" cy="1296144"/>
            </a:xfrm>
            <a:prstGeom prst="flowChartOr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71432094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1" grpId="0"/>
      <p:bldP spid="20" grpId="0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Co je zlomek, čitatel, jmenovatel.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 vyjádřit zlomkem část celku.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 se sčítají zlomky se stejným jmenovatelem.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 vyjádřit stejnou část celku různými zlomky.</a:t>
            </a: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10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1051992" y="1052736"/>
            <a:ext cx="5328592" cy="432048"/>
            <a:chOff x="899592" y="5157192"/>
            <a:chExt cx="5328592" cy="432048"/>
          </a:xfrm>
        </p:grpSpPr>
        <p:grpSp>
          <p:nvGrpSpPr>
            <p:cNvPr id="12" name="Skupina 11"/>
            <p:cNvGrpSpPr/>
            <p:nvPr/>
          </p:nvGrpSpPr>
          <p:grpSpPr>
            <a:xfrm>
              <a:off x="899592" y="5157192"/>
              <a:ext cx="5328592" cy="432048"/>
              <a:chOff x="899592" y="4221088"/>
              <a:chExt cx="5328592" cy="432048"/>
            </a:xfrm>
          </p:grpSpPr>
          <p:grpSp>
            <p:nvGrpSpPr>
              <p:cNvPr id="21" name="Skupina 20"/>
              <p:cNvGrpSpPr/>
              <p:nvPr/>
            </p:nvGrpSpPr>
            <p:grpSpPr>
              <a:xfrm>
                <a:off x="899592" y="4221088"/>
                <a:ext cx="5328592" cy="432048"/>
                <a:chOff x="683568" y="3284984"/>
                <a:chExt cx="5328592" cy="432048"/>
              </a:xfrm>
            </p:grpSpPr>
            <p:sp>
              <p:nvSpPr>
                <p:cNvPr id="24" name="Obdélník 23"/>
                <p:cNvSpPr/>
                <p:nvPr/>
              </p:nvSpPr>
              <p:spPr>
                <a:xfrm>
                  <a:off x="683568" y="3284984"/>
                  <a:ext cx="5328592" cy="432048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/>
                <p:cNvSpPr/>
                <p:nvPr/>
              </p:nvSpPr>
              <p:spPr>
                <a:xfrm>
                  <a:off x="3347864" y="3284984"/>
                  <a:ext cx="2664296" cy="432048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2" name="Obdélník 21"/>
              <p:cNvSpPr/>
              <p:nvPr/>
            </p:nvSpPr>
            <p:spPr>
              <a:xfrm>
                <a:off x="4896036" y="4221088"/>
                <a:ext cx="1332148" cy="43204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délník 22"/>
              <p:cNvSpPr/>
              <p:nvPr/>
            </p:nvSpPr>
            <p:spPr>
              <a:xfrm>
                <a:off x="2267744" y="4221088"/>
                <a:ext cx="1332148" cy="43204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4" name="Obdélník 13"/>
            <p:cNvSpPr/>
            <p:nvPr/>
          </p:nvSpPr>
          <p:spPr>
            <a:xfrm>
              <a:off x="2933818" y="5157192"/>
              <a:ext cx="666074" cy="432048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899592" y="5157192"/>
              <a:ext cx="666074" cy="43204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3563888" y="5157192"/>
              <a:ext cx="666074" cy="432048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4914038" y="5157192"/>
              <a:ext cx="666074" cy="432048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229962" y="5157192"/>
              <a:ext cx="681376" cy="432048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5562110" y="5157192"/>
              <a:ext cx="666074" cy="432048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Jaká část proužku je vybarvená?</a:t>
            </a:r>
            <a:br>
              <a:rPr lang="cs-CZ" sz="3200" dirty="0" smtClean="0">
                <a:latin typeface="Calibri" pitchFamily="34" charset="0"/>
              </a:rPr>
            </a:b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1051992" y="1052736"/>
            <a:ext cx="5328592" cy="432048"/>
            <a:chOff x="899592" y="5157192"/>
            <a:chExt cx="5328592" cy="432048"/>
          </a:xfrm>
        </p:grpSpPr>
        <p:grpSp>
          <p:nvGrpSpPr>
            <p:cNvPr id="12" name="Skupina 11"/>
            <p:cNvGrpSpPr/>
            <p:nvPr/>
          </p:nvGrpSpPr>
          <p:grpSpPr>
            <a:xfrm>
              <a:off x="899592" y="5157192"/>
              <a:ext cx="5328592" cy="432048"/>
              <a:chOff x="899592" y="4221088"/>
              <a:chExt cx="5328592" cy="432048"/>
            </a:xfrm>
          </p:grpSpPr>
          <p:grpSp>
            <p:nvGrpSpPr>
              <p:cNvPr id="21" name="Skupina 20"/>
              <p:cNvGrpSpPr/>
              <p:nvPr/>
            </p:nvGrpSpPr>
            <p:grpSpPr>
              <a:xfrm>
                <a:off x="899592" y="4221088"/>
                <a:ext cx="5328592" cy="432048"/>
                <a:chOff x="683568" y="3284984"/>
                <a:chExt cx="5328592" cy="432048"/>
              </a:xfrm>
            </p:grpSpPr>
            <p:sp>
              <p:nvSpPr>
                <p:cNvPr id="24" name="Obdélník 23"/>
                <p:cNvSpPr/>
                <p:nvPr/>
              </p:nvSpPr>
              <p:spPr>
                <a:xfrm>
                  <a:off x="683568" y="3284984"/>
                  <a:ext cx="5328592" cy="432048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/>
                <p:cNvSpPr/>
                <p:nvPr/>
              </p:nvSpPr>
              <p:spPr>
                <a:xfrm>
                  <a:off x="3347864" y="3284984"/>
                  <a:ext cx="2664296" cy="432048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2" name="Obdélník 21"/>
              <p:cNvSpPr/>
              <p:nvPr/>
            </p:nvSpPr>
            <p:spPr>
              <a:xfrm>
                <a:off x="4896036" y="4221088"/>
                <a:ext cx="1332148" cy="43204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délník 22"/>
              <p:cNvSpPr/>
              <p:nvPr/>
            </p:nvSpPr>
            <p:spPr>
              <a:xfrm>
                <a:off x="2267744" y="4221088"/>
                <a:ext cx="1332148" cy="43204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8" name="Obdélník 17"/>
            <p:cNvSpPr/>
            <p:nvPr/>
          </p:nvSpPr>
          <p:spPr>
            <a:xfrm>
              <a:off x="4896036" y="5157192"/>
              <a:ext cx="1332148" cy="432048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>
                <a:latin typeface="Calibri" pitchFamily="34" charset="0"/>
              </a:rPr>
              <a:t>Jaká část proužku je vybarvená?</a:t>
            </a:r>
            <a:br>
              <a:rPr lang="cs-CZ" sz="3200" dirty="0">
                <a:latin typeface="Calibri" pitchFamily="34" charset="0"/>
              </a:rPr>
            </a:b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>
                <a:latin typeface="Calibri" pitchFamily="34" charset="0"/>
              </a:rPr>
              <a:t>Jaká část kruhu je vybarvená?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1" name="Skupina 20"/>
          <p:cNvGrpSpPr/>
          <p:nvPr/>
        </p:nvGrpSpPr>
        <p:grpSpPr>
          <a:xfrm>
            <a:off x="6300192" y="404664"/>
            <a:ext cx="1296144" cy="1296144"/>
            <a:chOff x="5652120" y="4653136"/>
            <a:chExt cx="1296144" cy="1296144"/>
          </a:xfrm>
        </p:grpSpPr>
        <p:sp>
          <p:nvSpPr>
            <p:cNvPr id="22" name="Výseč 21"/>
            <p:cNvSpPr/>
            <p:nvPr/>
          </p:nvSpPr>
          <p:spPr>
            <a:xfrm>
              <a:off x="5652120" y="4653136"/>
              <a:ext cx="1296144" cy="1296144"/>
            </a:xfrm>
            <a:prstGeom prst="pie">
              <a:avLst>
                <a:gd name="adj1" fmla="val 8138162"/>
                <a:gd name="adj2" fmla="val 2697710"/>
              </a:avLst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Vývojový diagram: nebo 22"/>
            <p:cNvSpPr/>
            <p:nvPr/>
          </p:nvSpPr>
          <p:spPr>
            <a:xfrm>
              <a:off x="5652120" y="4653136"/>
              <a:ext cx="1296144" cy="1296144"/>
            </a:xfrm>
            <a:prstGeom prst="flowChartOr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umační spojení 23"/>
            <p:cNvSpPr/>
            <p:nvPr/>
          </p:nvSpPr>
          <p:spPr>
            <a:xfrm>
              <a:off x="5652120" y="4653136"/>
              <a:ext cx="1296144" cy="1296144"/>
            </a:xfrm>
            <a:prstGeom prst="flowChartSummingJunction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4"/>
                </a:pPr>
                <a:r>
                  <a:rPr lang="cs-CZ" sz="3200" dirty="0" smtClean="0">
                    <a:latin typeface="Calibri" pitchFamily="34" charset="0"/>
                  </a:rPr>
                  <a:t>Sečtěte zlomky: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i="1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5"/>
                </a:pPr>
                <a:r>
                  <a:rPr lang="cs-CZ" sz="3200" dirty="0" smtClean="0">
                    <a:latin typeface="Calibri" pitchFamily="34" charset="0"/>
                  </a:rPr>
                  <a:t>Sečtěte zlomky: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6"/>
                </a:pPr>
                <a:r>
                  <a:rPr lang="cs-CZ" sz="3200" dirty="0" smtClean="0">
                    <a:latin typeface="Calibri" pitchFamily="34" charset="0"/>
                  </a:rPr>
                  <a:t>Sečtěte zlomky: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56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400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7"/>
                </a:pPr>
                <a:r>
                  <a:rPr lang="cs-CZ" sz="3200" dirty="0" smtClean="0">
                    <a:latin typeface="Calibri" pitchFamily="34" charset="0"/>
                  </a:rPr>
                  <a:t>Stejnou část celku jako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3200" dirty="0" smtClean="0"/>
                  <a:t> vyjadřuje také:</a:t>
                </a: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 t="-1463" b="-136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8"/>
                </a:pPr>
                <a:r>
                  <a:rPr lang="cs-CZ" sz="3200" dirty="0" smtClean="0">
                    <a:latin typeface="Calibri" pitchFamily="34" charset="0"/>
                  </a:rPr>
                  <a:t>Stejnou část celku jako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3200" dirty="0"/>
                  <a:t> vyjadřuje také:</a:t>
                </a: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 t="-976" b="-136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9"/>
                </a:pPr>
                <a:r>
                  <a:rPr lang="cs-CZ" sz="3200" dirty="0" smtClean="0">
                    <a:latin typeface="Calibri" pitchFamily="34" charset="0"/>
                  </a:rPr>
                  <a:t>Stejnou </a:t>
                </a:r>
                <a:r>
                  <a:rPr lang="cs-CZ" sz="3200" dirty="0">
                    <a:latin typeface="Calibri" pitchFamily="34" charset="0"/>
                  </a:rPr>
                  <a:t>část celku jako </a:t>
                </a:r>
                <a:r>
                  <a:rPr lang="cs-CZ" sz="3200" dirty="0" smtClean="0">
                    <a:latin typeface="Calibri" pitchFamily="34" charset="0"/>
                  </a:rPr>
                  <a:t>ostatní nevyjadřuje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,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,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12</m:t>
                        </m:r>
                      </m:den>
                    </m:f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,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 t="-4878" b="-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739635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1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10"/>
            </a:pPr>
            <a:r>
              <a:rPr lang="cs-CZ" sz="3200" dirty="0" smtClean="0">
                <a:latin typeface="Calibri" pitchFamily="34" charset="0"/>
              </a:rPr>
              <a:t>Celý koláč stojí v pekárně 36 Kč. Kolik zaplatíme, když si koupíme jenom čtvrtku?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18 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K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č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144 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K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č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9 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K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č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499924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1440</TotalTime>
  <Words>769</Words>
  <Application>Microsoft Office PowerPoint</Application>
  <PresentationFormat>Předvádění na obrazovce (4:3)</PresentationFormat>
  <Paragraphs>140</Paragraphs>
  <Slides>23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Vlnění</vt:lpstr>
      <vt:lpstr>Základní škola a Mateřská škola Bílá Třemešná, okres Trutnov</vt:lpstr>
      <vt:lpstr>Anotace</vt:lpstr>
      <vt:lpstr> Zlomky</vt:lpstr>
      <vt:lpstr>Co je zlomek?</vt:lpstr>
      <vt:lpstr>Zlomek jako část celku</vt:lpstr>
      <vt:lpstr>Zlomek jako část celku</vt:lpstr>
      <vt:lpstr>Různé zápisy stejné hodnoty?</vt:lpstr>
      <vt:lpstr>Celek zapsaný zlomkem</vt:lpstr>
      <vt:lpstr>Sčítání zlomků se stejným jmenovatelem</vt:lpstr>
      <vt:lpstr>Sčítání zlomků se stejným jmenovatelem</vt:lpstr>
      <vt:lpstr>Co jsme se dozvěděli?</vt:lpstr>
      <vt:lpstr>Závěrečné opakování</vt:lpstr>
      <vt:lpstr>Jaká část proužku je vybarvená? </vt:lpstr>
      <vt:lpstr>Jaká část proužku je vybarvená? </vt:lpstr>
      <vt:lpstr>Jaká část kruhu je vybarvená?</vt:lpstr>
      <vt:lpstr>Sečtěte zlomky: 3/8+1/8=</vt:lpstr>
      <vt:lpstr>Sečtěte zlomky: 3/5+1/5=</vt:lpstr>
      <vt:lpstr>Sečtěte zlomky: 7/20+8/20=</vt:lpstr>
      <vt:lpstr>Stejnou část celku jako zlomek 4/6 vyjadřuje také:</vt:lpstr>
      <vt:lpstr>Stejnou část celku jako zlomek 2/5 vyjadřuje také:</vt:lpstr>
      <vt:lpstr>Stejnou část celku jako ostatní nevyjadřuje zlomek 3/4, 6/8, 9/12, 12/15</vt:lpstr>
      <vt:lpstr>Celý koláč stojí v pekárně 36 Kč. Kolik zaplatíme, když si koupíme jenom čtvrtku?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193</cp:revision>
  <dcterms:created xsi:type="dcterms:W3CDTF">2013-05-10T12:01:16Z</dcterms:created>
  <dcterms:modified xsi:type="dcterms:W3CDTF">2013-10-13T16:35:37Z</dcterms:modified>
</cp:coreProperties>
</file>