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132D9-5D80-4C90-BD24-53ACE0CF4851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B1BDE-8ABA-4059-AA82-DC2399F2A24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ufoCalamitaByNight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zviratasos.blog.cz/1110/bobr-evropsky" TargetMode="External"/><Relationship Id="rId13" Type="http://schemas.openxmlformats.org/officeDocument/2006/relationships/hyperlink" Target="http://cs.petclub.eu/clanek/sob-polarni-a-los-evropsky-137" TargetMode="External"/><Relationship Id="rId3" Type="http://schemas.openxmlformats.org/officeDocument/2006/relationships/hyperlink" Target="http://www.ezoo.cz/zvire.php?zvire_id=16" TargetMode="External"/><Relationship Id="rId7" Type="http://schemas.openxmlformats.org/officeDocument/2006/relationships/hyperlink" Target="http://prirodazs.wz.cz/" TargetMode="External"/><Relationship Id="rId12" Type="http://schemas.openxmlformats.org/officeDocument/2006/relationships/hyperlink" Target="http://cs.wikipedia.org/wiki/Los_evropsk%C3%BD" TargetMode="External"/><Relationship Id="rId2" Type="http://schemas.openxmlformats.org/officeDocument/2006/relationships/hyperlink" Target="http://cs.wikipedia.org/wiki/Ropucha_kr%C3%A1tkonoh%C3%A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sop.cz/index.php?cis_menu=2&amp;m1_id=1000&amp;m2_id=0&amp;m3_id=0&amp;m4_id=0&amp;m_id_old=998&amp;m_id_akt=9136" TargetMode="External"/><Relationship Id="rId11" Type="http://schemas.openxmlformats.org/officeDocument/2006/relationships/hyperlink" Target="http://orchideje.net/Priroda/Medved_hnedy.html" TargetMode="External"/><Relationship Id="rId5" Type="http://schemas.openxmlformats.org/officeDocument/2006/relationships/hyperlink" Target="http://www.skudci.com/ohrozene-druhy-zivocichu" TargetMode="External"/><Relationship Id="rId10" Type="http://schemas.openxmlformats.org/officeDocument/2006/relationships/hyperlink" Target="http://www.selmy.cz/medved/" TargetMode="External"/><Relationship Id="rId4" Type="http://schemas.openxmlformats.org/officeDocument/2006/relationships/hyperlink" Target="http://cs.balcanica.info/2-508" TargetMode="External"/><Relationship Id="rId9" Type="http://schemas.openxmlformats.org/officeDocument/2006/relationships/hyperlink" Target="http://cs.wikipedia.org/wiki/Sysel_obecn%C3%B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Popis: N:\Obchod\EU projekty\Loga\logolinkII_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0"/>
            <a:ext cx="57626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997152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 PRO ZŠ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Pro zpracování vzdělávacích materiálů (VM)v rámci projektu EU peníze školám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                Operační program Vzdělávání pro konkurenceschopnost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Projekt: Moderní výuka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Registrační číslo: CZ.1.07/1.4.00/21.3192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Číslo DUM: VY_32_INOVACE_2.3.17	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Jméno autora: Mgr. Blanka Vanišová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Datum, období kdy byl vytvořen: </a:t>
            </a:r>
            <a:r>
              <a:rPr lang="cs-CZ" b="1" smtClean="0">
                <a:cs typeface="Arial" pitchFamily="34" charset="0"/>
              </a:rPr>
              <a:t>07. 06</a:t>
            </a:r>
            <a:r>
              <a:rPr lang="cs-CZ" b="1" dirty="0" smtClean="0">
                <a:cs typeface="Arial" pitchFamily="34" charset="0"/>
              </a:rPr>
              <a:t>. 2012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Název práce: Zákonem chránění živočichové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Předmět, pro který je VM určen: Člověk a jeho svět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Ročník, pro který je VM určen: Třetí 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Časová dotace</a:t>
            </a:r>
            <a:r>
              <a:rPr lang="cs-CZ" dirty="0" smtClean="0">
                <a:cs typeface="Arial" pitchFamily="34" charset="0"/>
              </a:rPr>
              <a:t>: </a:t>
            </a:r>
            <a:r>
              <a:rPr lang="cs-CZ" b="1" dirty="0" smtClean="0">
                <a:cs typeface="Arial" pitchFamily="34" charset="0"/>
              </a:rPr>
              <a:t>1 hodina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Vzdělávací oblast, tematický okruh, téma: Živá příroda – Živočichové,</a:t>
            </a:r>
            <a:r>
              <a:rPr lang="cs-CZ" dirty="0" smtClean="0">
                <a:cs typeface="Arial" pitchFamily="34" charset="0"/>
              </a:rPr>
              <a:t> Zákonem chránění živočichové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list, anotace- výstižný popis způsobu použití VM ve výuce:</a:t>
            </a:r>
            <a:r>
              <a:rPr lang="cs-CZ" dirty="0" smtClean="0"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cs typeface="Arial" pitchFamily="34" charset="0"/>
              </a:rPr>
              <a:t>Prezentace je určena jako úvodní seznámení s touto skupinou. Učitel si připraví výklad,  žáci doplňují svými zkušenostmi a znalostmi.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Pomůcky</a:t>
            </a:r>
            <a:r>
              <a:rPr lang="cs-CZ" dirty="0" smtClean="0">
                <a:cs typeface="Arial" pitchFamily="34" charset="0"/>
              </a:rPr>
              <a:t>: prezentace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ZÁKONEM CHRÁNĚNÍ ŽIVOČICHOVÉ</a:t>
            </a:r>
            <a:endParaRPr lang="cs-CZ" b="1" u="sng" dirty="0"/>
          </a:p>
        </p:txBody>
      </p:sp>
      <p:pic>
        <p:nvPicPr>
          <p:cNvPr id="1026" name="Picture 2" descr="C:\Documents and Settings\Blanka\Local Settings\Temporary Internet Files\Content.IE5\QAH8U5HR\MC9000572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260648"/>
            <a:ext cx="2112260" cy="1865565"/>
          </a:xfrm>
          <a:prstGeom prst="rect">
            <a:avLst/>
          </a:prstGeom>
          <a:noFill/>
        </p:spPr>
      </p:pic>
      <p:pic>
        <p:nvPicPr>
          <p:cNvPr id="1029" name="Picture 5" descr="C:\Documents and Settings\Blanka\Local Settings\Temporary Internet Files\Content.IE5\SAFULQHK\MP90025557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60648"/>
            <a:ext cx="2624773" cy="1745474"/>
          </a:xfrm>
          <a:prstGeom prst="rect">
            <a:avLst/>
          </a:prstGeom>
          <a:noFill/>
        </p:spPr>
      </p:pic>
      <p:pic>
        <p:nvPicPr>
          <p:cNvPr id="1030" name="Picture 6" descr="C:\Documents and Settings\Blanka\Local Settings\Temporary Internet Files\Content.IE5\M69J2FS8\MC90034698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40588"/>
            <a:ext cx="2880320" cy="1920692"/>
          </a:xfrm>
          <a:prstGeom prst="rect">
            <a:avLst/>
          </a:prstGeom>
          <a:noFill/>
        </p:spPr>
      </p:pic>
      <p:pic>
        <p:nvPicPr>
          <p:cNvPr id="1033" name="Picture 9" descr="C:\Documents and Settings\Blanka\Local Settings\Temporary Internet Files\Content.IE5\JC8Z87SB\MP90040685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3059504"/>
            <a:ext cx="2376264" cy="3562656"/>
          </a:xfrm>
          <a:prstGeom prst="rect">
            <a:avLst/>
          </a:prstGeom>
          <a:noFill/>
        </p:spPr>
      </p:pic>
      <p:pic>
        <p:nvPicPr>
          <p:cNvPr id="1034" name="Picture 10" descr="C:\Documents and Settings\Blanka\Local Settings\Temporary Internet Files\Content.IE5\W5WTXQUJ\MC90033234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204864"/>
            <a:ext cx="1825142" cy="1590142"/>
          </a:xfrm>
          <a:prstGeom prst="rect">
            <a:avLst/>
          </a:prstGeom>
          <a:noFill/>
        </p:spPr>
      </p:pic>
      <p:pic>
        <p:nvPicPr>
          <p:cNvPr id="1036" name="Picture 12" descr="C:\Documents and Settings\Blanka\Local Settings\Temporary Internet Files\Content.IE5\R8DROPYM\MP90040339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3728" y="3933056"/>
            <a:ext cx="3901440" cy="2599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CHRÁNĚNÍ ŽIVOČICHOVÉ</a:t>
            </a:r>
            <a:endParaRPr lang="cs-CZ" sz="3600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u="sng" dirty="0" smtClean="0"/>
              <a:t>Ropucha krátkonohá</a:t>
            </a:r>
          </a:p>
          <a:p>
            <a:r>
              <a:rPr lang="cs-CZ" sz="2200" dirty="0" smtClean="0"/>
              <a:t>Ropucha krátkonohá nedorůstá do větší délky než 8 cm. Poznáme ji podle žlutobílého nebo bílého proužku uprostřed hřbetu, zelené duhovky oka a krátkých zadních nohou. Proto neskáče jako jiné žáby, ale pohybuje se rychlým lezením.</a:t>
            </a:r>
          </a:p>
          <a:p>
            <a:r>
              <a:rPr lang="cs-CZ" sz="2200" dirty="0" smtClean="0"/>
              <a:t>Ropucha je odolná vůči suchu, proto ji někdy zastihneme i přes den. Skoro půl roku tráví v nehybném stavu.</a:t>
            </a:r>
            <a:endParaRPr lang="cs-CZ" sz="2200" u="sng" dirty="0"/>
          </a:p>
        </p:txBody>
      </p:sp>
      <p:pic>
        <p:nvPicPr>
          <p:cNvPr id="2050" name="Picture 2" descr="http://upload.wikimedia.org/wikipedia/commons/thumb/e/e4/Bufo_calamita.jpg/258px-Bufo_calamit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340768"/>
            <a:ext cx="3540973" cy="2429272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5148064" y="3501008"/>
            <a:ext cx="3150096" cy="215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http://cs.wikipedia.org/wiki/Ropucha_kr%C3%A1tkonoh%C3%A1</a:t>
            </a:r>
            <a:endParaRPr lang="cs-CZ" sz="800" dirty="0"/>
          </a:p>
        </p:txBody>
      </p:sp>
      <p:pic>
        <p:nvPicPr>
          <p:cNvPr id="2052" name="Picture 4" descr="http://upload.wikimedia.org/wikipedia/commons/thumb/1/10/BufoCalamitaByNight.jpg/220px-BufoCalamitaByNigh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933056"/>
            <a:ext cx="3578348" cy="2456049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5004048" y="6165304"/>
            <a:ext cx="365415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http://cs.wikipedia.org/wiki/Ropucha_kr%C3%A1tkonoh%C3%A1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CHRÁNĚNÍ ŽIVOČICHOVÉ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700" u="sng" dirty="0" smtClean="0"/>
              <a:t>Želva bahenní</a:t>
            </a:r>
          </a:p>
          <a:p>
            <a:r>
              <a:rPr lang="cs-CZ" sz="3100" dirty="0" smtClean="0"/>
              <a:t>Je to želva dravá, živí se převážně malými rybami, obojživelníky, plži, mlži, hmyzem a jeho larvami. Při chovu v zajetí jí lze živočišnou potravu občas kombinovat s vodními rostlinami, salátem, trávou nebo květy a listy smetánky lékařské. Ve stravě musí být dostatek vitamínů a minerálních látek.</a:t>
            </a:r>
          </a:p>
          <a:p>
            <a:r>
              <a:rPr lang="cs-CZ" sz="3100" dirty="0" smtClean="0"/>
              <a:t>Želva bahenní přezimuje u dna zahrabána do bahna.</a:t>
            </a:r>
          </a:p>
        </p:txBody>
      </p:sp>
      <p:pic>
        <p:nvPicPr>
          <p:cNvPr id="17410" name="Picture 2" descr="http://www.ezoo.cz/files/zvire/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268760"/>
            <a:ext cx="3713989" cy="278549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4932040" y="3861048"/>
            <a:ext cx="198002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dirty="0" smtClean="0"/>
              <a:t>http://www.</a:t>
            </a:r>
            <a:r>
              <a:rPr lang="cs-CZ" sz="800" dirty="0" err="1" smtClean="0"/>
              <a:t>ezoo.cz</a:t>
            </a:r>
            <a:r>
              <a:rPr lang="cs-CZ" sz="800" dirty="0" smtClean="0"/>
              <a:t>/</a:t>
            </a:r>
            <a:r>
              <a:rPr lang="cs-CZ" sz="800" dirty="0" err="1" smtClean="0"/>
              <a:t>zvire.php</a:t>
            </a:r>
            <a:r>
              <a:rPr lang="cs-CZ" sz="800" dirty="0" smtClean="0"/>
              <a:t>?</a:t>
            </a:r>
            <a:r>
              <a:rPr lang="cs-CZ" sz="800" dirty="0" err="1" smtClean="0"/>
              <a:t>zvire</a:t>
            </a:r>
            <a:r>
              <a:rPr lang="cs-CZ" sz="800" dirty="0" smtClean="0"/>
              <a:t>_id=16</a:t>
            </a:r>
            <a:endParaRPr lang="cs-CZ" sz="800" dirty="0"/>
          </a:p>
        </p:txBody>
      </p:sp>
      <p:pic>
        <p:nvPicPr>
          <p:cNvPr id="17411" name="Picture 3" descr="C:\Documents and Settings\Blanka\Local Settings\Temporary Internet Files\Content.IE5\FV9J3WRO\MP90040384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181714"/>
            <a:ext cx="3744416" cy="24953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CHRÁNĚNÍ ŽIVOČICHOVÉ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u="sng" dirty="0" smtClean="0"/>
              <a:t>Užovka stromová</a:t>
            </a:r>
          </a:p>
          <a:p>
            <a:r>
              <a:rPr lang="cs-CZ" dirty="0" smtClean="0"/>
              <a:t>Je nejedovatý had.</a:t>
            </a:r>
            <a:endParaRPr lang="cs-CZ" b="1" dirty="0" smtClean="0"/>
          </a:p>
          <a:p>
            <a:r>
              <a:rPr lang="cs-CZ" dirty="0" smtClean="0"/>
              <a:t>Je to velká štíhlá užovka, která obvykle dosahuje kolem jednoho metru délky, občas lze ale zahlédnout i dvoumetrového exempláře. Je to tedy náš nejdelší had.</a:t>
            </a:r>
          </a:p>
          <a:p>
            <a:r>
              <a:rPr lang="cs-CZ" dirty="0" smtClean="0"/>
              <a:t>Loví především ptáky, ale nepohrdne ani drobnými savci, ptačími mláďaty a dokonce i jejich vejci. V mládí loví i ještěrky.</a:t>
            </a:r>
          </a:p>
          <a:p>
            <a:endParaRPr lang="cs-CZ" dirty="0"/>
          </a:p>
        </p:txBody>
      </p:sp>
      <p:pic>
        <p:nvPicPr>
          <p:cNvPr id="18434" name="Picture 2" descr="http://www.balcanica.info/f/5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340768"/>
            <a:ext cx="4038600" cy="3028950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4716016" y="4149080"/>
            <a:ext cx="143821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dirty="0" smtClean="0"/>
              <a:t>http://cs.balcanica.info/2-508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/>
              <a:t>C</a:t>
            </a:r>
            <a:r>
              <a:rPr lang="cs-CZ" sz="3600" u="sng" dirty="0" smtClean="0"/>
              <a:t>HRÁNĚNÍ ŽIVOČICHOVÉ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300" u="sng" dirty="0" smtClean="0"/>
              <a:t>Netopýr pobřežní</a:t>
            </a:r>
          </a:p>
          <a:p>
            <a:r>
              <a:rPr lang="cs-CZ" dirty="0" smtClean="0"/>
              <a:t>Tento netopýr je jedním z nejvzácnějších na území Česka a je silně ohroženým druhem. V zimě se u nás nachází v jeskyních, například v Adršpašských skalách nebo v  Krkonoších.</a:t>
            </a:r>
          </a:p>
          <a:p>
            <a:r>
              <a:rPr lang="cs-CZ" dirty="0" smtClean="0"/>
              <a:t>Dospělý netopýr pobřežní loví hmyz za svého přímého  letu těsně nad hladinami vod. Největší pochoutkou jsou pro něj pakomáři a chrostíci.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9458" name="Picture 2" descr="http://www.skudci.com/images/myotis_dasycne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196752"/>
            <a:ext cx="4104456" cy="2889538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4644008" y="3861048"/>
            <a:ext cx="279005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http://www.</a:t>
            </a:r>
            <a:r>
              <a:rPr lang="cs-CZ" sz="800" dirty="0" err="1" smtClean="0"/>
              <a:t>skudci.com</a:t>
            </a:r>
            <a:r>
              <a:rPr lang="cs-CZ" sz="800" dirty="0" smtClean="0"/>
              <a:t>/</a:t>
            </a:r>
            <a:r>
              <a:rPr lang="cs-CZ" sz="800" dirty="0" err="1" smtClean="0"/>
              <a:t>ohrozene</a:t>
            </a:r>
            <a:r>
              <a:rPr lang="cs-CZ" sz="800" dirty="0" smtClean="0"/>
              <a:t>-druhy-</a:t>
            </a:r>
            <a:r>
              <a:rPr lang="cs-CZ" sz="800" dirty="0" err="1" smtClean="0"/>
              <a:t>zivocichu</a:t>
            </a:r>
            <a:endParaRPr lang="cs-CZ" sz="800" dirty="0"/>
          </a:p>
        </p:txBody>
      </p:sp>
      <p:pic>
        <p:nvPicPr>
          <p:cNvPr id="19462" name="Picture 6" descr="http://www.csop.cz/images/up/md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209960"/>
            <a:ext cx="3744416" cy="2499064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4572000" y="6519446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800" dirty="0" smtClean="0"/>
              <a:t>http://www.</a:t>
            </a:r>
            <a:r>
              <a:rPr lang="cs-CZ" sz="800" dirty="0" err="1" smtClean="0"/>
              <a:t>csop.cz</a:t>
            </a:r>
            <a:r>
              <a:rPr lang="cs-CZ" sz="800" dirty="0" smtClean="0"/>
              <a:t>/index.</a:t>
            </a:r>
            <a:r>
              <a:rPr lang="cs-CZ" sz="800" dirty="0" err="1" smtClean="0"/>
              <a:t>php</a:t>
            </a:r>
            <a:r>
              <a:rPr lang="cs-CZ" sz="800" dirty="0" smtClean="0"/>
              <a:t>?cis_menu=2&amp;m1_id=1000&amp;m2_id=0&amp;m3_id=0&amp;m4_id=0&amp;m_id_</a:t>
            </a:r>
            <a:r>
              <a:rPr lang="cs-CZ" sz="800" dirty="0" err="1" smtClean="0"/>
              <a:t>old</a:t>
            </a:r>
            <a:r>
              <a:rPr lang="cs-CZ" sz="800" dirty="0" smtClean="0"/>
              <a:t>=998&amp;m_id_akt=9136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CHRÁNĚNÍ ŽIVOČICHOVÉ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u="sng" dirty="0" smtClean="0"/>
              <a:t>Bobr evropský</a:t>
            </a:r>
          </a:p>
          <a:p>
            <a:r>
              <a:rPr lang="cs-CZ" dirty="0" smtClean="0"/>
              <a:t> Je až metr velký, zavalitý hlodavec s hustou srstí a dlouhým plochým ocasem. Je velmi dobře přizpůsoben vodnímu životu, rád si staví soustavy kanálů a hrází. </a:t>
            </a:r>
          </a:p>
          <a:p>
            <a:r>
              <a:rPr lang="cs-CZ" dirty="0" smtClean="0"/>
              <a:t>Jeho potravu tvoří kromě bylin i větvičky a lýko.</a:t>
            </a:r>
          </a:p>
          <a:p>
            <a:endParaRPr lang="cs-CZ" dirty="0"/>
          </a:p>
        </p:txBody>
      </p:sp>
      <p:pic>
        <p:nvPicPr>
          <p:cNvPr id="20482" name="Picture 2" descr="http://prirodazs.wz.cz/obrazky/bobr_evropsky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196752"/>
            <a:ext cx="4353694" cy="2859780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4572000" y="3789040"/>
            <a:ext cx="1194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dirty="0" smtClean="0"/>
              <a:t>http://prirodazs.wz.cz</a:t>
            </a:r>
            <a:r>
              <a:rPr lang="cs-CZ" dirty="0" smtClean="0"/>
              <a:t>/</a:t>
            </a:r>
            <a:endParaRPr lang="cs-CZ" dirty="0"/>
          </a:p>
        </p:txBody>
      </p:sp>
      <p:pic>
        <p:nvPicPr>
          <p:cNvPr id="20484" name="Picture 4" descr="http://www.predskolaci.cz/wp-content/uploads/2010/03/bobr-evropsk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149080"/>
            <a:ext cx="3590864" cy="2564904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4572000" y="6525344"/>
            <a:ext cx="20890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dirty="0" smtClean="0"/>
              <a:t>http://zviratasos.blog.cz/1110/bobr-evropsky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CHRÁNĚNÍ ŽIVOČICHOVÉ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3800" u="sng" dirty="0" smtClean="0"/>
              <a:t>Sysel obecný</a:t>
            </a:r>
          </a:p>
          <a:p>
            <a:r>
              <a:rPr lang="cs-CZ" dirty="0" smtClean="0"/>
              <a:t>Je to denní zvíře. Žije v koloniích, vyhrabává si podzemní nory. V koloniích si jeden ze syslů vždy vezme hlídku a upozorňuje na nebezpečí pískavými zvuky. Všichni sysli velmi rychle zmizí v norách, takže je velmi těžké je pozorovat.</a:t>
            </a:r>
          </a:p>
          <a:p>
            <a:r>
              <a:rPr lang="cs-CZ" dirty="0" smtClean="0"/>
              <a:t>Není to výhradně býložravec, ale převážnou část jeho stravy tvoří potrava rostlinná. Živí se semeny, zelenými částmi rostlin a kořínky. Výjimečně může konzumovat i malé bezobratlé živočichy. Přes zimu sysel </a:t>
            </a:r>
            <a:r>
              <a:rPr lang="cs-CZ" dirty="0" err="1" smtClean="0"/>
              <a:t>hibernuje</a:t>
            </a:r>
            <a:r>
              <a:rPr lang="cs-CZ" dirty="0" smtClean="0"/>
              <a:t> (délka zimního spánku závisí na vnější teplotě, stáří i pohlaví jedince). Sysel si na zimu udělá zásoby tuku, nikoliv obilí.</a:t>
            </a:r>
          </a:p>
          <a:p>
            <a:endParaRPr lang="cs-CZ" u="sng" dirty="0"/>
          </a:p>
        </p:txBody>
      </p:sp>
      <p:pic>
        <p:nvPicPr>
          <p:cNvPr id="21506" name="Picture 2" descr="http://upload.wikimedia.org/wikipedia/commons/thumb/9/90/Europ%C3%A4ischer_Ziesel_aus_Erdloch_guckend.jpg/220px-Europ%C3%A4ischer_Ziesel_aus_Erdloch_gucke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5412" y="1484784"/>
            <a:ext cx="3600400" cy="2700301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4788024" y="3717032"/>
            <a:ext cx="322210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http://cs.wikipedia.org/wiki/Sysel_obecn%C3%BD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CHRÁNĚNÍ ŽIVOČICHOVÉ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400" u="sng" dirty="0" smtClean="0"/>
              <a:t>Medvěd hnědý</a:t>
            </a:r>
          </a:p>
          <a:p>
            <a:r>
              <a:rPr lang="cs-CZ" dirty="0" smtClean="0"/>
              <a:t>I přes svůj mohutný vzhled je medvěd hnědý výborný běžec, který dokáže běžet i vyšší rychlostí než 45 km/</a:t>
            </a:r>
            <a:r>
              <a:rPr lang="cs-CZ" dirty="0" err="1" smtClean="0"/>
              <a:t>h</a:t>
            </a:r>
            <a:r>
              <a:rPr lang="cs-CZ" dirty="0" smtClean="0"/>
              <a:t>.</a:t>
            </a:r>
          </a:p>
          <a:p>
            <a:r>
              <a:rPr lang="cs-CZ" dirty="0" smtClean="0"/>
              <a:t>Medvěd hnědý je všežravec. Živí se lesními plody, kořínky, zemědělskými plodinami i houbami. Z živočišné stravy nejčastěji rybami, hmyzem nebo malými savci. </a:t>
            </a:r>
          </a:p>
          <a:p>
            <a:r>
              <a:rPr lang="cs-CZ" dirty="0" smtClean="0"/>
              <a:t>Medvěd hnědý však útočí i na mnohem větší zvířata, např. mladé jeleny, daňky, srnce, občas zabíjí i hospodářská zvířata. Při lovu využívá své ostré zuby na zabití a rozporcování kořisti.</a:t>
            </a:r>
            <a:endParaRPr lang="cs-CZ" u="sng" dirty="0"/>
          </a:p>
        </p:txBody>
      </p:sp>
      <p:pic>
        <p:nvPicPr>
          <p:cNvPr id="22530" name="Picture 2" descr="http://www.selmy.cz/data/images/medved/medved_ce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268760"/>
            <a:ext cx="3816424" cy="2540649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4860032" y="3429000"/>
            <a:ext cx="1537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dirty="0" smtClean="0"/>
              <a:t>http://www.</a:t>
            </a:r>
            <a:r>
              <a:rPr lang="cs-CZ" sz="800" dirty="0" err="1" smtClean="0"/>
              <a:t>selmy.cz</a:t>
            </a:r>
            <a:r>
              <a:rPr lang="cs-CZ" sz="800" dirty="0" smtClean="0"/>
              <a:t>/</a:t>
            </a:r>
            <a:r>
              <a:rPr lang="cs-CZ" sz="800" dirty="0" err="1" smtClean="0"/>
              <a:t>medved</a:t>
            </a:r>
            <a:r>
              <a:rPr lang="cs-CZ" dirty="0" smtClean="0"/>
              <a:t>/</a:t>
            </a:r>
            <a:endParaRPr lang="cs-CZ" dirty="0"/>
          </a:p>
        </p:txBody>
      </p:sp>
      <p:pic>
        <p:nvPicPr>
          <p:cNvPr id="22532" name="Picture 4" descr="http://orchideje.net/Priroda/Medve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933056"/>
            <a:ext cx="3744416" cy="2808312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4932040" y="6525344"/>
            <a:ext cx="286206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http://orchideje.</a:t>
            </a:r>
            <a:r>
              <a:rPr lang="cs-CZ" sz="800" dirty="0" err="1" smtClean="0"/>
              <a:t>net</a:t>
            </a:r>
            <a:r>
              <a:rPr lang="cs-CZ" sz="800" dirty="0" smtClean="0"/>
              <a:t>/</a:t>
            </a:r>
            <a:r>
              <a:rPr lang="cs-CZ" sz="800" dirty="0" err="1" smtClean="0"/>
              <a:t>Priroda</a:t>
            </a:r>
            <a:r>
              <a:rPr lang="cs-CZ" sz="800" dirty="0" smtClean="0"/>
              <a:t>/</a:t>
            </a:r>
            <a:r>
              <a:rPr lang="cs-CZ" sz="800" dirty="0" err="1" smtClean="0"/>
              <a:t>Medved</a:t>
            </a:r>
            <a:r>
              <a:rPr lang="cs-CZ" sz="800" dirty="0" smtClean="0"/>
              <a:t>_</a:t>
            </a:r>
            <a:r>
              <a:rPr lang="cs-CZ" sz="800" dirty="0" err="1" smtClean="0"/>
              <a:t>hnedy.html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CHRÁNĚNÍ ŽIVOČICHOVÉ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u="sng" dirty="0" smtClean="0"/>
              <a:t>Los evropský</a:t>
            </a:r>
          </a:p>
          <a:p>
            <a:r>
              <a:rPr lang="cs-CZ" dirty="0" smtClean="0"/>
              <a:t>V létě se losi zdržují ve vlhkých stanovištích s bohatými porosty v okolí vody. </a:t>
            </a:r>
          </a:p>
          <a:p>
            <a:r>
              <a:rPr lang="cs-CZ" dirty="0" smtClean="0"/>
              <a:t>Živí se listy bříz, vrb a jeřábů, vodními a bažinnými rostlinami. V zimě dávají přednost sušším stanovištím. </a:t>
            </a:r>
          </a:p>
          <a:p>
            <a:r>
              <a:rPr lang="cs-CZ" dirty="0" smtClean="0"/>
              <a:t>Samci žijí osaměle, samice s mláďaty v malých skupinách.</a:t>
            </a:r>
          </a:p>
          <a:p>
            <a:endParaRPr lang="cs-CZ" u="sng" dirty="0"/>
          </a:p>
        </p:txBody>
      </p:sp>
      <p:pic>
        <p:nvPicPr>
          <p:cNvPr id="23554" name="Picture 2" descr="http://upload.wikimedia.org/wikipedia/commons/thumb/c/c6/Moose_in_Gros_Ventre_Campgroud_4.jpg/235px-Moose_in_Gros_Ventre_Campgroud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190101"/>
            <a:ext cx="3744416" cy="2676859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5004048" y="3645024"/>
            <a:ext cx="279005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http://cs.wikipedia.org/wiki/Los_evropsk%C3%BD</a:t>
            </a:r>
            <a:endParaRPr lang="cs-CZ" sz="800" dirty="0"/>
          </a:p>
        </p:txBody>
      </p:sp>
      <p:pic>
        <p:nvPicPr>
          <p:cNvPr id="23556" name="Picture 4" descr="http://cs.petclub.eu/graphics/articles/137/images/full/10902032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022644"/>
            <a:ext cx="3600400" cy="2704526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5004048" y="6525344"/>
            <a:ext cx="293407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http://cs.petclub.eu/clanek/sob-polarni-a-los-evropsky-137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/>
              <a:t>Zdroje:</a:t>
            </a:r>
          </a:p>
          <a:p>
            <a:r>
              <a:rPr lang="cs-CZ" sz="1200" dirty="0" smtClean="0"/>
              <a:t>Neocitovaná obrazová díla byla použita  z knihoven Microsoft Word 2003 a</a:t>
            </a:r>
          </a:p>
          <a:p>
            <a:r>
              <a:rPr lang="cs-CZ" sz="1200" dirty="0" smtClean="0">
                <a:hlinkClick r:id="rId2"/>
              </a:rPr>
              <a:t>http://cs.wikipedia.org/wiki/Ropucha_kr%C3%A1tkonoh%C3%A1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http://www.</a:t>
            </a:r>
            <a:r>
              <a:rPr lang="cs-CZ" sz="1200" dirty="0" err="1" smtClean="0">
                <a:hlinkClick r:id="rId3"/>
              </a:rPr>
              <a:t>ezoo.cz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zvire.php</a:t>
            </a:r>
            <a:r>
              <a:rPr lang="cs-CZ" sz="1200" dirty="0" smtClean="0">
                <a:hlinkClick r:id="rId3"/>
              </a:rPr>
              <a:t>?</a:t>
            </a:r>
            <a:r>
              <a:rPr lang="cs-CZ" sz="1200" dirty="0" err="1" smtClean="0">
                <a:hlinkClick r:id="rId3"/>
              </a:rPr>
              <a:t>zvire</a:t>
            </a:r>
            <a:r>
              <a:rPr lang="cs-CZ" sz="1200" dirty="0" smtClean="0">
                <a:hlinkClick r:id="rId3"/>
              </a:rPr>
              <a:t>_id=16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http://cs.balcanica.info/2-508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</a:t>
            </a:r>
            <a:r>
              <a:rPr lang="cs-CZ" sz="1200" dirty="0" smtClean="0">
                <a:hlinkClick r:id="rId5"/>
              </a:rPr>
              <a:t>://www.skudci.com/ohrozene-druhy-zivocichu</a:t>
            </a:r>
            <a:endParaRPr lang="cs-CZ" sz="1200" dirty="0" smtClean="0"/>
          </a:p>
          <a:p>
            <a:r>
              <a:rPr lang="cs-CZ" sz="1200" dirty="0" smtClean="0">
                <a:hlinkClick r:id="rId6"/>
              </a:rPr>
              <a:t>http://www.</a:t>
            </a:r>
            <a:r>
              <a:rPr lang="cs-CZ" sz="1200" dirty="0" err="1" smtClean="0">
                <a:hlinkClick r:id="rId6"/>
              </a:rPr>
              <a:t>csop.cz</a:t>
            </a:r>
            <a:r>
              <a:rPr lang="cs-CZ" sz="1200" dirty="0" smtClean="0">
                <a:hlinkClick r:id="rId6"/>
              </a:rPr>
              <a:t>/index.</a:t>
            </a:r>
            <a:r>
              <a:rPr lang="cs-CZ" sz="1200" dirty="0" err="1" smtClean="0">
                <a:hlinkClick r:id="rId6"/>
              </a:rPr>
              <a:t>php</a:t>
            </a:r>
            <a:r>
              <a:rPr lang="cs-CZ" sz="1200" dirty="0" smtClean="0">
                <a:hlinkClick r:id="rId6"/>
              </a:rPr>
              <a:t>?cis_menu=2&amp;m1_id=1000&amp;m2_id=0&amp;m3_id=0&amp;m4_id=0&amp;m_id_</a:t>
            </a:r>
            <a:r>
              <a:rPr lang="cs-CZ" sz="1200" dirty="0" err="1" smtClean="0">
                <a:hlinkClick r:id="rId6"/>
              </a:rPr>
              <a:t>old</a:t>
            </a:r>
            <a:r>
              <a:rPr lang="cs-CZ" sz="1200" dirty="0" smtClean="0">
                <a:hlinkClick r:id="rId6"/>
              </a:rPr>
              <a:t>=998&amp;m_id_akt=9136</a:t>
            </a:r>
            <a:endParaRPr lang="cs-CZ" sz="1200" dirty="0" smtClean="0"/>
          </a:p>
          <a:p>
            <a:r>
              <a:rPr lang="cs-CZ" sz="1200" dirty="0" smtClean="0">
                <a:hlinkClick r:id="rId7"/>
              </a:rPr>
              <a:t>http://prirodazs.wz.cz/</a:t>
            </a:r>
            <a:endParaRPr lang="cs-CZ" sz="1200" dirty="0" smtClean="0"/>
          </a:p>
          <a:p>
            <a:r>
              <a:rPr lang="cs-CZ" sz="1200" dirty="0" smtClean="0">
                <a:hlinkClick r:id="rId8"/>
              </a:rPr>
              <a:t>http://zviratasos.blog.cz/1110/bobr-evropsky</a:t>
            </a:r>
            <a:endParaRPr lang="cs-CZ" sz="1200" dirty="0" smtClean="0"/>
          </a:p>
          <a:p>
            <a:r>
              <a:rPr lang="cs-CZ" sz="1200" dirty="0" smtClean="0">
                <a:hlinkClick r:id="rId9"/>
              </a:rPr>
              <a:t>http://cs.wikipedia.org/wiki/Sysel_obecn%C3%BD</a:t>
            </a:r>
            <a:endParaRPr lang="cs-CZ" sz="1200" dirty="0" smtClean="0"/>
          </a:p>
          <a:p>
            <a:r>
              <a:rPr lang="cs-CZ" sz="1200" smtClean="0">
                <a:hlinkClick r:id="rId10"/>
              </a:rPr>
              <a:t>http</a:t>
            </a:r>
            <a:r>
              <a:rPr lang="cs-CZ" sz="1200" dirty="0" smtClean="0">
                <a:hlinkClick r:id="rId10"/>
              </a:rPr>
              <a:t>://www.</a:t>
            </a:r>
            <a:r>
              <a:rPr lang="cs-CZ" sz="1200" dirty="0" err="1" smtClean="0">
                <a:hlinkClick r:id="rId10"/>
              </a:rPr>
              <a:t>selmy.cz</a:t>
            </a:r>
            <a:r>
              <a:rPr lang="cs-CZ" sz="1200" dirty="0" smtClean="0">
                <a:hlinkClick r:id="rId10"/>
              </a:rPr>
              <a:t>/</a:t>
            </a:r>
            <a:r>
              <a:rPr lang="cs-CZ" sz="1200" dirty="0" err="1" smtClean="0">
                <a:hlinkClick r:id="rId10"/>
              </a:rPr>
              <a:t>medved</a:t>
            </a:r>
            <a:r>
              <a:rPr lang="cs-CZ" sz="1200" dirty="0" smtClean="0">
                <a:hlinkClick r:id="rId10"/>
              </a:rPr>
              <a:t>/</a:t>
            </a:r>
            <a:endParaRPr lang="cs-CZ" sz="1200" dirty="0" smtClean="0"/>
          </a:p>
          <a:p>
            <a:r>
              <a:rPr lang="cs-CZ" sz="1200" dirty="0" smtClean="0">
                <a:hlinkClick r:id="rId11"/>
              </a:rPr>
              <a:t>http://orchideje.</a:t>
            </a:r>
            <a:r>
              <a:rPr lang="cs-CZ" sz="1200" dirty="0" err="1" smtClean="0">
                <a:hlinkClick r:id="rId11"/>
              </a:rPr>
              <a:t>net</a:t>
            </a:r>
            <a:r>
              <a:rPr lang="cs-CZ" sz="1200" dirty="0" smtClean="0">
                <a:hlinkClick r:id="rId11"/>
              </a:rPr>
              <a:t>/</a:t>
            </a:r>
            <a:r>
              <a:rPr lang="cs-CZ" sz="1200" dirty="0" err="1" smtClean="0">
                <a:hlinkClick r:id="rId11"/>
              </a:rPr>
              <a:t>Priroda</a:t>
            </a:r>
            <a:r>
              <a:rPr lang="cs-CZ" sz="1200" dirty="0" smtClean="0">
                <a:hlinkClick r:id="rId11"/>
              </a:rPr>
              <a:t>/</a:t>
            </a:r>
            <a:r>
              <a:rPr lang="cs-CZ" sz="1200" dirty="0" err="1" smtClean="0">
                <a:hlinkClick r:id="rId11"/>
              </a:rPr>
              <a:t>Medved</a:t>
            </a:r>
            <a:r>
              <a:rPr lang="cs-CZ" sz="1200" dirty="0" smtClean="0">
                <a:hlinkClick r:id="rId11"/>
              </a:rPr>
              <a:t>_</a:t>
            </a:r>
            <a:r>
              <a:rPr lang="cs-CZ" sz="1200" dirty="0" err="1" smtClean="0">
                <a:hlinkClick r:id="rId11"/>
              </a:rPr>
              <a:t>hnedy.html</a:t>
            </a:r>
            <a:endParaRPr lang="cs-CZ" sz="1200" dirty="0" smtClean="0"/>
          </a:p>
          <a:p>
            <a:r>
              <a:rPr lang="cs-CZ" sz="1200" dirty="0" smtClean="0">
                <a:hlinkClick r:id="rId12"/>
              </a:rPr>
              <a:t>http://cs.wikipedia.org/wiki/Los_evropsk%C3%BD</a:t>
            </a:r>
            <a:endParaRPr lang="cs-CZ" sz="1200" dirty="0" smtClean="0"/>
          </a:p>
          <a:p>
            <a:r>
              <a:rPr lang="cs-CZ" sz="1200" dirty="0" smtClean="0">
                <a:hlinkClick r:id="rId13"/>
              </a:rPr>
              <a:t>http://cs.petclub.eu/clanek/sob-polarni-a-los-evropsky-137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614</Words>
  <Application>Microsoft Office PowerPoint</Application>
  <PresentationFormat>Předvádění na obrazovce (4:3)</PresentationFormat>
  <Paragraphs>83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ZÁKONEM CHRÁNĚNÍ ŽIVOČICHOVÉ</vt:lpstr>
      <vt:lpstr>CHRÁNĚNÍ ŽIVOČICHOVÉ</vt:lpstr>
      <vt:lpstr>CHRÁNĚNÍ ŽIVOČICHOVÉ</vt:lpstr>
      <vt:lpstr>CHRÁNĚNÍ ŽIVOČICHOVÉ</vt:lpstr>
      <vt:lpstr>CHRÁNĚNÍ ŽIVOČICHOVÉ</vt:lpstr>
      <vt:lpstr>CHRÁNĚNÍ ŽIVOČICHOVÉ</vt:lpstr>
      <vt:lpstr>CHRÁNĚNÍ ŽIVOČICHOVÉ</vt:lpstr>
      <vt:lpstr>CHRÁNĚNÍ ŽIVOČICHOVÉ</vt:lpstr>
      <vt:lpstr>CHRÁNĚNÍ ŽIVOČICHOVÉ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Blanka</dc:creator>
  <cp:lastModifiedBy>NTBK</cp:lastModifiedBy>
  <cp:revision>15</cp:revision>
  <dcterms:created xsi:type="dcterms:W3CDTF">2012-06-03T12:06:00Z</dcterms:created>
  <dcterms:modified xsi:type="dcterms:W3CDTF">2013-10-13T16:42:05Z</dcterms:modified>
</cp:coreProperties>
</file>