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free.zoner.com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free.zoner.com/" TargetMode="External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18864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746702"/>
            <a:ext cx="2267744" cy="59406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3047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186282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42088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297895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</a:t>
            </a: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53701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000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409507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65313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</a:t>
            </a:r>
          </a:p>
        </p:txBody>
      </p:sp>
      <p:grpSp>
        <p:nvGrpSpPr>
          <p:cNvPr id="11" name="Skupina 10"/>
          <p:cNvGrpSpPr/>
          <p:nvPr/>
        </p:nvGrpSpPr>
        <p:grpSpPr>
          <a:xfrm>
            <a:off x="2015208" y="260648"/>
            <a:ext cx="7128792" cy="6048672"/>
            <a:chOff x="1763688" y="260648"/>
            <a:chExt cx="7128792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1763688" y="818710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1763688" y="260648"/>
              <a:ext cx="712879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Informační a komunikační technologie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1763688" y="1376772"/>
              <a:ext cx="651723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62500" lnSpcReduction="20000"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Informační a komunikační technologie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763688" y="1934834"/>
              <a:ext cx="6733256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Zpracování a využití</a:t>
              </a:r>
              <a:r>
                <a:rPr kumimoji="0" lang="cs-CZ" sz="2400" b="1" i="0" u="none" strike="noStrike" kern="1200" cap="all" spc="0" normalizeH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informací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1763688" y="2492896"/>
              <a:ext cx="6733256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Úpravy fotografií</a:t>
              </a:r>
              <a:r>
                <a:rPr kumimoji="0" lang="cs-CZ" sz="2400" b="1" i="0" u="none" strike="noStrike" kern="1200" cap="all" spc="0" normalizeH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I. - Správa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1763688" y="305095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MGR. Hana Slaná</a:t>
              </a: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1763688" y="360902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Srpen 2011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2448272" y="4221088"/>
              <a:ext cx="2304256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5.</a:t>
              </a: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763688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Prezentace by měla být pro žáka návodem, jak začít s úpravou fotografií.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1427212" y="2341066"/>
            <a:ext cx="5976664" cy="936104"/>
          </a:xfrm>
          <a:prstGeom prst="rect">
            <a:avLst/>
          </a:prstGeom>
        </p:spPr>
        <p:txBody>
          <a:bodyPr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8000" b="1" i="0" u="none" strike="noStrike" kern="1200" cap="none" spc="50" normalizeH="0" baseline="0" noProof="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Úpravy fotografií I.</a:t>
            </a:r>
            <a:endParaRPr kumimoji="0" lang="cs-CZ" sz="8000" b="1" i="0" u="none" strike="noStrike" kern="1200" cap="none" spc="50" normalizeH="0" baseline="0" noProof="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25364" y="4860826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Podnadpis 2"/>
          <p:cNvSpPr>
            <a:spLocks noGrp="1"/>
          </p:cNvSpPr>
          <p:nvPr/>
        </p:nvSpPr>
        <p:spPr bwMode="auto">
          <a:xfrm>
            <a:off x="419100" y="612874"/>
            <a:ext cx="8305800" cy="55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b" anchorCtr="0" compatLnSpc="1">
            <a:prstTxWarp prst="textNoShape">
              <a:avLst/>
            </a:prstTxWarp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cs-CZ" sz="2000" smtClean="0"/>
              <a:t>VY_32_INOVACE_14_ </a:t>
            </a:r>
            <a:r>
              <a:rPr lang="cs-CZ" sz="2000" dirty="0" smtClean="0"/>
              <a:t>Úpravy fotografií I.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5904656" cy="7200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Proč upravovat fotografie?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1052736"/>
            <a:ext cx="5832648" cy="38932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467544" y="1052736"/>
            <a:ext cx="237626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 fotografii vpravo náš fotograf hezky zachytil známou šikmou věž v Pise. Nechtěla se ale do záběru vejít, tak otočil </a:t>
            </a:r>
            <a:r>
              <a:rPr lang="cs-CZ" dirty="0" err="1" smtClean="0"/>
              <a:t>foťák</a:t>
            </a:r>
            <a:r>
              <a:rPr lang="cs-CZ" dirty="0" smtClean="0"/>
              <a:t> na výšku, aby byla v záběru celá.</a:t>
            </a:r>
          </a:p>
          <a:p>
            <a:r>
              <a:rPr lang="cs-CZ" dirty="0" smtClean="0"/>
              <a:t>A když potom doma nahrál fotky z </a:t>
            </a:r>
            <a:r>
              <a:rPr lang="cs-CZ" dirty="0" err="1" smtClean="0"/>
              <a:t>foťáku</a:t>
            </a:r>
            <a:r>
              <a:rPr lang="cs-CZ" dirty="0" smtClean="0"/>
              <a:t> do počítače a prohlédl si je, zjistil, že šikmá věž je šikmá až moc.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5157192"/>
            <a:ext cx="82809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Papírovou fotografii by jednoduše otočil v ruce, ale může dát takovouto fotografii na web nebo poslat kamarádům emailem? Co s tím?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Programy na úpravy fotografií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800" dirty="0" smtClean="0"/>
              <a:t>málokterá fotografie přímo z fotoaparátu je bezchybná</a:t>
            </a:r>
          </a:p>
          <a:p>
            <a:r>
              <a:rPr lang="cs-CZ" sz="2800" dirty="0" smtClean="0"/>
              <a:t>k opravám a vylepšením digitálních fotografií potřebujeme program – grafický editor</a:t>
            </a:r>
          </a:p>
          <a:p>
            <a:r>
              <a:rPr lang="cs-CZ" sz="2800" dirty="0" smtClean="0"/>
              <a:t>takových programů je celá řada, od jednoduchých se základními funkcemi, které jsou zadarmo, až po velmi složité profesionální programy za desítky tisíc korun</a:t>
            </a:r>
          </a:p>
          <a:p>
            <a:r>
              <a:rPr lang="cs-CZ" sz="2800" dirty="0" smtClean="0"/>
              <a:t>zástupcem těch jednodušších (ale velmi dobrých) programů je například české </a:t>
            </a:r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Zoner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Photo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Studio</a:t>
            </a:r>
            <a:r>
              <a:rPr lang="cs-CZ" sz="2800" dirty="0" smtClean="0"/>
              <a:t>, které lze v základní verzi stáhnout z internetu zadarmo</a:t>
            </a:r>
          </a:p>
          <a:p>
            <a:r>
              <a:rPr lang="cs-CZ" sz="2800" dirty="0" smtClean="0"/>
              <a:t>zástupcem těch složitých, se kterými lze dělat téměř „zázraky“ je například slavný 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Adobe </a:t>
            </a:r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Photoshop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Zoner</a:t>
            </a:r>
            <a:r>
              <a:rPr lang="cs-CZ" dirty="0" smtClean="0"/>
              <a:t> </a:t>
            </a:r>
            <a:r>
              <a:rPr lang="cs-CZ" dirty="0" err="1" smtClean="0"/>
              <a:t>Photo</a:t>
            </a:r>
            <a:r>
              <a:rPr lang="cs-CZ" dirty="0" smtClean="0"/>
              <a:t> Studio 14 Free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352928" cy="2088232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lze stáhnout z webové adresy </a:t>
            </a:r>
            <a:r>
              <a:rPr lang="cs-CZ" dirty="0" smtClean="0">
                <a:hlinkClick r:id="rId2"/>
              </a:rPr>
              <a:t>http://free.</a:t>
            </a:r>
            <a:r>
              <a:rPr lang="cs-CZ" dirty="0" err="1" smtClean="0">
                <a:hlinkClick r:id="rId2"/>
              </a:rPr>
              <a:t>zoner.com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smtClean="0"/>
              <a:t> </a:t>
            </a:r>
          </a:p>
          <a:p>
            <a:r>
              <a:rPr lang="cs-CZ" dirty="0" smtClean="0"/>
              <a:t>je zjednodušenou verzí placené verze</a:t>
            </a:r>
          </a:p>
          <a:p>
            <a:r>
              <a:rPr lang="cs-CZ" dirty="0" smtClean="0"/>
              <a:t>není česky – použijeme anglickou verzi</a:t>
            </a:r>
          </a:p>
          <a:p>
            <a:r>
              <a:rPr lang="cs-CZ" dirty="0" smtClean="0"/>
              <a:t>po stažení a instalaci programu můžeme na fotografii poklepat myší  a otevřít ji v editoru </a:t>
            </a:r>
            <a:r>
              <a:rPr lang="cs-CZ" dirty="0" err="1" smtClean="0"/>
              <a:t>Zoner</a:t>
            </a:r>
            <a:r>
              <a:rPr lang="cs-CZ" dirty="0" smtClean="0"/>
              <a:t> </a:t>
            </a:r>
            <a:r>
              <a:rPr lang="cs-CZ" dirty="0" err="1" smtClean="0"/>
              <a:t>Photo</a:t>
            </a:r>
            <a:r>
              <a:rPr lang="cs-CZ" dirty="0" smtClean="0"/>
              <a:t> Studio</a:t>
            </a: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3501008"/>
            <a:ext cx="4430245" cy="29571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5364088" y="4509120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Tak co tedy s ní?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922114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Otočení fotografie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1052736"/>
            <a:ext cx="69318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Otočení fotografie tak, aby věž stála správně, je ta nejjednodušší úprava.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484784"/>
            <a:ext cx="6048672" cy="4969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6372200" y="1484784"/>
            <a:ext cx="24482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Otevřeme fotografii ve </a:t>
            </a:r>
            <a:r>
              <a:rPr lang="cs-CZ" dirty="0" err="1" smtClean="0"/>
              <a:t>Photo</a:t>
            </a:r>
            <a:r>
              <a:rPr lang="cs-CZ" dirty="0" smtClean="0"/>
              <a:t> Studiu (poklepáním na ni</a:t>
            </a:r>
            <a:r>
              <a:rPr lang="cs-CZ" dirty="0" smtClean="0"/>
              <a:t>).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72200" y="2636912"/>
            <a:ext cx="244827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Zkontrolujeme, zda se </a:t>
            </a:r>
            <a:r>
              <a:rPr lang="cs-CZ" dirty="0" err="1" smtClean="0"/>
              <a:t>Photo</a:t>
            </a:r>
            <a:r>
              <a:rPr lang="cs-CZ" dirty="0" smtClean="0"/>
              <a:t> Studio otevřelo v režimu Editor, pokud ne, přepneme je do tohoto </a:t>
            </a:r>
            <a:r>
              <a:rPr lang="cs-CZ" dirty="0" smtClean="0"/>
              <a:t>režimu.</a:t>
            </a:r>
            <a:endParaRPr lang="cs-CZ" dirty="0"/>
          </a:p>
        </p:txBody>
      </p:sp>
      <p:cxnSp>
        <p:nvCxnSpPr>
          <p:cNvPr id="9" name="Přímá spojovací šipka 8"/>
          <p:cNvCxnSpPr/>
          <p:nvPr/>
        </p:nvCxnSpPr>
        <p:spPr>
          <a:xfrm flipH="1" flipV="1">
            <a:off x="5940152" y="1844824"/>
            <a:ext cx="792088" cy="1008112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6372200" y="4581128"/>
            <a:ext cx="24482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Otočíme fotografii ve správném směru stisknutím </a:t>
            </a:r>
            <a:r>
              <a:rPr lang="cs-CZ" dirty="0" smtClean="0"/>
              <a:t>tlačítka.</a:t>
            </a:r>
            <a:endParaRPr lang="cs-CZ" dirty="0"/>
          </a:p>
        </p:txBody>
      </p:sp>
      <p:cxnSp>
        <p:nvCxnSpPr>
          <p:cNvPr id="12" name="Přímá spojovací šipka 11"/>
          <p:cNvCxnSpPr/>
          <p:nvPr/>
        </p:nvCxnSpPr>
        <p:spPr>
          <a:xfrm flipH="1" flipV="1">
            <a:off x="2339752" y="2204864"/>
            <a:ext cx="4320480" cy="2520280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471939"/>
            <a:ext cx="6120680" cy="50288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457200" y="274638"/>
            <a:ext cx="8229600" cy="922114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Otočení fotografie - výsledek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1052736"/>
            <a:ext cx="40328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Nyní již fotografie vypadá mnohem lépe.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72200" y="2636912"/>
            <a:ext cx="244827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Výsledek své práce nyní uložíme stisknutím tohoto tlačítka, nebo můžeme použít klávesovou zkratku Ctrl+S.</a:t>
            </a:r>
            <a:endParaRPr lang="cs-CZ" dirty="0"/>
          </a:p>
        </p:txBody>
      </p:sp>
      <p:cxnSp>
        <p:nvCxnSpPr>
          <p:cNvPr id="6" name="Přímá spojovací šipka 5"/>
          <p:cNvCxnSpPr/>
          <p:nvPr/>
        </p:nvCxnSpPr>
        <p:spPr>
          <a:xfrm flipH="1" flipV="1">
            <a:off x="899592" y="2204864"/>
            <a:ext cx="5760640" cy="720080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628800"/>
            <a:ext cx="6271991" cy="4581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922114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Photo</a:t>
            </a: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Studio</a:t>
            </a:r>
            <a:r>
              <a:rPr kumimoji="0" lang="cs-CZ" sz="4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- </a:t>
            </a:r>
            <a:r>
              <a:rPr kumimoji="0" lang="cs-CZ" sz="44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Manager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052736"/>
            <a:ext cx="87129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err="1" smtClean="0"/>
              <a:t>Photo</a:t>
            </a:r>
            <a:r>
              <a:rPr lang="cs-CZ" sz="1600" dirty="0" smtClean="0"/>
              <a:t> Studio může pracovat ve třech režimech – </a:t>
            </a:r>
            <a:r>
              <a:rPr lang="cs-CZ" sz="1600" dirty="0" err="1" smtClean="0"/>
              <a:t>Manager</a:t>
            </a:r>
            <a:r>
              <a:rPr lang="cs-CZ" sz="1600" dirty="0" smtClean="0"/>
              <a:t> (Správce), </a:t>
            </a:r>
            <a:r>
              <a:rPr lang="cs-CZ" sz="1600" dirty="0" err="1" smtClean="0"/>
              <a:t>Viewer</a:t>
            </a:r>
            <a:r>
              <a:rPr lang="cs-CZ" sz="1600" dirty="0" smtClean="0"/>
              <a:t> (Prohlížeč) a Editor. Režim editor umožňuje provádět úpravy fotografií – vyzkoušeli jsme si ho při otáčení fotografie. </a:t>
            </a:r>
            <a:endParaRPr lang="cs-CZ" sz="1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44208" y="2636912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Zde se přepínají režimy.</a:t>
            </a:r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 flipH="1" flipV="1">
            <a:off x="5580112" y="1916832"/>
            <a:ext cx="1152128" cy="936104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6444208" y="3501008"/>
            <a:ext cx="24482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V režimu </a:t>
            </a:r>
            <a:r>
              <a:rPr lang="cs-CZ" b="1" dirty="0" err="1" smtClean="0"/>
              <a:t>Manager</a:t>
            </a:r>
            <a:r>
              <a:rPr lang="cs-CZ" dirty="0" smtClean="0"/>
              <a:t> se nám zobrazí malé náhledy fotografií ve vybrané složce.</a:t>
            </a:r>
            <a:endParaRPr lang="cs-CZ" dirty="0"/>
          </a:p>
        </p:txBody>
      </p:sp>
      <p:cxnSp>
        <p:nvCxnSpPr>
          <p:cNvPr id="10" name="Přímá spojovací šipka 9"/>
          <p:cNvCxnSpPr/>
          <p:nvPr/>
        </p:nvCxnSpPr>
        <p:spPr>
          <a:xfrm flipH="1" flipV="1">
            <a:off x="4572000" y="3717032"/>
            <a:ext cx="2232248" cy="7200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6444208" y="4941168"/>
            <a:ext cx="24482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O </a:t>
            </a:r>
            <a:r>
              <a:rPr lang="cs-CZ" b="1" dirty="0" smtClean="0"/>
              <a:t>vybrané fotografii </a:t>
            </a:r>
            <a:r>
              <a:rPr lang="cs-CZ" dirty="0" smtClean="0"/>
              <a:t>máme k dispozici podrobné informace.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79512" y="6237312"/>
            <a:ext cx="886473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Můžeme současně prohlédnout větší množství fotografií, vybrat ty nejlepší a nebo vymazat ty pokažené. </a:t>
            </a:r>
          </a:p>
        </p:txBody>
      </p:sp>
      <p:cxnSp>
        <p:nvCxnSpPr>
          <p:cNvPr id="20" name="Přímá spojovací šipka 19"/>
          <p:cNvCxnSpPr/>
          <p:nvPr/>
        </p:nvCxnSpPr>
        <p:spPr>
          <a:xfrm flipH="1" flipV="1">
            <a:off x="4572000" y="4797152"/>
            <a:ext cx="2808312" cy="216024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flipH="1">
            <a:off x="1043608" y="5661248"/>
            <a:ext cx="5832648" cy="288032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flipH="1" flipV="1">
            <a:off x="6228184" y="5013176"/>
            <a:ext cx="648072" cy="648072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 flipH="1">
            <a:off x="2987824" y="5661248"/>
            <a:ext cx="3888432" cy="360040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412776"/>
            <a:ext cx="5747949" cy="4752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457200" y="274638"/>
            <a:ext cx="8229600" cy="922114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Photo</a:t>
            </a: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Studio</a:t>
            </a:r>
            <a:r>
              <a:rPr kumimoji="0" lang="cs-CZ" sz="4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- </a:t>
            </a:r>
            <a:r>
              <a:rPr kumimoji="0" lang="cs-CZ" sz="44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Viewer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1052736"/>
            <a:ext cx="871296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Poklepáním na vybraný náhled fotografie v </a:t>
            </a:r>
            <a:r>
              <a:rPr lang="cs-CZ" sz="1600" dirty="0" err="1" smtClean="0"/>
              <a:t>Manageru</a:t>
            </a:r>
            <a:r>
              <a:rPr lang="cs-CZ" sz="1600" dirty="0" smtClean="0"/>
              <a:t> zobrazíme tuto fotografii v Prohlížeči.</a:t>
            </a:r>
            <a:endParaRPr lang="cs-CZ" sz="1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00192" y="2348880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Photo</a:t>
            </a:r>
            <a:r>
              <a:rPr lang="cs-CZ" dirty="0" smtClean="0"/>
              <a:t> Studio je v režimu </a:t>
            </a:r>
            <a:r>
              <a:rPr lang="cs-CZ" dirty="0" err="1" smtClean="0"/>
              <a:t>Viewer</a:t>
            </a:r>
            <a:r>
              <a:rPr lang="cs-CZ" dirty="0" smtClean="0"/>
              <a:t>.</a:t>
            </a:r>
            <a:endParaRPr lang="cs-CZ" dirty="0"/>
          </a:p>
        </p:txBody>
      </p:sp>
      <p:cxnSp>
        <p:nvCxnSpPr>
          <p:cNvPr id="6" name="Přímá spojovací šipka 5"/>
          <p:cNvCxnSpPr/>
          <p:nvPr/>
        </p:nvCxnSpPr>
        <p:spPr>
          <a:xfrm flipH="1" flipV="1">
            <a:off x="5580112" y="1772816"/>
            <a:ext cx="1080120" cy="720080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6300192" y="3068960"/>
            <a:ext cx="25922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Pomocí tlačítek můžeme fotografii zvětšovat a zmenšovat a prohlížet podrobně její části.</a:t>
            </a:r>
            <a:endParaRPr lang="cs-CZ" dirty="0"/>
          </a:p>
        </p:txBody>
      </p:sp>
      <p:cxnSp>
        <p:nvCxnSpPr>
          <p:cNvPr id="8" name="Přímá spojovací šipka 7"/>
          <p:cNvCxnSpPr/>
          <p:nvPr/>
        </p:nvCxnSpPr>
        <p:spPr>
          <a:xfrm flipH="1" flipV="1">
            <a:off x="3563888" y="2132856"/>
            <a:ext cx="3096344" cy="1368152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6300192" y="4653136"/>
            <a:ext cx="259228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Tlačítkem můžeme spustit promítání fotografií (</a:t>
            </a:r>
            <a:r>
              <a:rPr lang="cs-CZ" dirty="0" err="1" smtClean="0"/>
              <a:t>slideshow</a:t>
            </a:r>
            <a:r>
              <a:rPr lang="cs-CZ" dirty="0" smtClean="0"/>
              <a:t>), program nám potom postupně promítá všechny fotografie ve složce.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6237312"/>
            <a:ext cx="597666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Tento režim slouží k detailnímu prohlížení fotografií, nikoliv k úpravám.</a:t>
            </a:r>
          </a:p>
        </p:txBody>
      </p:sp>
      <p:cxnSp>
        <p:nvCxnSpPr>
          <p:cNvPr id="11" name="Přímá spojovací šipka 10"/>
          <p:cNvCxnSpPr/>
          <p:nvPr/>
        </p:nvCxnSpPr>
        <p:spPr>
          <a:xfrm flipH="1" flipV="1">
            <a:off x="899592" y="2060848"/>
            <a:ext cx="5760640" cy="2664296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899592" y="188640"/>
            <a:ext cx="7920880" cy="93610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defTabSz="914400" fontAlgn="auto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4600" b="1" cap="all" dirty="0" smtClean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  <a:latin typeface="+mj-lt"/>
                <a:ea typeface="+mj-ea"/>
                <a:cs typeface="+mj-cs"/>
              </a:rPr>
              <a:t>Použité zdroje:</a:t>
            </a:r>
            <a:endParaRPr lang="cs-CZ" sz="4600" b="1" cap="all" dirty="0">
              <a:ln w="5000" cmpd="sng">
                <a:solidFill>
                  <a:schemeClr val="accent1">
                    <a:tint val="80000"/>
                    <a:shade val="99000"/>
                    <a:satMod val="50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63000"/>
                      <a:satMod val="255000"/>
                    </a:schemeClr>
                  </a:gs>
                  <a:gs pos="9000">
                    <a:schemeClr val="accent1">
                      <a:tint val="63000"/>
                      <a:satMod val="255000"/>
                    </a:schemeClr>
                  </a:gs>
                  <a:gs pos="53000">
                    <a:schemeClr val="accent1">
                      <a:shade val="60000"/>
                      <a:satMod val="100000"/>
                    </a:schemeClr>
                  </a:gs>
                  <a:gs pos="90000">
                    <a:schemeClr val="accent1">
                      <a:tint val="63000"/>
                      <a:satMod val="255000"/>
                    </a:schemeClr>
                  </a:gs>
                  <a:gs pos="100000">
                    <a:schemeClr val="accent1">
                      <a:tint val="63000"/>
                      <a:satMod val="255000"/>
                    </a:schemeClr>
                  </a:gs>
                </a:gsLst>
                <a:lin ang="5400000"/>
              </a:gradFill>
              <a:effectLst>
                <a:outerShdw blurRad="50800" dist="38100" dir="5400000" algn="t" rotWithShape="0">
                  <a:prstClr val="black">
                    <a:alpha val="50000"/>
                  </a:prst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/>
        </p:nvSpPr>
        <p:spPr bwMode="auto">
          <a:xfrm>
            <a:off x="179512" y="1196752"/>
            <a:ext cx="8305800" cy="9875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b" anchorCtr="0" compatLnSpc="1">
            <a:prstTxWarp prst="textNoShape">
              <a:avLst/>
            </a:prstTxWarp>
            <a:normAutofit fontScale="92500" lnSpcReduction="20000"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itchFamily="18" charset="2"/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  <a:latin typeface="+mn-lt"/>
                <a:ea typeface="+mn-lt"/>
                <a:cs typeface="+mn-lt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None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43D1F"/>
              </a:buClr>
              <a:buFont typeface="Wingdings 2" pitchFamily="18" charset="2"/>
              <a:buNone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42469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7B309B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2286000" indent="0" algn="ctr" eaLnBrk="1" hangingPunct="1">
              <a:buClr>
                <a:schemeClr val="accent6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6pPr>
            <a:lvl7pPr marL="2743200" indent="0" algn="ctr" eaLnBrk="1" hangingPunct="1">
              <a:buClr>
                <a:schemeClr val="tx2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7pPr>
            <a:lvl8pPr marL="3200400" indent="0" algn="ctr" eaLnBrk="1" hangingPunct="1">
              <a:buClr>
                <a:schemeClr val="accent2"/>
              </a:buClr>
              <a:buFont typeface="Wingdings 2" pitchFamily="18" charset="2"/>
              <a:buNone/>
              <a:defRPr sz="1600" baseline="0">
                <a:latin typeface="+mn-lt"/>
              </a:defRPr>
            </a:lvl8pPr>
            <a:lvl9pPr marL="36576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1400" baseline="0">
                <a:latin typeface="+mn-lt"/>
              </a:defRPr>
            </a:lvl9pPr>
          </a:lstStyle>
          <a:p>
            <a:pPr algn="l"/>
            <a:r>
              <a:rPr lang="cs-CZ" sz="2000" dirty="0" smtClean="0"/>
              <a:t>Microsoft - </a:t>
            </a:r>
            <a:r>
              <a:rPr lang="cs-CZ" sz="2000" dirty="0" smtClean="0">
                <a:hlinkClick r:id="rId2"/>
              </a:rPr>
              <a:t>http://office.</a:t>
            </a:r>
            <a:r>
              <a:rPr lang="cs-CZ" sz="2000" dirty="0" err="1" smtClean="0">
                <a:hlinkClick r:id="rId2"/>
              </a:rPr>
              <a:t>microsoft.com</a:t>
            </a:r>
            <a:endParaRPr lang="cs-CZ" sz="2000" dirty="0" smtClean="0"/>
          </a:p>
          <a:p>
            <a:pPr algn="l"/>
            <a:r>
              <a:rPr lang="cs-CZ" sz="2000" dirty="0" smtClean="0">
                <a:hlinkClick r:id="rId3"/>
              </a:rPr>
              <a:t>http://free.</a:t>
            </a:r>
            <a:r>
              <a:rPr lang="cs-CZ" sz="2000" dirty="0" err="1" smtClean="0">
                <a:hlinkClick r:id="rId3"/>
              </a:rPr>
              <a:t>zoner.com</a:t>
            </a:r>
            <a:endParaRPr lang="cs-CZ" sz="2000" dirty="0" smtClean="0"/>
          </a:p>
          <a:p>
            <a:pPr algn="l"/>
            <a:r>
              <a:rPr lang="cs-CZ" sz="2000" dirty="0" smtClean="0"/>
              <a:t>foto:  Ing. Josef Slaný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647</TotalTime>
  <Words>548</Words>
  <Application>Microsoft Office PowerPoint</Application>
  <PresentationFormat>Předvádění na obrazovce (4:3)</PresentationFormat>
  <Paragraphs>60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Prezentace aplikace PowerPoint</vt:lpstr>
      <vt:lpstr>Proč upravovat fotografie?</vt:lpstr>
      <vt:lpstr>Programy na úpravy fotografií</vt:lpstr>
      <vt:lpstr>Zoner Photo Studio 14 Free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Martin Králík</cp:lastModifiedBy>
  <cp:revision>62</cp:revision>
  <dcterms:modified xsi:type="dcterms:W3CDTF">2012-03-17T18:03:18Z</dcterms:modified>
</cp:coreProperties>
</file>