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38BEC-D96E-4967-9986-C741A1143F0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141FB-A8ED-4B58-AD51-45051A4FBB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38BEC-D96E-4967-9986-C741A1143F0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141FB-A8ED-4B58-AD51-45051A4FBB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38BEC-D96E-4967-9986-C741A1143F0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141FB-A8ED-4B58-AD51-45051A4FBB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38BEC-D96E-4967-9986-C741A1143F0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141FB-A8ED-4B58-AD51-45051A4FBB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38BEC-D96E-4967-9986-C741A1143F0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141FB-A8ED-4B58-AD51-45051A4FBB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38BEC-D96E-4967-9986-C741A1143F0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141FB-A8ED-4B58-AD51-45051A4FBB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38BEC-D96E-4967-9986-C741A1143F0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141FB-A8ED-4B58-AD51-45051A4FBB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38BEC-D96E-4967-9986-C741A1143F0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141FB-A8ED-4B58-AD51-45051A4FBB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38BEC-D96E-4967-9986-C741A1143F0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141FB-A8ED-4B58-AD51-45051A4FBB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38BEC-D96E-4967-9986-C741A1143F0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141FB-A8ED-4B58-AD51-45051A4FBB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38BEC-D96E-4967-9986-C741A1143F0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141FB-A8ED-4B58-AD51-45051A4FBB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938BEC-D96E-4967-9986-C741A1143F0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C141FB-A8ED-4B58-AD51-45051A4FBBD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e/ee/Sipkovy_ker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23,s:189&amp;tx=39&amp;ty=64" TargetMode="External"/><Relationship Id="rId2" Type="http://schemas.openxmlformats.org/officeDocument/2006/relationships/hyperlink" Target="321&amp;dur=5484&amp;hovh=200&amp;hovw=182&amp;tx=93&amp;ty=79&amp;sig=106906974694433943416&amp;page=5&amp;tbnh=154&amp;tbnw=140&amp;ndsp=25&amp;ved=1t:429,r:16,s:92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Sipkovy_k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600200"/>
            <a:ext cx="8568952" cy="4925144"/>
          </a:xfrm>
        </p:spPr>
        <p:txBody>
          <a:bodyPr>
            <a:normAutofit fontScale="25000" lnSpcReduction="20000"/>
          </a:bodyPr>
          <a:lstStyle/>
          <a:p>
            <a:pPr algn="ctr">
              <a:buNone/>
            </a:pPr>
            <a:r>
              <a:rPr lang="cs-CZ" sz="7200" b="1" dirty="0" smtClean="0">
                <a:cs typeface="Arial" pitchFamily="34" charset="0"/>
              </a:rPr>
              <a:t>METODICKÝ LIST PRO ZŠ</a:t>
            </a:r>
            <a:endParaRPr lang="cs-CZ" sz="7200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sz="7200" b="1" dirty="0" smtClean="0">
                <a:cs typeface="Arial" pitchFamily="34" charset="0"/>
              </a:rPr>
              <a:t> Pro zpracování vzdělávacích materiálů (VM)v rámci projektu EU peníze školám</a:t>
            </a:r>
            <a:endParaRPr lang="cs-CZ" sz="7200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sz="7200" b="1" dirty="0" smtClean="0">
                <a:cs typeface="Arial" pitchFamily="34" charset="0"/>
              </a:rPr>
              <a:t>                       Operační program Vzdělávání pro konkurenceschopnost </a:t>
            </a:r>
            <a:endParaRPr lang="cs-CZ" sz="7200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sz="7200" b="1" dirty="0" smtClean="0">
                <a:cs typeface="Arial" pitchFamily="34" charset="0"/>
              </a:rPr>
              <a:t>Projekt: Moderní výuka</a:t>
            </a:r>
            <a:endParaRPr lang="cs-CZ" sz="7200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sz="7200" b="1" dirty="0" smtClean="0">
                <a:cs typeface="Arial" pitchFamily="34" charset="0"/>
              </a:rPr>
              <a:t>Registrační číslo: CZ.1.07/1.4.00/21.3192</a:t>
            </a:r>
            <a:endParaRPr lang="cs-CZ" sz="7200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sz="7200" b="1" dirty="0" smtClean="0">
                <a:cs typeface="Arial" pitchFamily="34" charset="0"/>
              </a:rPr>
              <a:t>Číslo DUM: VY_32_INOVACE_2.2.12	</a:t>
            </a:r>
            <a:endParaRPr lang="cs-CZ" sz="7200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sz="7200" b="1" dirty="0" smtClean="0">
                <a:cs typeface="Arial" pitchFamily="34" charset="0"/>
              </a:rPr>
              <a:t>Jméno autora: Mgr. Blanka Vanišová</a:t>
            </a:r>
          </a:p>
          <a:p>
            <a:pPr algn="ctr">
              <a:buNone/>
            </a:pPr>
            <a:r>
              <a:rPr lang="cs-CZ" sz="7200" b="1" dirty="0" smtClean="0">
                <a:cs typeface="Arial" pitchFamily="34" charset="0"/>
              </a:rPr>
              <a:t>Datum, období kdy byl vytvořen: </a:t>
            </a:r>
            <a:r>
              <a:rPr lang="cs-CZ" sz="7200" b="1" smtClean="0">
                <a:cs typeface="Arial" pitchFamily="34" charset="0"/>
              </a:rPr>
              <a:t>06. 04</a:t>
            </a:r>
            <a:r>
              <a:rPr lang="cs-CZ" sz="7200" b="1" dirty="0" smtClean="0">
                <a:cs typeface="Arial" pitchFamily="34" charset="0"/>
              </a:rPr>
              <a:t>. 2012</a:t>
            </a:r>
            <a:endParaRPr lang="cs-CZ" sz="7200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sz="7200" b="1" dirty="0" smtClean="0">
                <a:cs typeface="Arial" pitchFamily="34" charset="0"/>
              </a:rPr>
              <a:t> Název práce: Nadzemní části rostlin – Dřeviny – prezentace</a:t>
            </a:r>
            <a:endParaRPr lang="cs-CZ" sz="7200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sz="7200" b="1" dirty="0" smtClean="0">
                <a:cs typeface="Arial" pitchFamily="34" charset="0"/>
              </a:rPr>
              <a:t>Předmět, pro který je VM určen: Člověk a jeho svět</a:t>
            </a:r>
            <a:endParaRPr lang="cs-CZ" sz="7200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sz="7200" b="1" dirty="0" smtClean="0">
                <a:cs typeface="Arial" pitchFamily="34" charset="0"/>
              </a:rPr>
              <a:t> Ročník, pro který je VM určen: Třetí </a:t>
            </a:r>
            <a:endParaRPr lang="cs-CZ" sz="7200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sz="7200" b="1" dirty="0" smtClean="0">
                <a:cs typeface="Arial" pitchFamily="34" charset="0"/>
              </a:rPr>
              <a:t> Časová dotace</a:t>
            </a:r>
            <a:r>
              <a:rPr lang="cs-CZ" sz="7200" dirty="0" smtClean="0">
                <a:cs typeface="Arial" pitchFamily="34" charset="0"/>
              </a:rPr>
              <a:t>: </a:t>
            </a:r>
            <a:r>
              <a:rPr lang="cs-CZ" sz="7200" b="1" dirty="0" smtClean="0">
                <a:cs typeface="Arial" pitchFamily="34" charset="0"/>
              </a:rPr>
              <a:t>1 hodina </a:t>
            </a:r>
            <a:endParaRPr lang="cs-CZ" sz="7200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sz="7200" b="1" dirty="0" smtClean="0">
                <a:cs typeface="Arial" pitchFamily="34" charset="0"/>
              </a:rPr>
              <a:t>Vzdělávací oblast, tematický okruh, téma: Živá příroda, Nadzemní části rostlin, Dřeviny</a:t>
            </a:r>
            <a:endParaRPr lang="cs-CZ" sz="7200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sz="7200" b="1" dirty="0" smtClean="0">
                <a:cs typeface="Arial" pitchFamily="34" charset="0"/>
              </a:rPr>
              <a:t>Metodický list, anotace- výstižný popis způsobu použití VM ve výuce:</a:t>
            </a:r>
            <a:r>
              <a:rPr lang="cs-CZ" sz="7200" dirty="0" smtClean="0">
                <a:cs typeface="Arial" pitchFamily="34" charset="0"/>
              </a:rPr>
              <a:t> </a:t>
            </a:r>
          </a:p>
          <a:p>
            <a:pPr algn="ctr">
              <a:buNone/>
            </a:pPr>
            <a:r>
              <a:rPr lang="cs-CZ" sz="7200" dirty="0" smtClean="0">
                <a:cs typeface="Arial" pitchFamily="34" charset="0"/>
              </a:rPr>
              <a:t>Prezentace je určena jako pokračující materiál ke kapitole Živá příroda. Učitel má připravený výklad, žáci mohou doplňovat svými znalostmi a zkušenostmi.</a:t>
            </a:r>
          </a:p>
          <a:p>
            <a:pPr algn="ctr">
              <a:buNone/>
            </a:pPr>
            <a:r>
              <a:rPr lang="cs-CZ" sz="7200" b="1" dirty="0" smtClean="0">
                <a:cs typeface="Arial" pitchFamily="34" charset="0"/>
              </a:rPr>
              <a:t>       Pomůcky</a:t>
            </a:r>
            <a:r>
              <a:rPr lang="cs-CZ" sz="7200" dirty="0" smtClean="0">
                <a:cs typeface="Arial" pitchFamily="34" charset="0"/>
              </a:rPr>
              <a:t>: prezentace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6" name="Obrázek 2" descr="Popis: N:\Obchod\EU projekty\Loga\logolinkII_cb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0"/>
            <a:ext cx="5762625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/>
              <a:t>NADZEMNÍ ČÁSTI ROSTLIN</a:t>
            </a:r>
            <a:br>
              <a:rPr lang="cs-CZ" b="1" u="sng" dirty="0" smtClean="0"/>
            </a:br>
            <a:endParaRPr lang="cs-CZ" b="1" u="sng" dirty="0"/>
          </a:p>
        </p:txBody>
      </p:sp>
      <p:pic>
        <p:nvPicPr>
          <p:cNvPr id="1026" name="Picture 2" descr="C:\Documents and Settings\Blanka\Local Settings\Temporary Internet Files\Content.IE5\R8DROPYM\MP9004023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148949"/>
            <a:ext cx="2736304" cy="3421215"/>
          </a:xfrm>
          <a:prstGeom prst="rect">
            <a:avLst/>
          </a:prstGeom>
          <a:noFill/>
        </p:spPr>
      </p:pic>
      <p:pic>
        <p:nvPicPr>
          <p:cNvPr id="1027" name="Picture 3" descr="C:\Documents and Settings\Blanka\Local Settings\Temporary Internet Files\Content.IE5\S1YZAV6X\MC90029092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181388"/>
            <a:ext cx="1296144" cy="1997336"/>
          </a:xfrm>
          <a:prstGeom prst="rect">
            <a:avLst/>
          </a:prstGeom>
          <a:noFill/>
        </p:spPr>
      </p:pic>
      <p:pic>
        <p:nvPicPr>
          <p:cNvPr id="1030" name="Picture 6" descr="C:\Documents and Settings\Blanka\Local Settings\Temporary Internet Files\Content.IE5\AVBCXOIS\MC9002959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188640"/>
            <a:ext cx="2520280" cy="2021990"/>
          </a:xfrm>
          <a:prstGeom prst="rect">
            <a:avLst/>
          </a:prstGeom>
          <a:noFill/>
        </p:spPr>
      </p:pic>
      <p:pic>
        <p:nvPicPr>
          <p:cNvPr id="1032" name="Picture 8" descr="C:\Documents and Settings\Blanka\Local Settings\Temporary Internet Files\Content.IE5\ZYGZYMS1\MP90040752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2996952"/>
            <a:ext cx="2895898" cy="3619872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3419872" y="3284984"/>
            <a:ext cx="221727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dirty="0" smtClean="0"/>
              <a:t>DŘEVINY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NADZEMNÍ ČÁSTI ROSTLIN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Nadzemní části rostlin jsou:</a:t>
            </a:r>
          </a:p>
          <a:p>
            <a:r>
              <a:rPr lang="cs-CZ" dirty="0" smtClean="0"/>
              <a:t>Stonky</a:t>
            </a:r>
          </a:p>
          <a:p>
            <a:r>
              <a:rPr lang="cs-CZ" dirty="0" smtClean="0"/>
              <a:t>Listy</a:t>
            </a:r>
          </a:p>
          <a:p>
            <a:r>
              <a:rPr lang="cs-CZ" dirty="0" smtClean="0"/>
              <a:t>Květy</a:t>
            </a:r>
          </a:p>
          <a:p>
            <a:r>
              <a:rPr lang="cs-CZ" dirty="0" smtClean="0"/>
              <a:t>plody</a:t>
            </a:r>
          </a:p>
        </p:txBody>
      </p:sp>
      <p:pic>
        <p:nvPicPr>
          <p:cNvPr id="3074" name="Picture 2" descr="C:\Documents and Settings\Blanka\Local Settings\Temporary Internet Files\Content.IE5\S1YZAV6X\MP90042283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2060847"/>
            <a:ext cx="4943747" cy="4564831"/>
          </a:xfrm>
          <a:prstGeom prst="rect">
            <a:avLst/>
          </a:prstGeom>
          <a:noFill/>
        </p:spPr>
      </p:pic>
      <p:pic>
        <p:nvPicPr>
          <p:cNvPr id="3075" name="Picture 3" descr="C:\Documents and Settings\Blanka\Local Settings\Temporary Internet Files\Content.IE5\QAH8U5HR\MC90038305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4725143"/>
            <a:ext cx="2110814" cy="18435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STONKY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Stonek je nadzemní část rostlin.</a:t>
            </a:r>
          </a:p>
          <a:p>
            <a:r>
              <a:rPr lang="cs-CZ" dirty="0" smtClean="0"/>
              <a:t>Stonek přivádí k listům, květům a plodům vodu a živiny z kořenů.</a:t>
            </a:r>
          </a:p>
          <a:p>
            <a:r>
              <a:rPr lang="cs-CZ" dirty="0" smtClean="0"/>
              <a:t>Na stonku vyrůstají listy</a:t>
            </a:r>
            <a:r>
              <a:rPr lang="cs-CZ" dirty="0"/>
              <a:t> </a:t>
            </a:r>
            <a:r>
              <a:rPr lang="cs-CZ" dirty="0" smtClean="0"/>
              <a:t>a květy, z nichž se vyvíjejí plody.</a:t>
            </a:r>
            <a:endParaRPr lang="cs-CZ" dirty="0"/>
          </a:p>
        </p:txBody>
      </p:sp>
      <p:pic>
        <p:nvPicPr>
          <p:cNvPr id="4098" name="Picture 2" descr="C:\Documents and Settings\Blanka\Local Settings\Temporary Internet Files\Content.IE5\50W6L4A3\MC9003830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581128"/>
            <a:ext cx="1823314" cy="1827886"/>
          </a:xfrm>
          <a:prstGeom prst="rect">
            <a:avLst/>
          </a:prstGeom>
          <a:noFill/>
        </p:spPr>
      </p:pic>
      <p:pic>
        <p:nvPicPr>
          <p:cNvPr id="4099" name="Picture 3" descr="C:\Documents and Settings\Blanka\Local Settings\Temporary Internet Files\Content.IE5\FV9J3WRO\MC90042595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4077072"/>
            <a:ext cx="2159876" cy="2376264"/>
          </a:xfrm>
          <a:prstGeom prst="rect">
            <a:avLst/>
          </a:prstGeom>
          <a:noFill/>
        </p:spPr>
      </p:pic>
      <p:pic>
        <p:nvPicPr>
          <p:cNvPr id="4100" name="Picture 4" descr="C:\Documents and Settings\Blanka\Local Settings\Temporary Internet Files\Content.IE5\R8DROPYM\MC90038307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3949776"/>
            <a:ext cx="2376264" cy="25433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STONKY DŘEVNATÉ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Některé rostliny mají stonek dřevnatý, který nazýváme kmen. Říkáme jim dřeviny.</a:t>
            </a:r>
          </a:p>
          <a:p>
            <a:r>
              <a:rPr lang="cs-CZ" sz="4000" dirty="0" smtClean="0"/>
              <a:t>Dřeviny, jejichž stonek se rozvětvuje hned u země, nazýváme keře.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DŘEVINY</a:t>
            </a:r>
            <a:endParaRPr lang="cs-CZ" b="1" u="sng" dirty="0"/>
          </a:p>
        </p:txBody>
      </p:sp>
      <p:pic>
        <p:nvPicPr>
          <p:cNvPr id="1028" name="Picture 4" descr="Soubor:Sipkovy ker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412776"/>
            <a:ext cx="6408712" cy="4806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403648" y="5567124"/>
            <a:ext cx="42302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http://cs.wikipedia.org/wiki/Soubor:Sipkovy_ker.jpg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KEŘE</a:t>
            </a:r>
            <a:endParaRPr lang="cs-CZ" b="1" u="sng" dirty="0"/>
          </a:p>
        </p:txBody>
      </p:sp>
      <p:pic>
        <p:nvPicPr>
          <p:cNvPr id="19460" name="Picture 4" descr="http://www.zahradnictvisvrkyne.cz/e-shop/picx/forsythia%20x%20intermedia_smal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916832"/>
            <a:ext cx="4399979" cy="4824536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0" y="5661248"/>
            <a:ext cx="4572000" cy="10772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google.cz</a:t>
            </a:r>
            <a:r>
              <a:rPr lang="cs-CZ" sz="800" dirty="0" smtClean="0"/>
              <a:t>/</a:t>
            </a:r>
            <a:r>
              <a:rPr lang="cs-CZ" sz="800" dirty="0" err="1" smtClean="0"/>
              <a:t>imgres</a:t>
            </a:r>
            <a:r>
              <a:rPr lang="cs-CZ" sz="800" dirty="0" smtClean="0"/>
              <a:t>?q=ke%C5%99e&amp;start=92&amp;</a:t>
            </a:r>
            <a:r>
              <a:rPr lang="cs-CZ" sz="800" dirty="0" err="1" smtClean="0"/>
              <a:t>hl</a:t>
            </a:r>
            <a:r>
              <a:rPr lang="cs-CZ" sz="800" dirty="0" smtClean="0"/>
              <a:t>=</a:t>
            </a:r>
            <a:r>
              <a:rPr lang="cs-CZ" sz="800" dirty="0" err="1" smtClean="0"/>
              <a:t>cs</a:t>
            </a:r>
            <a:r>
              <a:rPr lang="cs-CZ" sz="800" dirty="0" smtClean="0"/>
              <a:t>&amp;</a:t>
            </a:r>
            <a:r>
              <a:rPr lang="cs-CZ" sz="800" dirty="0" err="1" smtClean="0"/>
              <a:t>sa</a:t>
            </a:r>
            <a:r>
              <a:rPr lang="cs-CZ" sz="800" dirty="0" smtClean="0"/>
              <a:t>=X&amp;</a:t>
            </a:r>
            <a:r>
              <a:rPr lang="cs-CZ" sz="800" dirty="0" err="1" smtClean="0"/>
              <a:t>qscrl</a:t>
            </a:r>
            <a:r>
              <a:rPr lang="cs-CZ" sz="800" dirty="0" smtClean="0"/>
              <a:t>=1&amp;</a:t>
            </a:r>
            <a:r>
              <a:rPr lang="cs-CZ" sz="800" dirty="0" err="1" smtClean="0"/>
              <a:t>nord</a:t>
            </a:r>
            <a:r>
              <a:rPr lang="cs-CZ" sz="800" dirty="0" smtClean="0"/>
              <a:t>=1&amp;</a:t>
            </a:r>
            <a:r>
              <a:rPr lang="cs-CZ" sz="800" dirty="0" err="1" smtClean="0"/>
              <a:t>rlz</a:t>
            </a:r>
            <a:r>
              <a:rPr lang="cs-CZ" sz="800" dirty="0" smtClean="0"/>
              <a:t>=1T4SKPB_csCZ348CZ348&amp;</a:t>
            </a:r>
            <a:r>
              <a:rPr lang="cs-CZ" sz="800" dirty="0" err="1" smtClean="0"/>
              <a:t>biw</a:t>
            </a:r>
            <a:r>
              <a:rPr lang="cs-CZ" sz="800" dirty="0" smtClean="0"/>
              <a:t>=1440&amp;</a:t>
            </a:r>
            <a:r>
              <a:rPr lang="cs-CZ" sz="800" dirty="0" err="1" smtClean="0"/>
              <a:t>bih</a:t>
            </a:r>
            <a:r>
              <a:rPr lang="cs-CZ" sz="800" dirty="0" smtClean="0"/>
              <a:t>=691&amp;</a:t>
            </a:r>
            <a:r>
              <a:rPr lang="cs-CZ" sz="800" dirty="0" err="1" smtClean="0"/>
              <a:t>addh</a:t>
            </a:r>
            <a:r>
              <a:rPr lang="cs-CZ" sz="800" dirty="0" smtClean="0"/>
              <a:t>=36&amp;</a:t>
            </a:r>
            <a:r>
              <a:rPr lang="cs-CZ" sz="800" dirty="0" err="1" smtClean="0"/>
              <a:t>tbm</a:t>
            </a:r>
            <a:r>
              <a:rPr lang="cs-CZ" sz="800" dirty="0" smtClean="0"/>
              <a:t>=</a:t>
            </a:r>
            <a:r>
              <a:rPr lang="cs-CZ" sz="800" dirty="0" err="1" smtClean="0"/>
              <a:t>isch</a:t>
            </a:r>
            <a:r>
              <a:rPr lang="cs-CZ" sz="800" dirty="0" smtClean="0"/>
              <a:t>&amp;</a:t>
            </a:r>
            <a:r>
              <a:rPr lang="cs-CZ" sz="800" dirty="0" err="1" smtClean="0"/>
              <a:t>prmd</a:t>
            </a:r>
            <a:r>
              <a:rPr lang="cs-CZ" sz="800" dirty="0" smtClean="0"/>
              <a:t>=</a:t>
            </a:r>
            <a:r>
              <a:rPr lang="cs-CZ" sz="800" dirty="0" err="1" smtClean="0"/>
              <a:t>imvns</a:t>
            </a:r>
            <a:r>
              <a:rPr lang="cs-CZ" sz="800" dirty="0" smtClean="0"/>
              <a:t>&amp;</a:t>
            </a:r>
            <a:r>
              <a:rPr lang="cs-CZ" sz="800" dirty="0" err="1" smtClean="0"/>
              <a:t>tbnid</a:t>
            </a:r>
            <a:r>
              <a:rPr lang="cs-CZ" sz="800" dirty="0" smtClean="0"/>
              <a:t>=yyQVHGHLy1t1qM:&amp;</a:t>
            </a:r>
            <a:r>
              <a:rPr lang="cs-CZ" sz="800" dirty="0" err="1" smtClean="0"/>
              <a:t>imgrefurl</a:t>
            </a:r>
            <a:r>
              <a:rPr lang="cs-CZ" sz="800" dirty="0" smtClean="0"/>
              <a:t>=http://www.</a:t>
            </a:r>
            <a:r>
              <a:rPr lang="cs-CZ" sz="800" dirty="0" err="1" smtClean="0"/>
              <a:t>zahradnictvisvrkyne.cz</a:t>
            </a:r>
            <a:r>
              <a:rPr lang="cs-CZ" sz="800" dirty="0" smtClean="0"/>
              <a:t>/%3Fpage%3Dcenik%26reklama%3Dno%26position%3D%26icona%3D%26language%3D%26vyberstyl%3D&amp;</a:t>
            </a:r>
            <a:r>
              <a:rPr lang="cs-CZ" sz="800" dirty="0" err="1" smtClean="0"/>
              <a:t>docid</a:t>
            </a:r>
            <a:r>
              <a:rPr lang="cs-CZ" sz="800" dirty="0" smtClean="0"/>
              <a:t>=HfEPT1gmzvyFZM&amp;</a:t>
            </a:r>
            <a:r>
              <a:rPr lang="cs-CZ" sz="800" dirty="0" err="1" smtClean="0"/>
              <a:t>imgurl</a:t>
            </a:r>
            <a:r>
              <a:rPr lang="cs-CZ" sz="800" dirty="0" smtClean="0"/>
              <a:t>=http://www.</a:t>
            </a:r>
            <a:r>
              <a:rPr lang="cs-CZ" sz="800" dirty="0" err="1" smtClean="0"/>
              <a:t>zahradnictvisvrkyne.cz</a:t>
            </a:r>
            <a:r>
              <a:rPr lang="cs-CZ" sz="800" dirty="0" smtClean="0"/>
              <a:t>/e-</a:t>
            </a:r>
            <a:r>
              <a:rPr lang="cs-CZ" sz="800" dirty="0" err="1" smtClean="0"/>
              <a:t>shop</a:t>
            </a:r>
            <a:r>
              <a:rPr lang="cs-CZ" sz="800" dirty="0" smtClean="0"/>
              <a:t>/</a:t>
            </a:r>
            <a:r>
              <a:rPr lang="cs-CZ" sz="800" dirty="0" err="1" smtClean="0"/>
              <a:t>picx</a:t>
            </a:r>
            <a:r>
              <a:rPr lang="cs-CZ" sz="800" dirty="0" smtClean="0"/>
              <a:t>/</a:t>
            </a:r>
            <a:r>
              <a:rPr lang="cs-CZ" sz="800" dirty="0" err="1" smtClean="0"/>
              <a:t>forsythia</a:t>
            </a:r>
            <a:r>
              <a:rPr lang="cs-CZ" sz="800" dirty="0" smtClean="0"/>
              <a:t>%252520x%252520intermedia_</a:t>
            </a:r>
            <a:r>
              <a:rPr lang="cs-CZ" sz="800" dirty="0" err="1" smtClean="0"/>
              <a:t>small.jpg</a:t>
            </a:r>
            <a:r>
              <a:rPr lang="cs-CZ" sz="800" dirty="0" smtClean="0"/>
              <a:t>&amp;w=228&amp;h=250&amp;</a:t>
            </a:r>
            <a:r>
              <a:rPr lang="cs-CZ" sz="800" dirty="0" err="1" smtClean="0"/>
              <a:t>ei</a:t>
            </a:r>
            <a:r>
              <a:rPr lang="cs-CZ" sz="800" dirty="0" smtClean="0"/>
              <a:t>=pYB4T6nDFKak4gSxuMDhDg&amp;zoom=1&amp;</a:t>
            </a:r>
            <a:r>
              <a:rPr lang="cs-CZ" sz="800" dirty="0" err="1" smtClean="0"/>
              <a:t>iact</a:t>
            </a:r>
            <a:r>
              <a:rPr lang="cs-CZ" sz="800" dirty="0" smtClean="0"/>
              <a:t>=</a:t>
            </a:r>
            <a:r>
              <a:rPr lang="cs-CZ" sz="800" dirty="0" err="1" smtClean="0"/>
              <a:t>hc</a:t>
            </a:r>
            <a:r>
              <a:rPr lang="cs-CZ" sz="800" dirty="0" smtClean="0"/>
              <a:t>&amp;</a:t>
            </a:r>
            <a:r>
              <a:rPr lang="cs-CZ" sz="800" dirty="0" err="1" smtClean="0"/>
              <a:t>vpx</a:t>
            </a:r>
            <a:r>
              <a:rPr lang="cs-CZ" sz="800" dirty="0" smtClean="0"/>
              <a:t>=820&amp;</a:t>
            </a:r>
            <a:r>
              <a:rPr lang="cs-CZ" sz="800" dirty="0" err="1" smtClean="0"/>
              <a:t>vpy</a:t>
            </a:r>
            <a:r>
              <a:rPr lang="cs-CZ" sz="800" dirty="0" smtClean="0"/>
              <a:t>=321&amp;dur=5484&amp;</a:t>
            </a:r>
            <a:r>
              <a:rPr lang="cs-CZ" sz="800" dirty="0" err="1" smtClean="0"/>
              <a:t>hovh</a:t>
            </a:r>
            <a:r>
              <a:rPr lang="cs-CZ" sz="800" dirty="0" smtClean="0"/>
              <a:t>=200&amp;</a:t>
            </a:r>
            <a:r>
              <a:rPr lang="cs-CZ" sz="800" dirty="0" err="1" smtClean="0"/>
              <a:t>hovw</a:t>
            </a:r>
            <a:r>
              <a:rPr lang="cs-CZ" sz="800" dirty="0" smtClean="0"/>
              <a:t>=182&amp;</a:t>
            </a:r>
            <a:r>
              <a:rPr lang="cs-CZ" sz="800" dirty="0" err="1" smtClean="0"/>
              <a:t>tx</a:t>
            </a:r>
            <a:r>
              <a:rPr lang="cs-CZ" sz="800" dirty="0" smtClean="0"/>
              <a:t>=93&amp;ty=79&amp;</a:t>
            </a:r>
            <a:r>
              <a:rPr lang="cs-CZ" sz="800" dirty="0" err="1" smtClean="0"/>
              <a:t>sig</a:t>
            </a:r>
            <a:r>
              <a:rPr lang="cs-CZ" sz="800" dirty="0" smtClean="0"/>
              <a:t>=106906974694433943416&amp;</a:t>
            </a:r>
            <a:r>
              <a:rPr lang="cs-CZ" sz="800" dirty="0" err="1" smtClean="0"/>
              <a:t>page</a:t>
            </a:r>
            <a:r>
              <a:rPr lang="cs-CZ" sz="800" dirty="0" smtClean="0"/>
              <a:t>=5&amp;</a:t>
            </a:r>
            <a:r>
              <a:rPr lang="cs-CZ" sz="800" dirty="0" err="1" smtClean="0"/>
              <a:t>tbnh</a:t>
            </a:r>
            <a:r>
              <a:rPr lang="cs-CZ" sz="800" dirty="0" smtClean="0"/>
              <a:t>=154&amp;</a:t>
            </a:r>
            <a:r>
              <a:rPr lang="cs-CZ" sz="800" dirty="0" err="1" smtClean="0"/>
              <a:t>tbnw</a:t>
            </a:r>
            <a:r>
              <a:rPr lang="cs-CZ" sz="800" dirty="0" smtClean="0"/>
              <a:t>=140&amp;</a:t>
            </a:r>
            <a:r>
              <a:rPr lang="cs-CZ" sz="800" dirty="0" err="1" smtClean="0"/>
              <a:t>ndsp</a:t>
            </a:r>
            <a:r>
              <a:rPr lang="cs-CZ" sz="800" dirty="0" smtClean="0"/>
              <a:t>=25&amp;</a:t>
            </a:r>
            <a:r>
              <a:rPr lang="cs-CZ" sz="800" dirty="0" err="1" smtClean="0"/>
              <a:t>ved</a:t>
            </a:r>
            <a:r>
              <a:rPr lang="cs-CZ" sz="800" dirty="0" smtClean="0"/>
              <a:t>=1t:429,r:16,s:92</a:t>
            </a:r>
            <a:endParaRPr lang="cs-CZ" sz="800" dirty="0"/>
          </a:p>
        </p:txBody>
      </p:sp>
      <p:pic>
        <p:nvPicPr>
          <p:cNvPr id="19462" name="Picture 6" descr="http://www.types-of-flowers.org/pictures/lilac_bushe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1196752"/>
            <a:ext cx="4139952" cy="5519936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4572000" y="5877272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google.cz</a:t>
            </a:r>
            <a:r>
              <a:rPr lang="cs-CZ" sz="800" dirty="0" smtClean="0"/>
              <a:t>/</a:t>
            </a:r>
            <a:r>
              <a:rPr lang="cs-CZ" sz="800" dirty="0" err="1" smtClean="0"/>
              <a:t>imgres</a:t>
            </a:r>
            <a:r>
              <a:rPr lang="cs-CZ" sz="800" dirty="0" smtClean="0"/>
              <a:t>?q=ke%C5%99e&amp;start=189&amp;</a:t>
            </a:r>
            <a:r>
              <a:rPr lang="cs-CZ" sz="800" dirty="0" err="1" smtClean="0"/>
              <a:t>hl</a:t>
            </a:r>
            <a:r>
              <a:rPr lang="cs-CZ" sz="800" dirty="0" smtClean="0"/>
              <a:t>=</a:t>
            </a:r>
            <a:r>
              <a:rPr lang="cs-CZ" sz="800" dirty="0" err="1" smtClean="0"/>
              <a:t>cs</a:t>
            </a:r>
            <a:r>
              <a:rPr lang="cs-CZ" sz="800" dirty="0" smtClean="0"/>
              <a:t>&amp;</a:t>
            </a:r>
            <a:r>
              <a:rPr lang="cs-CZ" sz="800" dirty="0" err="1" smtClean="0"/>
              <a:t>sa</a:t>
            </a:r>
            <a:r>
              <a:rPr lang="cs-CZ" sz="800" dirty="0" smtClean="0"/>
              <a:t>=X&amp;</a:t>
            </a:r>
            <a:r>
              <a:rPr lang="cs-CZ" sz="800" dirty="0" err="1" smtClean="0"/>
              <a:t>qscrl</a:t>
            </a:r>
            <a:r>
              <a:rPr lang="cs-CZ" sz="800" dirty="0" smtClean="0"/>
              <a:t>=1&amp;</a:t>
            </a:r>
            <a:r>
              <a:rPr lang="cs-CZ" sz="800" dirty="0" err="1" smtClean="0"/>
              <a:t>nord</a:t>
            </a:r>
            <a:r>
              <a:rPr lang="cs-CZ" sz="800" dirty="0" smtClean="0"/>
              <a:t>=1&amp;</a:t>
            </a:r>
            <a:r>
              <a:rPr lang="cs-CZ" sz="800" dirty="0" err="1" smtClean="0"/>
              <a:t>rlz</a:t>
            </a:r>
            <a:r>
              <a:rPr lang="cs-CZ" sz="800" dirty="0" smtClean="0"/>
              <a:t>=1T4SKPB_csCZ348CZ348&amp;</a:t>
            </a:r>
            <a:r>
              <a:rPr lang="cs-CZ" sz="800" dirty="0" err="1" smtClean="0"/>
              <a:t>biw</a:t>
            </a:r>
            <a:r>
              <a:rPr lang="cs-CZ" sz="800" dirty="0" smtClean="0"/>
              <a:t>=1440&amp;</a:t>
            </a:r>
            <a:r>
              <a:rPr lang="cs-CZ" sz="800" dirty="0" err="1" smtClean="0"/>
              <a:t>bih</a:t>
            </a:r>
            <a:r>
              <a:rPr lang="cs-CZ" sz="800" dirty="0" smtClean="0"/>
              <a:t>=691&amp;</a:t>
            </a:r>
            <a:r>
              <a:rPr lang="cs-CZ" sz="800" dirty="0" err="1" smtClean="0"/>
              <a:t>addh</a:t>
            </a:r>
            <a:r>
              <a:rPr lang="cs-CZ" sz="800" dirty="0" smtClean="0"/>
              <a:t>=36&amp;</a:t>
            </a:r>
            <a:r>
              <a:rPr lang="cs-CZ" sz="800" dirty="0" err="1" smtClean="0"/>
              <a:t>tbm</a:t>
            </a:r>
            <a:r>
              <a:rPr lang="cs-CZ" sz="800" dirty="0" smtClean="0"/>
              <a:t>=</a:t>
            </a:r>
            <a:r>
              <a:rPr lang="cs-CZ" sz="800" dirty="0" err="1" smtClean="0"/>
              <a:t>isch</a:t>
            </a:r>
            <a:r>
              <a:rPr lang="cs-CZ" sz="800" dirty="0" smtClean="0"/>
              <a:t>&amp;</a:t>
            </a:r>
            <a:r>
              <a:rPr lang="cs-CZ" sz="800" dirty="0" err="1" smtClean="0"/>
              <a:t>prmd</a:t>
            </a:r>
            <a:r>
              <a:rPr lang="cs-CZ" sz="800" dirty="0" smtClean="0"/>
              <a:t>=</a:t>
            </a:r>
            <a:r>
              <a:rPr lang="cs-CZ" sz="800" dirty="0" err="1" smtClean="0"/>
              <a:t>imvns</a:t>
            </a:r>
            <a:r>
              <a:rPr lang="cs-CZ" sz="800" dirty="0" smtClean="0"/>
              <a:t>&amp;</a:t>
            </a:r>
            <a:r>
              <a:rPr lang="cs-CZ" sz="800" dirty="0" err="1" smtClean="0"/>
              <a:t>tbnid</a:t>
            </a:r>
            <a:r>
              <a:rPr lang="cs-CZ" sz="800" dirty="0" smtClean="0"/>
              <a:t>=_evdE4A99FBVlM:&amp;</a:t>
            </a:r>
            <a:r>
              <a:rPr lang="cs-CZ" sz="800" dirty="0" err="1" smtClean="0"/>
              <a:t>imgrefurl</a:t>
            </a:r>
            <a:r>
              <a:rPr lang="cs-CZ" sz="800" dirty="0" smtClean="0"/>
              <a:t>=http://www.</a:t>
            </a:r>
            <a:r>
              <a:rPr lang="cs-CZ" sz="800" dirty="0" err="1" smtClean="0"/>
              <a:t>types</a:t>
            </a:r>
            <a:r>
              <a:rPr lang="cs-CZ" sz="800" dirty="0" smtClean="0"/>
              <a:t>-</a:t>
            </a:r>
            <a:r>
              <a:rPr lang="cs-CZ" sz="800" dirty="0" err="1" smtClean="0"/>
              <a:t>of</a:t>
            </a:r>
            <a:r>
              <a:rPr lang="cs-CZ" sz="800" dirty="0" smtClean="0"/>
              <a:t>-</a:t>
            </a:r>
            <a:r>
              <a:rPr lang="cs-CZ" sz="800" dirty="0" err="1" smtClean="0"/>
              <a:t>flowers.org</a:t>
            </a:r>
            <a:r>
              <a:rPr lang="cs-CZ" sz="800" dirty="0" smtClean="0"/>
              <a:t>/</a:t>
            </a:r>
            <a:r>
              <a:rPr lang="cs-CZ" sz="800" dirty="0" err="1" smtClean="0"/>
              <a:t>lilac.html</a:t>
            </a:r>
            <a:r>
              <a:rPr lang="cs-CZ" sz="800" dirty="0" smtClean="0"/>
              <a:t>&amp;</a:t>
            </a:r>
            <a:r>
              <a:rPr lang="cs-CZ" sz="800" dirty="0" err="1" smtClean="0"/>
              <a:t>docid</a:t>
            </a:r>
            <a:r>
              <a:rPr lang="cs-CZ" sz="800" dirty="0" smtClean="0"/>
              <a:t>=Hu8Jx5i7WNnWSM&amp;</a:t>
            </a:r>
            <a:r>
              <a:rPr lang="cs-CZ" sz="800" dirty="0" err="1" smtClean="0"/>
              <a:t>imgurl</a:t>
            </a:r>
            <a:r>
              <a:rPr lang="cs-CZ" sz="800" dirty="0" smtClean="0"/>
              <a:t>=http://www.</a:t>
            </a:r>
            <a:r>
              <a:rPr lang="cs-CZ" sz="800" dirty="0" err="1" smtClean="0"/>
              <a:t>types</a:t>
            </a:r>
            <a:r>
              <a:rPr lang="cs-CZ" sz="800" dirty="0" smtClean="0"/>
              <a:t>-</a:t>
            </a:r>
            <a:r>
              <a:rPr lang="cs-CZ" sz="800" dirty="0" err="1" smtClean="0"/>
              <a:t>of</a:t>
            </a:r>
            <a:r>
              <a:rPr lang="cs-CZ" sz="800" dirty="0" smtClean="0"/>
              <a:t>-</a:t>
            </a:r>
            <a:r>
              <a:rPr lang="cs-CZ" sz="800" dirty="0" err="1" smtClean="0"/>
              <a:t>flowers.org</a:t>
            </a:r>
            <a:r>
              <a:rPr lang="cs-CZ" sz="800" dirty="0" smtClean="0"/>
              <a:t>/</a:t>
            </a:r>
            <a:r>
              <a:rPr lang="cs-CZ" sz="800" dirty="0" err="1" smtClean="0"/>
              <a:t>pictures</a:t>
            </a:r>
            <a:r>
              <a:rPr lang="cs-CZ" sz="800" dirty="0" smtClean="0"/>
              <a:t>/</a:t>
            </a:r>
            <a:r>
              <a:rPr lang="cs-CZ" sz="800" dirty="0" err="1" smtClean="0"/>
              <a:t>lilac</a:t>
            </a:r>
            <a:r>
              <a:rPr lang="cs-CZ" sz="800" dirty="0" smtClean="0"/>
              <a:t>_</a:t>
            </a:r>
            <a:r>
              <a:rPr lang="cs-CZ" sz="800" dirty="0" err="1" smtClean="0"/>
              <a:t>bushes.jpg</a:t>
            </a:r>
            <a:r>
              <a:rPr lang="cs-CZ" sz="800" dirty="0" smtClean="0"/>
              <a:t>&amp;w=450&amp;h=600&amp;</a:t>
            </a:r>
            <a:r>
              <a:rPr lang="cs-CZ" sz="800" dirty="0" err="1" smtClean="0"/>
              <a:t>ei</a:t>
            </a:r>
            <a:r>
              <a:rPr lang="cs-CZ" sz="800" dirty="0" smtClean="0"/>
              <a:t>=1YF4T_KPIaH64QSUxK2GDw&amp;zoom=1&amp;</a:t>
            </a:r>
            <a:r>
              <a:rPr lang="cs-CZ" sz="800" dirty="0" err="1" smtClean="0"/>
              <a:t>iact</a:t>
            </a:r>
            <a:r>
              <a:rPr lang="cs-CZ" sz="800" dirty="0" smtClean="0"/>
              <a:t>=</a:t>
            </a:r>
            <a:r>
              <a:rPr lang="cs-CZ" sz="800" dirty="0" err="1" smtClean="0"/>
              <a:t>rc</a:t>
            </a:r>
            <a:r>
              <a:rPr lang="cs-CZ" sz="800" dirty="0" smtClean="0"/>
              <a:t>&amp;dur=141&amp;</a:t>
            </a:r>
            <a:r>
              <a:rPr lang="cs-CZ" sz="800" dirty="0" err="1" smtClean="0"/>
              <a:t>sig</a:t>
            </a:r>
            <a:r>
              <a:rPr lang="cs-CZ" sz="800" dirty="0" smtClean="0"/>
              <a:t>=106906974694433943416&amp;</a:t>
            </a:r>
            <a:r>
              <a:rPr lang="cs-CZ" sz="800" dirty="0" err="1" smtClean="0"/>
              <a:t>page</a:t>
            </a:r>
            <a:r>
              <a:rPr lang="cs-CZ" sz="800" dirty="0" smtClean="0"/>
              <a:t>=9&amp;</a:t>
            </a:r>
            <a:r>
              <a:rPr lang="cs-CZ" sz="800" dirty="0" err="1" smtClean="0"/>
              <a:t>tbnh</a:t>
            </a:r>
            <a:r>
              <a:rPr lang="cs-CZ" sz="800" dirty="0" smtClean="0"/>
              <a:t>=154&amp;</a:t>
            </a:r>
            <a:r>
              <a:rPr lang="cs-CZ" sz="800" dirty="0" err="1" smtClean="0"/>
              <a:t>tbnw</a:t>
            </a:r>
            <a:r>
              <a:rPr lang="cs-CZ" sz="800" dirty="0" smtClean="0"/>
              <a:t>=120&amp;</a:t>
            </a:r>
            <a:r>
              <a:rPr lang="cs-CZ" sz="800" dirty="0" err="1" smtClean="0"/>
              <a:t>ndsp</a:t>
            </a:r>
            <a:r>
              <a:rPr lang="cs-CZ" sz="800" dirty="0" smtClean="0"/>
              <a:t>=24&amp;</a:t>
            </a:r>
            <a:r>
              <a:rPr lang="cs-CZ" sz="800" dirty="0" err="1" smtClean="0"/>
              <a:t>ved</a:t>
            </a:r>
            <a:r>
              <a:rPr lang="cs-CZ" sz="800" dirty="0" smtClean="0"/>
              <a:t>=1t:429,r:23,s:189&amp;</a:t>
            </a:r>
            <a:r>
              <a:rPr lang="cs-CZ" sz="800" dirty="0" err="1" smtClean="0"/>
              <a:t>tx</a:t>
            </a:r>
            <a:r>
              <a:rPr lang="cs-CZ" sz="800" dirty="0" smtClean="0"/>
              <a:t>=39&amp;ty=64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DŘEVINY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Dřeviny, jejichž stonek se rozvětvuje z kmene nad zemí, se nazývají stromy.</a:t>
            </a:r>
          </a:p>
          <a:p>
            <a:r>
              <a:rPr lang="cs-CZ" sz="4000" dirty="0" smtClean="0"/>
              <a:t>Stromy mají kmen a větve, které tvoří korunu.</a:t>
            </a:r>
          </a:p>
          <a:p>
            <a:r>
              <a:rPr lang="cs-CZ" sz="4000" dirty="0" smtClean="0"/>
              <a:t>Známe stromy listnaté a jehličnaté a také ovocné.</a:t>
            </a:r>
          </a:p>
          <a:p>
            <a:r>
              <a:rPr lang="cs-CZ" sz="4000" dirty="0" smtClean="0"/>
              <a:t>Uveď příklady: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DŘEVINY</a:t>
            </a:r>
            <a:endParaRPr lang="cs-CZ" b="1" u="sng" dirty="0"/>
          </a:p>
        </p:txBody>
      </p:sp>
      <p:pic>
        <p:nvPicPr>
          <p:cNvPr id="21506" name="Picture 2" descr="C:\Documents and Settings\Blanka\Local Settings\Temporary Internet Files\Content.IE5\JC8Z87SB\MP90042441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246701"/>
            <a:ext cx="7416824" cy="54409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1" name="Picture 3" descr="C:\Documents and Settings\Blanka\Local Settings\Temporary Internet Files\Content.IE5\W5WTXQUJ\MP90040122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8414" y="1340768"/>
            <a:ext cx="4219570" cy="5275751"/>
          </a:xfrm>
          <a:prstGeom prst="rect">
            <a:avLst/>
          </a:prstGeom>
          <a:noFill/>
        </p:spPr>
      </p:pic>
      <p:pic>
        <p:nvPicPr>
          <p:cNvPr id="22533" name="Picture 5" descr="C:\Documents and Settings\Blanka\Local Settings\Temporary Internet Files\Content.IE5\50W6L4A3\MP90043860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265783"/>
            <a:ext cx="4248472" cy="636361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Zdroje:</a:t>
            </a:r>
          </a:p>
          <a:p>
            <a:r>
              <a:rPr lang="cs-CZ" sz="1200" smtClean="0"/>
              <a:t>http</a:t>
            </a:r>
            <a:r>
              <a:rPr lang="cs-CZ" sz="1200" dirty="0" smtClean="0"/>
              <a:t>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?q=ke%C5%99e&amp;start=92&amp;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sa</a:t>
            </a:r>
            <a:r>
              <a:rPr lang="cs-CZ" sz="1200" dirty="0" smtClean="0"/>
              <a:t>=X&amp;</a:t>
            </a:r>
            <a:r>
              <a:rPr lang="cs-CZ" sz="1200" dirty="0" err="1" smtClean="0"/>
              <a:t>qscrl</a:t>
            </a:r>
            <a:r>
              <a:rPr lang="cs-CZ" sz="1200" dirty="0" smtClean="0"/>
              <a:t>=1&amp;</a:t>
            </a:r>
            <a:r>
              <a:rPr lang="cs-CZ" sz="1200" dirty="0" err="1" smtClean="0"/>
              <a:t>nord</a:t>
            </a:r>
            <a:r>
              <a:rPr lang="cs-CZ" sz="1200" dirty="0" smtClean="0"/>
              <a:t>=1&amp;</a:t>
            </a:r>
            <a:r>
              <a:rPr lang="cs-CZ" sz="1200" dirty="0" err="1" smtClean="0"/>
              <a:t>rlz</a:t>
            </a:r>
            <a:r>
              <a:rPr lang="cs-CZ" sz="1200" dirty="0" smtClean="0"/>
              <a:t>=1T4SKPB_csCZ348CZ348&amp;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=1440&amp;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=691&amp;</a:t>
            </a:r>
            <a:r>
              <a:rPr lang="cs-CZ" sz="1200" dirty="0" err="1" smtClean="0"/>
              <a:t>addh</a:t>
            </a:r>
            <a:r>
              <a:rPr lang="cs-CZ" sz="1200" dirty="0" smtClean="0"/>
              <a:t>=36&amp;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prmd</a:t>
            </a:r>
            <a:r>
              <a:rPr lang="cs-CZ" sz="1200" dirty="0" smtClean="0"/>
              <a:t>=</a:t>
            </a:r>
            <a:r>
              <a:rPr lang="cs-CZ" sz="1200" dirty="0" err="1" smtClean="0"/>
              <a:t>imvns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=yyQVHGHLy1t1qM:&amp;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zahradnictvisvrkyne.cz</a:t>
            </a:r>
            <a:r>
              <a:rPr lang="cs-CZ" sz="1200" dirty="0" smtClean="0"/>
              <a:t>/%3Fpage%3Dcenik%26reklama%3Dno%26position%3D%26icona%3D%26language%3D%26vyberstyl%3D&amp;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=HfEPT1gmzvyFZM&amp;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zahradnictvisvrkyne.cz</a:t>
            </a:r>
            <a:r>
              <a:rPr lang="cs-CZ" sz="1200" dirty="0" smtClean="0"/>
              <a:t>/e-</a:t>
            </a:r>
            <a:r>
              <a:rPr lang="cs-CZ" sz="1200" dirty="0" err="1" smtClean="0"/>
              <a:t>shop</a:t>
            </a:r>
            <a:r>
              <a:rPr lang="cs-CZ" sz="1200" dirty="0" smtClean="0"/>
              <a:t>/</a:t>
            </a:r>
            <a:r>
              <a:rPr lang="cs-CZ" sz="1200" dirty="0" err="1" smtClean="0"/>
              <a:t>picx</a:t>
            </a:r>
            <a:r>
              <a:rPr lang="cs-CZ" sz="1200" dirty="0" smtClean="0"/>
              <a:t>/</a:t>
            </a:r>
            <a:r>
              <a:rPr lang="cs-CZ" sz="1200" dirty="0" err="1" smtClean="0"/>
              <a:t>forsythia</a:t>
            </a:r>
            <a:r>
              <a:rPr lang="cs-CZ" sz="1200" dirty="0" smtClean="0"/>
              <a:t>%252520x%252520intermedia_</a:t>
            </a:r>
            <a:r>
              <a:rPr lang="cs-CZ" sz="1200" dirty="0" err="1" smtClean="0"/>
              <a:t>small.jpg</a:t>
            </a:r>
            <a:r>
              <a:rPr lang="cs-CZ" sz="1200" dirty="0" smtClean="0"/>
              <a:t>&amp;w=228&amp;h=250&amp;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=pYB4T6nDFKak4gSxuMDhDg&amp;zoom=1&amp;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=820&amp;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</a:t>
            </a:r>
            <a:r>
              <a:rPr lang="cs-CZ" sz="1200" dirty="0" smtClean="0">
                <a:hlinkClick r:id="rId2"/>
              </a:rPr>
              <a:t>321&amp;dur=5484&amp;</a:t>
            </a:r>
            <a:r>
              <a:rPr lang="cs-CZ" sz="1200" dirty="0" err="1" smtClean="0">
                <a:hlinkClick r:id="rId2"/>
              </a:rPr>
              <a:t>hovh</a:t>
            </a:r>
            <a:r>
              <a:rPr lang="cs-CZ" sz="1200" dirty="0" smtClean="0">
                <a:hlinkClick r:id="rId2"/>
              </a:rPr>
              <a:t>=200&amp;</a:t>
            </a:r>
            <a:r>
              <a:rPr lang="cs-CZ" sz="1200" dirty="0" err="1" smtClean="0">
                <a:hlinkClick r:id="rId2"/>
              </a:rPr>
              <a:t>hovw</a:t>
            </a:r>
            <a:r>
              <a:rPr lang="cs-CZ" sz="1200" dirty="0" smtClean="0">
                <a:hlinkClick r:id="rId2"/>
              </a:rPr>
              <a:t>=182&amp;</a:t>
            </a:r>
            <a:r>
              <a:rPr lang="cs-CZ" sz="1200" dirty="0" err="1" smtClean="0">
                <a:hlinkClick r:id="rId2"/>
              </a:rPr>
              <a:t>tx</a:t>
            </a:r>
            <a:r>
              <a:rPr lang="cs-CZ" sz="1200" dirty="0" smtClean="0">
                <a:hlinkClick r:id="rId2"/>
              </a:rPr>
              <a:t>=93&amp;ty=79&amp;</a:t>
            </a:r>
            <a:r>
              <a:rPr lang="cs-CZ" sz="1200" dirty="0" err="1" smtClean="0">
                <a:hlinkClick r:id="rId2"/>
              </a:rPr>
              <a:t>sig</a:t>
            </a:r>
            <a:r>
              <a:rPr lang="cs-CZ" sz="1200" dirty="0" smtClean="0">
                <a:hlinkClick r:id="rId2"/>
              </a:rPr>
              <a:t>=106906974694433943416&amp;</a:t>
            </a:r>
            <a:r>
              <a:rPr lang="cs-CZ" sz="1200" dirty="0" err="1" smtClean="0">
                <a:hlinkClick r:id="rId2"/>
              </a:rPr>
              <a:t>page</a:t>
            </a:r>
            <a:r>
              <a:rPr lang="cs-CZ" sz="1200" dirty="0" smtClean="0">
                <a:hlinkClick r:id="rId2"/>
              </a:rPr>
              <a:t>=5&amp;</a:t>
            </a:r>
            <a:r>
              <a:rPr lang="cs-CZ" sz="1200" dirty="0" err="1" smtClean="0">
                <a:hlinkClick r:id="rId2"/>
              </a:rPr>
              <a:t>tbnh</a:t>
            </a:r>
            <a:r>
              <a:rPr lang="cs-CZ" sz="1200" dirty="0" smtClean="0">
                <a:hlinkClick r:id="rId2"/>
              </a:rPr>
              <a:t>=154&amp;</a:t>
            </a:r>
            <a:r>
              <a:rPr lang="cs-CZ" sz="1200" dirty="0" err="1" smtClean="0">
                <a:hlinkClick r:id="rId2"/>
              </a:rPr>
              <a:t>tbnw</a:t>
            </a:r>
            <a:r>
              <a:rPr lang="cs-CZ" sz="1200" dirty="0" smtClean="0">
                <a:hlinkClick r:id="rId2"/>
              </a:rPr>
              <a:t>=140&amp;</a:t>
            </a:r>
            <a:r>
              <a:rPr lang="cs-CZ" sz="1200" dirty="0" err="1" smtClean="0">
                <a:hlinkClick r:id="rId2"/>
              </a:rPr>
              <a:t>ndsp</a:t>
            </a:r>
            <a:r>
              <a:rPr lang="cs-CZ" sz="1200" dirty="0" smtClean="0">
                <a:hlinkClick r:id="rId2"/>
              </a:rPr>
              <a:t>=25&amp;</a:t>
            </a:r>
            <a:r>
              <a:rPr lang="cs-CZ" sz="1200" dirty="0" err="1" smtClean="0">
                <a:hlinkClick r:id="rId2"/>
              </a:rPr>
              <a:t>ved</a:t>
            </a:r>
            <a:r>
              <a:rPr lang="cs-CZ" sz="1200" dirty="0" smtClean="0">
                <a:hlinkClick r:id="rId2"/>
              </a:rPr>
              <a:t>=1t:429,r:16,s:92</a:t>
            </a:r>
            <a:endParaRPr lang="cs-CZ" sz="1200" dirty="0" smtClean="0"/>
          </a:p>
          <a:p>
            <a:r>
              <a:rPr lang="cs-CZ" sz="1200" dirty="0" smtClean="0"/>
              <a:t>http://www.google.cz/imgres?q=ke%C5%99e&amp;start=189&amp;hl=cs&amp;sa=X&amp;qscrl=1&amp;nord=1&amp;rlz=1T4SKPB_csCZ348CZ348&amp;biw=1440&amp;bih=691&amp;addh=36&amp;tbm=isch&amp;prmd=imvns&amp;tbnid=_evdE4A99FBVlM:&amp;imgrefurl=http://www.types-of-flowers.org/lilac.html&amp;docid=Hu8Jx5i7WNnWSM&amp;imgurl=http://</a:t>
            </a:r>
            <a:r>
              <a:rPr lang="cs-CZ" sz="1200" dirty="0" smtClean="0"/>
              <a:t>www.types-of-flowers.org/pictures/lilac_bushes.jpg&amp;w=450&amp;h=600&amp;ei=1YF4T_KPIaH64QSUxK2GDw&amp;zoom=1&amp;iact=rc&amp;dur=141&amp;sig=106906974694433943416&amp;page=9&amp;tbnh=154&amp;tbnw=120&amp;ndsp=24&amp;ved=1t:429,r:</a:t>
            </a:r>
            <a:r>
              <a:rPr lang="cs-CZ" sz="1200" dirty="0" smtClean="0">
                <a:hlinkClick r:id="rId3"/>
              </a:rPr>
              <a:t>23,s:189&amp;tx=39&amp;ty=64</a:t>
            </a:r>
            <a:endParaRPr lang="cs-CZ" sz="1200" dirty="0" smtClean="0"/>
          </a:p>
          <a:p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cs.wikipedia.org/wiki/Soubor:Sipkovy_ker.jpg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183</Words>
  <Application>Microsoft Office PowerPoint</Application>
  <PresentationFormat>Předvádění na obrazovce (4:3)</PresentationFormat>
  <Paragraphs>48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NADZEMNÍ ČÁSTI ROSTLIN </vt:lpstr>
      <vt:lpstr>NADZEMNÍ ČÁSTI ROSTLIN</vt:lpstr>
      <vt:lpstr>STONKY </vt:lpstr>
      <vt:lpstr>STONKY DŘEVNATÉ</vt:lpstr>
      <vt:lpstr>DŘEVINY</vt:lpstr>
      <vt:lpstr>KEŘE</vt:lpstr>
      <vt:lpstr>DŘEVINY</vt:lpstr>
      <vt:lpstr>DŘEVINY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Nadzemní části rostlin</dc:title>
  <dc:creator>Blanka</dc:creator>
  <cp:lastModifiedBy>NTBK</cp:lastModifiedBy>
  <cp:revision>13</cp:revision>
  <dcterms:created xsi:type="dcterms:W3CDTF">2012-04-01T15:59:09Z</dcterms:created>
  <dcterms:modified xsi:type="dcterms:W3CDTF">2013-10-13T17:12:30Z</dcterms:modified>
</cp:coreProperties>
</file>