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B889A0-14D0-4478-AEEA-1250F01EAFBE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C962CE-4B7C-4E0D-BAD1-DD58EE84B7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256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962CE-4B7C-4E0D-BAD1-DD58EE84B70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FC3B0-953E-47D7-A7CD-ACEAC6FB7AB5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006A5-00A5-4C2B-AFA4-1F1C2BC33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0/0c/Leccinum_aurantiacum.JPG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Kozak_brezovy_01_-_Jabkenicko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Goldr%C3%B6hrling-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Cantharellus.cibarius.-.lindsey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ovw=240&amp;tx=174&amp;ty=132&amp;sig=106906974694433943416&amp;page=1&amp;tbnh=147&amp;tbnw=181&amp;start=0&amp;ndsp=18&amp;ved=1t:429,r:17,s:0,i:121" TargetMode="External"/><Relationship Id="rId7" Type="http://schemas.openxmlformats.org/officeDocument/2006/relationships/hyperlink" Target="http://cs.wikipedia.org/wiki/Li%C5%A1ka_obecn%C3%A1_(houba)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louzek_sli%C4%8Dn%C3%BD" TargetMode="External"/><Relationship Id="rId5" Type="http://schemas.openxmlformats.org/officeDocument/2006/relationships/hyperlink" Target="http://cs.wikipedia.org/wiki/Koz%C3%A1k_b%C5%99ezov%C3%BD" TargetMode="External"/><Relationship Id="rId4" Type="http://schemas.openxmlformats.org/officeDocument/2006/relationships/hyperlink" Target="http://cs.wikipedia.org/wiki/Soubor:Leccinum_aurantiac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556792"/>
            <a:ext cx="8784976" cy="50405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VY_32_INOVACE_2.2.20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01. 05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Houby jedlé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Houby jedlé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k seznámení s některými druhy jedlých hub. Učitel si připraví výklad, žáci doplňují svými zkušenostmi a znalostmi.  Možno doplnit ukázkami sušených nebo čerstvých hub.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prezentace, houby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HOUBY JEDLÉ</a:t>
            </a:r>
            <a:endParaRPr lang="cs-CZ" b="1" u="sng" dirty="0"/>
          </a:p>
        </p:txBody>
      </p:sp>
      <p:pic>
        <p:nvPicPr>
          <p:cNvPr id="1028" name="Picture 4" descr="C:\Documents and Settings\Blanka\Local Settings\Temporary Internet Files\Content.IE5\E985GBQF\MC9002156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222787"/>
            <a:ext cx="2664296" cy="3239615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VL645TR9\MC9002175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620688"/>
            <a:ext cx="3248212" cy="1584176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50W6L4A3\MC9002342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356992"/>
            <a:ext cx="2250250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4364" y="332656"/>
            <a:ext cx="8229600" cy="1143000"/>
          </a:xfrm>
        </p:spPr>
        <p:txBody>
          <a:bodyPr/>
          <a:lstStyle/>
          <a:p>
            <a:r>
              <a:rPr lang="cs-CZ" b="1" u="sng" dirty="0" smtClean="0"/>
              <a:t>HOUBY JEDLÉ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u="sng" dirty="0" smtClean="0"/>
              <a:t>Křemenáč osikový</a:t>
            </a:r>
            <a:r>
              <a:rPr lang="cs-CZ" dirty="0" smtClean="0"/>
              <a:t> -</a:t>
            </a:r>
            <a:r>
              <a:rPr lang="cs-CZ" sz="2400" dirty="0" smtClean="0"/>
              <a:t> má příjemnou chuť a vůni houbovou.  Roste od července do října, roztroušeně pod osikami v listnatých a smíšených lesích, ve stromořadích u cest a v osikovém mlází na bohatých i písečných půdách. </a:t>
            </a:r>
            <a:endParaRPr lang="cs-CZ" sz="2400" b="1" u="sng" dirty="0"/>
          </a:p>
        </p:txBody>
      </p:sp>
      <p:pic>
        <p:nvPicPr>
          <p:cNvPr id="1026" name="Picture 2" descr="Soubor:Leccinum aurantiacu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764" y="1340768"/>
            <a:ext cx="3816424" cy="508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37764" y="5819465"/>
            <a:ext cx="40862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http://cs.wikipedia.org/wiki/Soubor:Leccinum_aurantiacum.JPG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 JEDLÉ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Hřib kovář </a:t>
            </a:r>
            <a:r>
              <a:rPr lang="cs-CZ" dirty="0" smtClean="0"/>
              <a:t>- </a:t>
            </a:r>
            <a:r>
              <a:rPr lang="cs-CZ" sz="2400" dirty="0" smtClean="0"/>
              <a:t>roste dost hojně ve skupinách v listnatých i jehličnatých lesích, zejména pod smrky a buky, převážně na kyselých půdách.</a:t>
            </a:r>
            <a:endParaRPr lang="cs-CZ" dirty="0"/>
          </a:p>
        </p:txBody>
      </p:sp>
      <p:pic>
        <p:nvPicPr>
          <p:cNvPr id="7170" name="Picture 2" descr="http://www.houbareni.cz/img/5/9/59662799-4c8e7690-e264-0dc785e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06491" y="2944132"/>
            <a:ext cx="4831936" cy="391386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131840" y="5903893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?q=h%C5%99ib+kov%C3%A1%C5%99&amp;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=1320&amp;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=679&amp;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=RoGL9mVyBOqt7M:&amp;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houbareni.cz</a:t>
            </a:r>
            <a:r>
              <a:rPr lang="cs-CZ" sz="800" dirty="0" smtClean="0"/>
              <a:t>/houba.</a:t>
            </a:r>
            <a:r>
              <a:rPr lang="cs-CZ" sz="800" dirty="0" err="1" smtClean="0"/>
              <a:t>php</a:t>
            </a:r>
            <a:r>
              <a:rPr lang="cs-CZ" sz="800" dirty="0" smtClean="0"/>
              <a:t>%3Fid%3D14&amp;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=opDK6gliHcx91M&amp;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houbareni.cz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/5/9/59662799-4c8e7690-e264-0dc785e3.jpg&amp;w=300&amp;h=243&amp;</a:t>
            </a:r>
            <a:r>
              <a:rPr lang="cs-CZ" sz="800" dirty="0" err="1" smtClean="0"/>
              <a:t>ei</a:t>
            </a:r>
            <a:r>
              <a:rPr lang="cs-CZ" sz="800" dirty="0" smtClean="0"/>
              <a:t>=V62vT9XQC-iA4gTovbmaCQ&amp;zoom=1&amp;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=1033&amp;</a:t>
            </a:r>
            <a:r>
              <a:rPr lang="cs-CZ" sz="800" dirty="0" err="1" smtClean="0"/>
              <a:t>vpy</a:t>
            </a:r>
            <a:r>
              <a:rPr lang="cs-CZ" sz="800" dirty="0" smtClean="0"/>
              <a:t>=281&amp;dur=547&amp;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=194&amp;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=240&amp;</a:t>
            </a:r>
            <a:r>
              <a:rPr lang="cs-CZ" sz="800" dirty="0" err="1" smtClean="0"/>
              <a:t>tx</a:t>
            </a:r>
            <a:r>
              <a:rPr lang="cs-CZ" sz="800" dirty="0" smtClean="0"/>
              <a:t>=174&amp;ty=132&amp;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=147&amp;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=181&amp;start=0&amp;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=18&amp;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=1t:429,r:17,s:0,i:121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 JEDLÉ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Kozák březový</a:t>
            </a:r>
            <a:r>
              <a:rPr lang="cs-CZ" b="1" dirty="0" smtClean="0"/>
              <a:t> - </a:t>
            </a:r>
            <a:r>
              <a:rPr lang="cs-CZ" sz="2400" dirty="0" smtClean="0"/>
              <a:t>najdeme ho ukrytého především pod břízami, ale i mimo lesní porosty, v trávě, vřesu, borůvčí apod.. Roste od konce června do podzimu.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6" name="Obrázek 5" descr="Kozák březový">
            <a:hlinkClick r:id="rId2" tooltip="&quot;Kozák březový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96952"/>
            <a:ext cx="4181053" cy="366022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4008548" y="5991348"/>
            <a:ext cx="40141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http://cs.wikipedia.org/wiki/Koz%C3%A1k_b%C5%99ezov%C3%BD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 JEDLÉ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Klouzek sličný </a:t>
            </a:r>
            <a:r>
              <a:rPr lang="cs-CZ" dirty="0" smtClean="0"/>
              <a:t>- </a:t>
            </a:r>
            <a:r>
              <a:rPr lang="cs-CZ" sz="2400" dirty="0" smtClean="0"/>
              <a:t>roste od června do listopadu v lesích všech typů, pod modříny nebo v jejich blízkosti, na jehličí nebo v trávě, jednotlivě nebo  ve skupině. Roste hlavně pod modřínem, na okraji lesa nebo podél cest. </a:t>
            </a:r>
            <a:endParaRPr lang="cs-CZ" sz="2400" dirty="0"/>
          </a:p>
        </p:txBody>
      </p:sp>
      <p:pic>
        <p:nvPicPr>
          <p:cNvPr id="2050" name="Picture 2" descr="Klouzek sličný">
            <a:hlinkClick r:id="rId2" tooltip="Klouzek sličn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56992"/>
            <a:ext cx="3501006" cy="350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11837" y="5661248"/>
            <a:ext cx="30060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http://cs.wikipedia.org/wiki/Klouzek_sli%C4%8Dn%C3%BD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 JEDLÉ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r>
              <a:rPr lang="cs-CZ" b="1" u="sng" dirty="0" smtClean="0"/>
              <a:t>Liška obecná</a:t>
            </a:r>
            <a:r>
              <a:rPr lang="cs-CZ" b="1" dirty="0" smtClean="0"/>
              <a:t> - </a:t>
            </a:r>
            <a:r>
              <a:rPr lang="cs-CZ" sz="2400" dirty="0" smtClean="0"/>
              <a:t>plodnice mají žlutou až oranžovou barvu. Klobouk je okrově žlutý. Liška obecná roste zejména v jehličnatých, ale i listnatých lesích.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Liška obecná">
            <a:hlinkClick r:id="rId2" tooltip="&quot;Liška obecná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852936"/>
            <a:ext cx="4968552" cy="374441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4293096" y="5931519"/>
            <a:ext cx="36541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http://cs.wikipedia.org/wiki/Li%C5%A1ka_obecn%C3%A1_(houba)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 JEDLÉ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u="sng" dirty="0" smtClean="0"/>
              <a:t>Bedla vysoká</a:t>
            </a:r>
            <a:r>
              <a:rPr lang="cs-CZ" dirty="0" smtClean="0"/>
              <a:t> - </a:t>
            </a:r>
            <a:r>
              <a:rPr lang="cs-CZ" sz="2400" dirty="0" smtClean="0"/>
              <a:t>je velmi chutná houba. K používání je    vhodný především klobouk, třeň je tuhý.</a:t>
            </a:r>
          </a:p>
          <a:p>
            <a:endParaRPr lang="cs-CZ" b="1" u="sng" dirty="0"/>
          </a:p>
        </p:txBody>
      </p:sp>
      <p:pic>
        <p:nvPicPr>
          <p:cNvPr id="1028" name="Picture 4" descr="http://nd04.jxs.cz/638/204/763de2e473_72762296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492896"/>
            <a:ext cx="3191424" cy="416508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572000" y="6150114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?q=bedla+jedl%C3%A1&amp;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=rH502cDBX-</a:t>
            </a:r>
            <a:r>
              <a:rPr lang="cs-CZ" sz="800" dirty="0" err="1" smtClean="0"/>
              <a:t>dGgM</a:t>
            </a:r>
            <a:r>
              <a:rPr lang="cs-CZ" sz="800" dirty="0" smtClean="0"/>
              <a:t>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=http://matyldakr.blog.cz/1101/bedla-vysoka&amp;docid=VfwquM8I01NiHM&amp;imgurl=http://nd04.jxs.cz/638/204/763de2e473_72762296_o2.jpg&amp;w=295&amp;h=385&amp;ei=_1CxT-rxCoXf4QSGiIyYCQ&amp;zoom=1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Zdroje: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?q=h%C5%99ib+kov%C3%A1%C5%99&amp;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=1320&amp;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=679&amp;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=RoGL9mVyBOqt7M:&amp;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houbareni.cz</a:t>
            </a:r>
            <a:r>
              <a:rPr lang="cs-CZ" sz="1200" dirty="0" smtClean="0"/>
              <a:t>/houba.</a:t>
            </a:r>
            <a:r>
              <a:rPr lang="cs-CZ" sz="1200" dirty="0" err="1" smtClean="0"/>
              <a:t>php</a:t>
            </a:r>
            <a:r>
              <a:rPr lang="cs-CZ" sz="1200" dirty="0" smtClean="0"/>
              <a:t>%3Fid%3D14&amp;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=opDK6gliHcx91M&amp;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houbareni.cz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/5/9/59662799-4c8e7690-e264-0dc785e3.jpg&amp;w=300&amp;h=243&amp;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=V62vT9XQC-iA4gTovbmaCQ&amp;zoom=1&amp;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=1033&amp;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=281&amp;dur=547&amp;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>
                <a:hlinkClick r:id="rId3" action="ppaction://hlinkfile"/>
              </a:rPr>
              <a:t>hovw</a:t>
            </a:r>
            <a:r>
              <a:rPr lang="cs-CZ" sz="1200" dirty="0" smtClean="0">
                <a:hlinkClick r:id="rId3" action="ppaction://hlinkfile"/>
              </a:rPr>
              <a:t>=240&amp;</a:t>
            </a:r>
            <a:r>
              <a:rPr lang="cs-CZ" sz="1200" dirty="0" err="1" smtClean="0">
                <a:hlinkClick r:id="rId3" action="ppaction://hlinkfile"/>
              </a:rPr>
              <a:t>tx</a:t>
            </a:r>
            <a:r>
              <a:rPr lang="cs-CZ" sz="1200" dirty="0" smtClean="0">
                <a:hlinkClick r:id="rId3" action="ppaction://hlinkfile"/>
              </a:rPr>
              <a:t>=174&amp;ty=132&amp;</a:t>
            </a:r>
            <a:r>
              <a:rPr lang="cs-CZ" sz="1200" dirty="0" err="1" smtClean="0">
                <a:hlinkClick r:id="rId3" action="ppaction://hlinkfile"/>
              </a:rPr>
              <a:t>sig</a:t>
            </a:r>
            <a:r>
              <a:rPr lang="cs-CZ" sz="1200" dirty="0" smtClean="0">
                <a:hlinkClick r:id="rId3" action="ppaction://hlinkfile"/>
              </a:rPr>
              <a:t>=106906974694433943416&amp;</a:t>
            </a:r>
            <a:r>
              <a:rPr lang="cs-CZ" sz="1200" dirty="0" err="1" smtClean="0">
                <a:hlinkClick r:id="rId3" action="ppaction://hlinkfile"/>
              </a:rPr>
              <a:t>page</a:t>
            </a:r>
            <a:r>
              <a:rPr lang="cs-CZ" sz="1200" dirty="0" smtClean="0">
                <a:hlinkClick r:id="rId3" action="ppaction://hlinkfile"/>
              </a:rPr>
              <a:t>=1&amp;</a:t>
            </a:r>
            <a:r>
              <a:rPr lang="cs-CZ" sz="1200" dirty="0" err="1" smtClean="0">
                <a:hlinkClick r:id="rId3" action="ppaction://hlinkfile"/>
              </a:rPr>
              <a:t>tbnh</a:t>
            </a:r>
            <a:r>
              <a:rPr lang="cs-CZ" sz="1200" dirty="0" smtClean="0">
                <a:hlinkClick r:id="rId3" action="ppaction://hlinkfile"/>
              </a:rPr>
              <a:t>=147&amp;</a:t>
            </a:r>
            <a:r>
              <a:rPr lang="cs-CZ" sz="1200" dirty="0" err="1" smtClean="0">
                <a:hlinkClick r:id="rId3" action="ppaction://hlinkfile"/>
              </a:rPr>
              <a:t>tbnw</a:t>
            </a:r>
            <a:r>
              <a:rPr lang="cs-CZ" sz="1200" dirty="0" smtClean="0">
                <a:hlinkClick r:id="rId3" action="ppaction://hlinkfile"/>
              </a:rPr>
              <a:t>=181&amp;start=0&amp;</a:t>
            </a:r>
            <a:r>
              <a:rPr lang="cs-CZ" sz="1200" dirty="0" err="1" smtClean="0">
                <a:hlinkClick r:id="rId3" action="ppaction://hlinkfile"/>
              </a:rPr>
              <a:t>ndsp</a:t>
            </a:r>
            <a:r>
              <a:rPr lang="cs-CZ" sz="1200" dirty="0" smtClean="0">
                <a:hlinkClick r:id="rId3" action="ppaction://hlinkfile"/>
              </a:rPr>
              <a:t>=18&amp;</a:t>
            </a:r>
            <a:r>
              <a:rPr lang="cs-CZ" sz="1200" dirty="0" err="1" smtClean="0">
                <a:hlinkClick r:id="rId3" action="ppaction://hlinkfile"/>
              </a:rPr>
              <a:t>ved</a:t>
            </a:r>
            <a:r>
              <a:rPr lang="cs-CZ" sz="1200" dirty="0" smtClean="0">
                <a:hlinkClick r:id="rId3" action="ppaction://hlinkfile"/>
              </a:rPr>
              <a:t>=1t:429,r:17,s:0,i:121</a:t>
            </a:r>
            <a:endParaRPr lang="cs-CZ" sz="1200" dirty="0" smtClean="0"/>
          </a:p>
          <a:p>
            <a:r>
              <a:rPr lang="cs-CZ" sz="1200" dirty="0" smtClean="0"/>
              <a:t>http</a:t>
            </a:r>
            <a:r>
              <a:rPr lang="cs-CZ" sz="1200" dirty="0" smtClean="0"/>
              <a:t>://www.google.cz/imgres?q=bedla+jedl%C3%A1&amp;hl=cs&amp;sa=X&amp;qscrl=1&amp;nord=1&amp;rlz=1T4SKPB_csCZ348CZ348&amp;biw=1440&amp;bih=691&amp;tbm=isch&amp;prmd=imvns&amp;tbnid=rH502cDBX-dGgM:&amp;imgrefurl=http://matyldakr.blog.cz/1101/bedla-vysoka&amp;docid=VfwquM8I01NiHM&amp;imgurl=http://nd04.jxs.cz/638/204/763de2e473_72762296_o2.jpg&amp;w=295&amp;h=385&amp;ei=_</a:t>
            </a:r>
            <a:r>
              <a:rPr lang="cs-CZ" sz="1200" dirty="0" smtClean="0"/>
              <a:t>1CxT-rxCoXf4QSGiIyYCQ&amp;zoom=1</a:t>
            </a:r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cs.wikipedia.org/wiki/Soubor:Leccinum_aurantiacum.JPG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cs.wikipedia.org/wiki/Koz%C3%A1k_b%C5%99ezov%C3%BD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cs.wikipedia.org/wiki/Klouzek_sli%C4%8Dn%C3%BD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http://cs.wikipedia.org/wiki/Li%C5%A1ka_obecn%C3%A1_(houba</a:t>
            </a:r>
            <a:r>
              <a:rPr lang="cs-CZ" sz="1200" dirty="0" smtClean="0">
                <a:hlinkClick r:id="rId7"/>
              </a:rPr>
              <a:t>)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283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HOUBY JEDLÉ</vt:lpstr>
      <vt:lpstr>HOUBY JEDLÉ</vt:lpstr>
      <vt:lpstr>HOUBY JEDLÉ</vt:lpstr>
      <vt:lpstr>HOUBY JEDLÉ</vt:lpstr>
      <vt:lpstr>HOUBY JEDLÉ</vt:lpstr>
      <vt:lpstr>HOUBY JEDLÉ</vt:lpstr>
      <vt:lpstr>HOUBY JEDLÉ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 JEDLÉ</dc:title>
  <dc:creator>Blanka</dc:creator>
  <cp:lastModifiedBy>NTBK</cp:lastModifiedBy>
  <cp:revision>19</cp:revision>
  <dcterms:created xsi:type="dcterms:W3CDTF">2012-05-10T18:11:09Z</dcterms:created>
  <dcterms:modified xsi:type="dcterms:W3CDTF">2013-10-13T17:44:42Z</dcterms:modified>
</cp:coreProperties>
</file>