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2" r:id="rId9"/>
    <p:sldId id="263" r:id="rId10"/>
    <p:sldId id="261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Ing. Jitka Michálková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VY_32_INOVACE_9B_01_Druhá </a:t>
          </a:r>
          <a:r>
            <a:rPr lang="cs-CZ" dirty="0" smtClean="0"/>
            <a:t>mocnina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Matematika 8. ročník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 custLinFactNeighborX="1536" custLinFactNeighborY="521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5E1093B-703F-4B7D-9DA4-FE3F7AAB64ED}" type="presOf" srcId="{445C7998-7549-48B0-BD68-D4F0167F02E5}" destId="{4D19AB04-24FA-40C2-B203-52AE3D15E171}" srcOrd="1" destOrd="0" presId="urn:microsoft.com/office/officeart/2005/8/layout/target3"/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EFCE0479-CAD7-448B-92B4-336AA3CF8AAA}" type="presOf" srcId="{FBBFC3EA-9D9D-4F3A-BEA6-9C2C0E46BF20}" destId="{601CDFA2-8205-4060-95D5-B0A001D0D0E3}" srcOrd="0" destOrd="0" presId="urn:microsoft.com/office/officeart/2005/8/layout/target3"/>
    <dgm:cxn modelId="{97E1AA15-4E78-4986-8631-AD4DC254FB6E}" type="presOf" srcId="{EBC41103-E2E5-4D48-9B4B-425520D3D098}" destId="{F732C171-B6A8-40AC-BE86-9061B3C3D3B8}" srcOrd="0" destOrd="0" presId="urn:microsoft.com/office/officeart/2005/8/layout/target3"/>
    <dgm:cxn modelId="{3D7E45E3-2B07-45CA-B28A-FFBF49489998}" type="presOf" srcId="{FBBFC3EA-9D9D-4F3A-BEA6-9C2C0E46BF20}" destId="{3F478621-DC04-4E99-8ED0-6EF817E39D4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1A1E4854-836E-40D2-BF55-43BEBA447549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943009D9-511B-47A9-826A-82781A198D5E}" type="presOf" srcId="{39F8B381-5807-488E-AC22-73DD4140ED4A}" destId="{71045F8C-00FA-488E-A7BD-E2E6753D979D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47BA6B3D-2F64-4C67-9C2B-83B725144470}" type="presOf" srcId="{C73C7642-F245-4585-8F88-243F9FAEF6CA}" destId="{0E0F4EFC-82FA-4EC4-801E-BC2F931EC339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DE91F57-9B53-4A38-B449-435E98C24E3A}" type="presOf" srcId="{0C6E1E16-08A6-4B86-AB9F-749A7749D4C9}" destId="{B7652895-8F40-40B1-8BC2-AD2A1592E4B6}" srcOrd="1" destOrd="0" presId="urn:microsoft.com/office/officeart/2005/8/layout/target3"/>
    <dgm:cxn modelId="{0843A55F-0D90-41A4-9FB6-746030C16FF4}" type="presOf" srcId="{EBC41103-E2E5-4D48-9B4B-425520D3D098}" destId="{D3CEBA79-51F7-49AC-8104-9DE2B978BFF4}" srcOrd="1" destOrd="0" presId="urn:microsoft.com/office/officeart/2005/8/layout/target3"/>
    <dgm:cxn modelId="{9B91FB45-C6A7-40A6-AC5D-FED6F1748CFF}" type="presOf" srcId="{445C7998-7549-48B0-BD68-D4F0167F02E5}" destId="{BC35EE03-4121-4EF9-923D-7CB6D30D358D}" srcOrd="0" destOrd="0" presId="urn:microsoft.com/office/officeart/2005/8/layout/target3"/>
    <dgm:cxn modelId="{7E5FF491-665B-4BBD-B580-F1820FE3800A}" type="presOf" srcId="{0C6E1E16-08A6-4B86-AB9F-749A7749D4C9}" destId="{D8344A4C-A59C-418B-AE84-1CF03F62012F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9950C81D-0ABA-4512-9C63-5125EA013E0D}" type="presOf" srcId="{9F18DD90-522E-4A06-9EDB-3FF7C7EB6637}" destId="{932F2F5B-E5E6-4E00-9503-10413FFBA7E0}" srcOrd="1" destOrd="0" presId="urn:microsoft.com/office/officeart/2005/8/layout/target3"/>
    <dgm:cxn modelId="{162B0AD9-8737-4219-A762-5EC66FA4A098}" type="presOf" srcId="{019433A1-1324-4DE1-9E6F-32B851095F74}" destId="{83FE2C4A-F11C-43B1-9923-1AFAA3244381}" srcOrd="1" destOrd="0" presId="urn:microsoft.com/office/officeart/2005/8/layout/target3"/>
    <dgm:cxn modelId="{6F153293-D704-45E6-B59F-05FB51CC444C}" type="presOf" srcId="{019433A1-1324-4DE1-9E6F-32B851095F74}" destId="{CC1D5B29-8413-4412-9F6D-55E531B84639}" srcOrd="0" destOrd="0" presId="urn:microsoft.com/office/officeart/2005/8/layout/target3"/>
    <dgm:cxn modelId="{BD1528F4-CA92-455A-8D55-EF1BED033B08}" type="presOf" srcId="{9F18DD90-522E-4A06-9EDB-3FF7C7EB6637}" destId="{D102FEF8-6917-41D2-AE5D-914C1EA8F84A}" srcOrd="0" destOrd="0" presId="urn:microsoft.com/office/officeart/2005/8/layout/target3"/>
    <dgm:cxn modelId="{7064BE20-AF71-409B-9E28-B0FD863717F1}" type="presParOf" srcId="{71045F8C-00FA-488E-A7BD-E2E6753D979D}" destId="{3577EC6B-C980-4F34-8C69-4365E7B8FC8C}" srcOrd="0" destOrd="0" presId="urn:microsoft.com/office/officeart/2005/8/layout/target3"/>
    <dgm:cxn modelId="{F460DD4B-C294-4E94-8A72-514E2985B91B}" type="presParOf" srcId="{71045F8C-00FA-488E-A7BD-E2E6753D979D}" destId="{6940EB87-DC1D-4BC3-9408-9AC2E1FFC039}" srcOrd="1" destOrd="0" presId="urn:microsoft.com/office/officeart/2005/8/layout/target3"/>
    <dgm:cxn modelId="{EF1D714C-AFD0-443A-BDE8-3ADB4725B6A4}" type="presParOf" srcId="{71045F8C-00FA-488E-A7BD-E2E6753D979D}" destId="{BC35EE03-4121-4EF9-923D-7CB6D30D358D}" srcOrd="2" destOrd="0" presId="urn:microsoft.com/office/officeart/2005/8/layout/target3"/>
    <dgm:cxn modelId="{210FF1EA-9047-42DF-8FD1-8C2A28EFA991}" type="presParOf" srcId="{71045F8C-00FA-488E-A7BD-E2E6753D979D}" destId="{D3840DFA-901C-4049-8AB2-27AC2BA34540}" srcOrd="3" destOrd="0" presId="urn:microsoft.com/office/officeart/2005/8/layout/target3"/>
    <dgm:cxn modelId="{CCC20796-466F-4567-AF17-759206DCEEFF}" type="presParOf" srcId="{71045F8C-00FA-488E-A7BD-E2E6753D979D}" destId="{5BDA8D49-C64C-4FDF-ACCF-171444A32B21}" srcOrd="4" destOrd="0" presId="urn:microsoft.com/office/officeart/2005/8/layout/target3"/>
    <dgm:cxn modelId="{EB01A575-4750-4336-9B0D-678A2C4B8F2E}" type="presParOf" srcId="{71045F8C-00FA-488E-A7BD-E2E6753D979D}" destId="{D8344A4C-A59C-418B-AE84-1CF03F62012F}" srcOrd="5" destOrd="0" presId="urn:microsoft.com/office/officeart/2005/8/layout/target3"/>
    <dgm:cxn modelId="{3A213D5C-9086-49F8-8FE9-9C86320DEBC7}" type="presParOf" srcId="{71045F8C-00FA-488E-A7BD-E2E6753D979D}" destId="{57DDA582-354B-4295-AE97-083B34E96D1A}" srcOrd="6" destOrd="0" presId="urn:microsoft.com/office/officeart/2005/8/layout/target3"/>
    <dgm:cxn modelId="{D7A71386-911A-4212-B0A2-7BF52C35E560}" type="presParOf" srcId="{71045F8C-00FA-488E-A7BD-E2E6753D979D}" destId="{4A11C032-4DF2-44E5-8C80-1286B3D4B133}" srcOrd="7" destOrd="0" presId="urn:microsoft.com/office/officeart/2005/8/layout/target3"/>
    <dgm:cxn modelId="{2357056E-867A-496E-B4D0-4C988C88D40B}" type="presParOf" srcId="{71045F8C-00FA-488E-A7BD-E2E6753D979D}" destId="{601CDFA2-8205-4060-95D5-B0A001D0D0E3}" srcOrd="8" destOrd="0" presId="urn:microsoft.com/office/officeart/2005/8/layout/target3"/>
    <dgm:cxn modelId="{80D1EAB4-ABC3-4669-BCEA-90C572EB6524}" type="presParOf" srcId="{71045F8C-00FA-488E-A7BD-E2E6753D979D}" destId="{EA95FEE9-5F68-48C7-93BB-0F8C419DA96D}" srcOrd="9" destOrd="0" presId="urn:microsoft.com/office/officeart/2005/8/layout/target3"/>
    <dgm:cxn modelId="{7EA6BE1A-7CC9-4CD9-A5FB-B821396953D9}" type="presParOf" srcId="{71045F8C-00FA-488E-A7BD-E2E6753D979D}" destId="{BB3828A8-1683-43A3-8BCA-2995B7EAE8F3}" srcOrd="10" destOrd="0" presId="urn:microsoft.com/office/officeart/2005/8/layout/target3"/>
    <dgm:cxn modelId="{4A5340D2-BAB4-49C1-AC1E-7CFE0BE96A5A}" type="presParOf" srcId="{71045F8C-00FA-488E-A7BD-E2E6753D979D}" destId="{CC1D5B29-8413-4412-9F6D-55E531B84639}" srcOrd="11" destOrd="0" presId="urn:microsoft.com/office/officeart/2005/8/layout/target3"/>
    <dgm:cxn modelId="{02FFC5CB-5D0B-41B9-AF32-A0A4A10B9CBA}" type="presParOf" srcId="{71045F8C-00FA-488E-A7BD-E2E6753D979D}" destId="{AEEDACE7-4427-455B-A155-2C3381828BD7}" srcOrd="12" destOrd="0" presId="urn:microsoft.com/office/officeart/2005/8/layout/target3"/>
    <dgm:cxn modelId="{30E1B3F2-06DE-4525-AE58-52027D1CABDA}" type="presParOf" srcId="{71045F8C-00FA-488E-A7BD-E2E6753D979D}" destId="{7C8531F2-00DF-4DB1-A6C6-AF46193E1BBF}" srcOrd="13" destOrd="0" presId="urn:microsoft.com/office/officeart/2005/8/layout/target3"/>
    <dgm:cxn modelId="{ECC66351-7A0F-4244-B222-89B6592D6C0D}" type="presParOf" srcId="{71045F8C-00FA-488E-A7BD-E2E6753D979D}" destId="{304CA11A-E17E-4999-A128-C72BF543B20D}" srcOrd="14" destOrd="0" presId="urn:microsoft.com/office/officeart/2005/8/layout/target3"/>
    <dgm:cxn modelId="{E2BA007C-1329-4F72-996B-8AE5FDE15381}" type="presParOf" srcId="{71045F8C-00FA-488E-A7BD-E2E6753D979D}" destId="{C67EF5F7-B425-49AF-82F9-2446588ED851}" srcOrd="15" destOrd="0" presId="urn:microsoft.com/office/officeart/2005/8/layout/target3"/>
    <dgm:cxn modelId="{A69A50F2-6C99-47F0-AA02-13F018538C4B}" type="presParOf" srcId="{71045F8C-00FA-488E-A7BD-E2E6753D979D}" destId="{14E80F71-B028-4CCE-8C5A-7AE67F9A28C6}" srcOrd="16" destOrd="0" presId="urn:microsoft.com/office/officeart/2005/8/layout/target3"/>
    <dgm:cxn modelId="{F3ED3EA4-58DA-4BA9-8142-2DC73473B9F0}" type="presParOf" srcId="{71045F8C-00FA-488E-A7BD-E2E6753D979D}" destId="{F732C171-B6A8-40AC-BE86-9061B3C3D3B8}" srcOrd="17" destOrd="0" presId="urn:microsoft.com/office/officeart/2005/8/layout/target3"/>
    <dgm:cxn modelId="{DEF0E08E-1FC6-4AF8-BFF7-7B15C8FCC9F2}" type="presParOf" srcId="{71045F8C-00FA-488E-A7BD-E2E6753D979D}" destId="{D8C5187E-68B6-4E2E-86D0-57087190219B}" srcOrd="18" destOrd="0" presId="urn:microsoft.com/office/officeart/2005/8/layout/target3"/>
    <dgm:cxn modelId="{D44DE09F-6B0F-485C-A5BA-A150992591E0}" type="presParOf" srcId="{71045F8C-00FA-488E-A7BD-E2E6753D979D}" destId="{1A909E4D-639C-4CB7-A7CE-FC1133FAA37E}" srcOrd="19" destOrd="0" presId="urn:microsoft.com/office/officeart/2005/8/layout/target3"/>
    <dgm:cxn modelId="{646BBC87-A798-4645-B2FB-52AC2C80D3B4}" type="presParOf" srcId="{71045F8C-00FA-488E-A7BD-E2E6753D979D}" destId="{D102FEF8-6917-41D2-AE5D-914C1EA8F84A}" srcOrd="20" destOrd="0" presId="urn:microsoft.com/office/officeart/2005/8/layout/target3"/>
    <dgm:cxn modelId="{29E7421F-C6DC-46AF-AC8D-8FBF884D28EC}" type="presParOf" srcId="{71045F8C-00FA-488E-A7BD-E2E6753D979D}" destId="{4D19AB04-24FA-40C2-B203-52AE3D15E171}" srcOrd="21" destOrd="0" presId="urn:microsoft.com/office/officeart/2005/8/layout/target3"/>
    <dgm:cxn modelId="{EEC6F554-EC55-4E35-A78C-797355362EB6}" type="presParOf" srcId="{71045F8C-00FA-488E-A7BD-E2E6753D979D}" destId="{B7652895-8F40-40B1-8BC2-AD2A1592E4B6}" srcOrd="22" destOrd="0" presId="urn:microsoft.com/office/officeart/2005/8/layout/target3"/>
    <dgm:cxn modelId="{7889B23C-1926-419D-8C2A-1A53D364A616}" type="presParOf" srcId="{71045F8C-00FA-488E-A7BD-E2E6753D979D}" destId="{3F478621-DC04-4E99-8ED0-6EF817E39D41}" srcOrd="23" destOrd="0" presId="urn:microsoft.com/office/officeart/2005/8/layout/target3"/>
    <dgm:cxn modelId="{6BA9D3C4-C451-4BD3-A1A5-D828CDE52A49}" type="presParOf" srcId="{71045F8C-00FA-488E-A7BD-E2E6753D979D}" destId="{83FE2C4A-F11C-43B1-9923-1AFAA3244381}" srcOrd="24" destOrd="0" presId="urn:microsoft.com/office/officeart/2005/8/layout/target3"/>
    <dgm:cxn modelId="{9D8E5D16-022D-448C-A4BA-12C27EDAAAFE}" type="presParOf" srcId="{71045F8C-00FA-488E-A7BD-E2E6753D979D}" destId="{0E0F4EFC-82FA-4EC4-801E-BC2F931EC339}" srcOrd="25" destOrd="0" presId="urn:microsoft.com/office/officeart/2005/8/layout/target3"/>
    <dgm:cxn modelId="{FB760648-8538-402E-A27A-EA962FD3215F}" type="presParOf" srcId="{71045F8C-00FA-488E-A7BD-E2E6753D979D}" destId="{D3CEBA79-51F7-49AC-8104-9DE2B978BFF4}" srcOrd="26" destOrd="0" presId="urn:microsoft.com/office/officeart/2005/8/layout/target3"/>
    <dgm:cxn modelId="{A32B3036-97C5-4F65-9963-CACA04378DE1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Ing. Jitka Michálková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24126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VY_32_INOVACE_9B_01_Druhá </a:t>
          </a:r>
          <a:r>
            <a:rPr lang="cs-CZ" sz="1800" kern="1200" dirty="0" smtClean="0"/>
            <a:t>mocnina</a:t>
          </a:r>
          <a:endParaRPr lang="cs-CZ" sz="1800" kern="1200" dirty="0"/>
        </a:p>
      </dsp:txBody>
      <dsp:txXfrm>
        <a:off x="2009023" y="1224126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Matematika 8. ročník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42939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9497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80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54748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41106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8221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0629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98488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089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78090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6682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AD7B81-6708-4BEE-A47D-C7015F92B795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B28B7-68E2-41DB-8ED4-2136272D1F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5860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24896589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02200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Prezentace slouží k odvození druhé mocniny čísla.</a:t>
            </a:r>
          </a:p>
          <a:p>
            <a:r>
              <a:rPr lang="cs-CZ" dirty="0" smtClean="0"/>
              <a:t>Prezentace </a:t>
            </a:r>
            <a:r>
              <a:rPr lang="cs-CZ" dirty="0"/>
              <a:t>slouží k stručnému přehledu probírané látky a to jak při výkladu, tak při opakování.</a:t>
            </a:r>
            <a:endParaRPr lang="cs-CZ" dirty="0" smtClean="0">
              <a:effectLst/>
            </a:endParaRPr>
          </a:p>
          <a:p>
            <a:r>
              <a:rPr lang="cs-CZ" dirty="0" smtClean="0"/>
              <a:t>Příklady jsou určeny k interaktivnímu  procvičení daného učiva. Vložené řešení </a:t>
            </a:r>
            <a:r>
              <a:rPr lang="cs-CZ" dirty="0"/>
              <a:t>napomůže ke kontrole. </a:t>
            </a:r>
            <a:endParaRPr lang="cs-CZ" dirty="0" smtClean="0">
              <a:effectLst/>
            </a:endParaRPr>
          </a:p>
          <a:p>
            <a:r>
              <a:rPr lang="cs-CZ" dirty="0" smtClean="0"/>
              <a:t>Materiál </a:t>
            </a:r>
            <a:r>
              <a:rPr lang="cs-CZ" dirty="0"/>
              <a:t>slouží také k zápisu stručných poznámek do školních sešitů.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604441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/>
              <a:t>DRUHÁ MOCNINA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3310437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t-BR" sz="3200" dirty="0" smtClean="0">
                <a:effectLst/>
              </a:rPr>
              <a:t>Vypočítejte obsah čtverce se stranou a=4,3cm.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779912" y="1758685"/>
            <a:ext cx="5184575" cy="3600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effectLst/>
              </a:rPr>
              <a:t>S = a . a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S = 4,3 . 4,3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>S = 18,49 cm</a:t>
            </a:r>
            <a:r>
              <a:rPr lang="cs-CZ" baseline="30000" dirty="0" smtClean="0">
                <a:effectLst/>
              </a:rPr>
              <a:t>2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>Obsah čtverce je 18,49 cm</a:t>
            </a:r>
            <a:r>
              <a:rPr lang="cs-CZ" baseline="30000" dirty="0" smtClean="0">
                <a:effectLst/>
              </a:rPr>
              <a:t>2</a:t>
            </a:r>
            <a:r>
              <a:rPr lang="cs-CZ" dirty="0" smtClean="0">
                <a:effectLst/>
              </a:rPr>
              <a:t>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1772816"/>
            <a:ext cx="2016224" cy="1872208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071537" y="3817189"/>
            <a:ext cx="29883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a</a:t>
            </a:r>
            <a:r>
              <a:rPr lang="cs-CZ" sz="3200" dirty="0" smtClean="0"/>
              <a:t> = 4,3 cm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75856" y="2416532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300192" y="1754471"/>
            <a:ext cx="302433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S = a</a:t>
            </a:r>
            <a:r>
              <a:rPr lang="cs-CZ" sz="3600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3600" dirty="0" smtClean="0">
              <a:solidFill>
                <a:srgbClr val="FF0000"/>
              </a:solidFill>
              <a:effectLst/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S = 4,3</a:t>
            </a:r>
            <a:r>
              <a:rPr lang="cs-CZ" sz="3600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3600" dirty="0" smtClean="0">
              <a:solidFill>
                <a:srgbClr val="FF0000"/>
              </a:solidFill>
              <a:effectLst/>
            </a:endParaRPr>
          </a:p>
          <a:p>
            <a:r>
              <a:rPr lang="cs-CZ" sz="3600" dirty="0" smtClean="0">
                <a:solidFill>
                  <a:srgbClr val="FF0000"/>
                </a:solidFill>
              </a:rPr>
              <a:t>S = 18,49 cm</a:t>
            </a:r>
            <a:r>
              <a:rPr lang="cs-CZ" sz="3600" baseline="30000" dirty="0" smtClean="0">
                <a:solidFill>
                  <a:srgbClr val="FF0000"/>
                </a:solidFill>
                <a:effectLst/>
              </a:rPr>
              <a:t>2</a:t>
            </a:r>
            <a:endParaRPr lang="cs-CZ" sz="3600" dirty="0" smtClean="0">
              <a:solidFill>
                <a:srgbClr val="FF0000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1195600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DRUHÁ MOCNINA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0" y="2708920"/>
            <a:ext cx="4186808" cy="132474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9600" dirty="0" smtClean="0"/>
              <a:t>a . a = </a:t>
            </a:r>
            <a:r>
              <a:rPr lang="cs-CZ" sz="9600" dirty="0" smtClean="0">
                <a:solidFill>
                  <a:srgbClr val="FF0000"/>
                </a:solidFill>
              </a:rPr>
              <a:t>a</a:t>
            </a:r>
            <a:r>
              <a:rPr lang="cs-CZ" sz="9600" baseline="30000" dirty="0" smtClean="0">
                <a:solidFill>
                  <a:schemeClr val="tx2">
                    <a:lumMod val="40000"/>
                    <a:lumOff val="60000"/>
                  </a:schemeClr>
                </a:solidFill>
                <a:effectLst/>
              </a:rPr>
              <a:t>2</a:t>
            </a:r>
            <a:endParaRPr lang="cs-CZ" sz="9600" dirty="0" smtClean="0">
              <a:solidFill>
                <a:schemeClr val="tx2">
                  <a:lumMod val="40000"/>
                  <a:lumOff val="60000"/>
                </a:schemeClr>
              </a:solidFill>
              <a:effectLst/>
            </a:endParaRPr>
          </a:p>
          <a:p>
            <a:endParaRPr lang="cs-CZ" sz="9600" dirty="0"/>
          </a:p>
        </p:txBody>
      </p:sp>
      <p:sp>
        <p:nvSpPr>
          <p:cNvPr id="4" name="TextovéPole 3"/>
          <p:cNvSpPr txBox="1"/>
          <p:nvPr/>
        </p:nvSpPr>
        <p:spPr>
          <a:xfrm flipH="1">
            <a:off x="2159053" y="4365104"/>
            <a:ext cx="33497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z</a:t>
            </a:r>
            <a:r>
              <a:rPr lang="cs-CZ" sz="4000" dirty="0" smtClean="0">
                <a:solidFill>
                  <a:srgbClr val="FF0000"/>
                </a:solidFill>
              </a:rPr>
              <a:t>áklad mocniny</a:t>
            </a:r>
            <a:endParaRPr lang="cs-CZ" sz="4000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3833915" y="3745532"/>
            <a:ext cx="1674862" cy="619572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5470305" y="980728"/>
            <a:ext cx="2432974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exponent</a:t>
            </a:r>
          </a:p>
          <a:p>
            <a:pPr algn="ctr"/>
            <a:r>
              <a:rPr lang="cs-CZ" sz="40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(mocnitel) </a:t>
            </a:r>
            <a:endParaRPr lang="cs-CZ" sz="4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 flipH="1">
            <a:off x="6399298" y="2204864"/>
            <a:ext cx="314592" cy="576064"/>
          </a:xfrm>
          <a:prstGeom prst="straightConnector1">
            <a:avLst/>
          </a:prstGeom>
          <a:ln w="57150">
            <a:solidFill>
              <a:schemeClr val="tx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691680" y="5229200"/>
            <a:ext cx="6442276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Druhá mocnina je součin </a:t>
            </a:r>
          </a:p>
          <a:p>
            <a:r>
              <a:rPr lang="cs-CZ" sz="4400" dirty="0" smtClean="0"/>
              <a:t>dvou sobě rovných činitelů.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866859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8</a:t>
            </a:r>
            <a:r>
              <a:rPr lang="cs-CZ" sz="4000" baseline="30000" dirty="0" smtClean="0">
                <a:effectLst/>
              </a:rPr>
              <a:t>2 =</a:t>
            </a:r>
            <a:r>
              <a:rPr lang="cs-CZ" sz="4000" dirty="0" smtClean="0"/>
              <a:t> 8.8 = 64</a:t>
            </a:r>
            <a:r>
              <a:rPr lang="cs-CZ" sz="4000" dirty="0"/>
              <a:t>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12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35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128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49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857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</p:txBody>
      </p:sp>
    </p:spTree>
    <p:extLst>
      <p:ext uri="{BB962C8B-B14F-4D97-AF65-F5344CB8AC3E}">
        <p14:creationId xmlns:p14="http://schemas.microsoft.com/office/powerpoint/2010/main" val="2274486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8</a:t>
            </a:r>
            <a:r>
              <a:rPr lang="cs-CZ" sz="4000" baseline="30000" dirty="0" smtClean="0">
                <a:effectLst/>
              </a:rPr>
              <a:t>2 =</a:t>
            </a:r>
            <a:r>
              <a:rPr lang="cs-CZ" sz="4000" dirty="0" smtClean="0"/>
              <a:t> 8.8 = 64</a:t>
            </a:r>
            <a:r>
              <a:rPr lang="cs-CZ" sz="4000" dirty="0"/>
              <a:t> 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 smtClean="0"/>
              <a:t>12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144</a:t>
            </a:r>
          </a:p>
          <a:p>
            <a:pPr marL="0" indent="0">
              <a:buNone/>
            </a:pPr>
            <a:r>
              <a:rPr lang="cs-CZ" sz="4000" dirty="0" smtClean="0"/>
              <a:t>35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1 225</a:t>
            </a:r>
          </a:p>
          <a:p>
            <a:pPr marL="0" indent="0">
              <a:buNone/>
            </a:pPr>
            <a:r>
              <a:rPr lang="cs-CZ" sz="4000" dirty="0" smtClean="0"/>
              <a:t>128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16 384</a:t>
            </a:r>
          </a:p>
          <a:p>
            <a:pPr marL="0" indent="0">
              <a:buNone/>
            </a:pPr>
            <a:r>
              <a:rPr lang="cs-CZ" sz="4000" dirty="0" smtClean="0"/>
              <a:t>49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2 401</a:t>
            </a:r>
          </a:p>
          <a:p>
            <a:pPr marL="0" indent="0">
              <a:buNone/>
            </a:pPr>
            <a:r>
              <a:rPr lang="cs-CZ" sz="4000" dirty="0" smtClean="0"/>
              <a:t>857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734 449</a:t>
            </a:r>
          </a:p>
        </p:txBody>
      </p:sp>
    </p:spTree>
    <p:extLst>
      <p:ext uri="{BB962C8B-B14F-4D97-AF65-F5344CB8AC3E}">
        <p14:creationId xmlns:p14="http://schemas.microsoft.com/office/powerpoint/2010/main" val="628790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2,8</a:t>
            </a:r>
            <a:r>
              <a:rPr lang="cs-CZ" sz="4000" baseline="30000" dirty="0" smtClean="0">
                <a:effectLst/>
              </a:rPr>
              <a:t>2 =</a:t>
            </a:r>
            <a:r>
              <a:rPr lang="cs-CZ" sz="4000" dirty="0" smtClean="0"/>
              <a:t> </a:t>
            </a:r>
          </a:p>
          <a:p>
            <a:pPr marL="0" indent="0">
              <a:buNone/>
            </a:pPr>
            <a:r>
              <a:rPr lang="cs-CZ" sz="4000" dirty="0" smtClean="0"/>
              <a:t>85000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</a:p>
          <a:p>
            <a:pPr marL="0" indent="0">
              <a:buNone/>
            </a:pPr>
            <a:r>
              <a:rPr lang="cs-CZ" sz="4000" dirty="0" smtClean="0"/>
              <a:t>0,35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4,22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4900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  <a:p>
            <a:pPr marL="0" indent="0">
              <a:buNone/>
            </a:pPr>
            <a:r>
              <a:rPr lang="cs-CZ" sz="4000" dirty="0" smtClean="0"/>
              <a:t>66,7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</a:t>
            </a:r>
          </a:p>
        </p:txBody>
      </p:sp>
    </p:spTree>
    <p:extLst>
      <p:ext uri="{BB962C8B-B14F-4D97-AF65-F5344CB8AC3E}">
        <p14:creationId xmlns:p14="http://schemas.microsoft.com/office/powerpoint/2010/main" val="1333244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/>
              <a:t>2,8</a:t>
            </a:r>
            <a:r>
              <a:rPr lang="cs-CZ" sz="4000" baseline="30000" dirty="0" smtClean="0">
                <a:effectLst/>
              </a:rPr>
              <a:t>2 =</a:t>
            </a:r>
            <a:r>
              <a:rPr lang="cs-CZ" sz="4000" dirty="0" smtClean="0"/>
              <a:t> </a:t>
            </a:r>
            <a:r>
              <a:rPr lang="cs-CZ" sz="4000" dirty="0" smtClean="0">
                <a:solidFill>
                  <a:srgbClr val="FF0000"/>
                </a:solidFill>
              </a:rPr>
              <a:t>7,84</a:t>
            </a:r>
          </a:p>
          <a:p>
            <a:pPr marL="0" indent="0">
              <a:buNone/>
            </a:pPr>
            <a:r>
              <a:rPr lang="cs-CZ" sz="4000" dirty="0" smtClean="0"/>
              <a:t>85000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7 225 000 000</a:t>
            </a:r>
          </a:p>
          <a:p>
            <a:pPr marL="0" indent="0">
              <a:buNone/>
            </a:pPr>
            <a:r>
              <a:rPr lang="cs-CZ" sz="4000" dirty="0" smtClean="0"/>
              <a:t>0,35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0,1225</a:t>
            </a:r>
          </a:p>
          <a:p>
            <a:pPr marL="0" indent="0">
              <a:buNone/>
            </a:pPr>
            <a:r>
              <a:rPr lang="cs-CZ" sz="4000" dirty="0" smtClean="0"/>
              <a:t>4,22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17,8084</a:t>
            </a:r>
          </a:p>
          <a:p>
            <a:pPr marL="0" indent="0">
              <a:buNone/>
            </a:pPr>
            <a:r>
              <a:rPr lang="cs-CZ" sz="4000" dirty="0" smtClean="0"/>
              <a:t>4900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24 010 000</a:t>
            </a:r>
          </a:p>
          <a:p>
            <a:pPr marL="0" indent="0">
              <a:buNone/>
            </a:pPr>
            <a:r>
              <a:rPr lang="cs-CZ" sz="4000" dirty="0" smtClean="0"/>
              <a:t>66,7</a:t>
            </a:r>
            <a:r>
              <a:rPr lang="cs-CZ" sz="4000" baseline="30000" dirty="0" smtClean="0">
                <a:effectLst/>
              </a:rPr>
              <a:t>2</a:t>
            </a:r>
            <a:r>
              <a:rPr lang="cs-CZ" sz="4000" dirty="0" smtClean="0"/>
              <a:t> = </a:t>
            </a:r>
            <a:r>
              <a:rPr lang="cs-CZ" sz="4000" dirty="0" smtClean="0">
                <a:solidFill>
                  <a:srgbClr val="FF0000"/>
                </a:solidFill>
              </a:rPr>
              <a:t>4 448,89</a:t>
            </a:r>
          </a:p>
        </p:txBody>
      </p:sp>
    </p:spTree>
    <p:extLst>
      <p:ext uri="{BB962C8B-B14F-4D97-AF65-F5344CB8AC3E}">
        <p14:creationId xmlns:p14="http://schemas.microsoft.com/office/powerpoint/2010/main" val="264448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Zdroje vlastní.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8499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153</TotalTime>
  <Words>236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DRUHÁ MOCNINA</vt:lpstr>
      <vt:lpstr>Vypočítejte obsah čtverce se stranou a=4,3cm.</vt:lpstr>
      <vt:lpstr>DRUHÁ MOCNINA</vt:lpstr>
      <vt:lpstr>Příklady</vt:lpstr>
      <vt:lpstr>Řešení</vt:lpstr>
      <vt:lpstr>Příklady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</dc:title>
  <dc:creator>nekvindovi</dc:creator>
  <cp:lastModifiedBy>Jitka Michálková</cp:lastModifiedBy>
  <cp:revision>15</cp:revision>
  <dcterms:created xsi:type="dcterms:W3CDTF">2012-10-09T13:44:12Z</dcterms:created>
  <dcterms:modified xsi:type="dcterms:W3CDTF">2013-06-27T14:36:07Z</dcterms:modified>
</cp:coreProperties>
</file>