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69" r:id="rId5"/>
    <p:sldId id="270" r:id="rId6"/>
    <p:sldId id="271" r:id="rId7"/>
    <p:sldId id="267" r:id="rId8"/>
    <p:sldId id="268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01" autoAdjust="0"/>
    <p:restoredTop sz="97270" autoAdjust="0"/>
  </p:normalViewPr>
  <p:slideViewPr>
    <p:cSldViewPr snapToGrid="0" snapToObjects="1">
      <p:cViewPr varScale="1">
        <p:scale>
          <a:sx n="74" d="100"/>
          <a:sy n="74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dirty="0" smtClean="0"/>
        </a:p>
        <a:p>
          <a:pPr algn="l"/>
          <a:r>
            <a:rPr lang="cs-CZ" sz="1800" dirty="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VY_32_INOVACE_9B_02_</a:t>
          </a:r>
          <a:r>
            <a:rPr lang="en-US" dirty="0" err="1" smtClean="0"/>
            <a:t>Pythagorova</a:t>
          </a:r>
          <a:r>
            <a:rPr lang="cs-CZ" dirty="0" smtClean="0"/>
            <a:t> věta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 custScaleY="100000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en-US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en-US"/>
        </a:p>
      </dgm:t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en-US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en-US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en-US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en-US"/>
        </a:p>
      </dgm:t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en-US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en-US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en-US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en-US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en-US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en-US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073FA6-BA5B-1F4E-90C2-5351D0770BA5}" type="presOf" srcId="{C73C7642-F245-4585-8F88-243F9FAEF6CA}" destId="{0E0F4EFC-82FA-4EC4-801E-BC2F931EC339}" srcOrd="1" destOrd="0" presId="urn:microsoft.com/office/officeart/2005/8/layout/target3"/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1A372819-2018-5342-A2D4-EAA75810BD39}" type="presOf" srcId="{C73C7642-F245-4585-8F88-243F9FAEF6CA}" destId="{304CA11A-E17E-4999-A128-C72BF543B20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FD646D0-DD03-3F4A-882D-855930457CD7}" type="presOf" srcId="{EBC41103-E2E5-4D48-9B4B-425520D3D098}" destId="{D3CEBA79-51F7-49AC-8104-9DE2B978BFF4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FADE6000-C3F6-1441-99D2-30F0E66A18E2}" type="presOf" srcId="{EBC41103-E2E5-4D48-9B4B-425520D3D098}" destId="{F732C171-B6A8-40AC-BE86-9061B3C3D3B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FC93C44A-F356-0A42-A732-3E5D3F29CFD9}" type="presOf" srcId="{9F18DD90-522E-4A06-9EDB-3FF7C7EB6637}" destId="{D102FEF8-6917-41D2-AE5D-914C1EA8F84A}" srcOrd="0" destOrd="0" presId="urn:microsoft.com/office/officeart/2005/8/layout/target3"/>
    <dgm:cxn modelId="{7398B53B-31AF-1243-9384-9ECC958F83C3}" type="presOf" srcId="{9F18DD90-522E-4A06-9EDB-3FF7C7EB6637}" destId="{932F2F5B-E5E6-4E00-9503-10413FFBA7E0}" srcOrd="1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43A4C78B-222D-C74F-89E7-13CA831A3059}" type="presParOf" srcId="{71045F8C-00FA-488E-A7BD-E2E6753D979D}" destId="{AEEDACE7-4427-455B-A155-2C3381828BD7}" srcOrd="12" destOrd="0" presId="urn:microsoft.com/office/officeart/2005/8/layout/target3"/>
    <dgm:cxn modelId="{9D25DD8D-CA88-244F-8444-9C465E1D49FE}" type="presParOf" srcId="{71045F8C-00FA-488E-A7BD-E2E6753D979D}" destId="{7C8531F2-00DF-4DB1-A6C6-AF46193E1BBF}" srcOrd="13" destOrd="0" presId="urn:microsoft.com/office/officeart/2005/8/layout/target3"/>
    <dgm:cxn modelId="{3894E86B-8484-7F46-902A-E1607FB79870}" type="presParOf" srcId="{71045F8C-00FA-488E-A7BD-E2E6753D979D}" destId="{304CA11A-E17E-4999-A128-C72BF543B20D}" srcOrd="14" destOrd="0" presId="urn:microsoft.com/office/officeart/2005/8/layout/target3"/>
    <dgm:cxn modelId="{6883EDF7-46D7-9848-BDD3-4C752EBA8C7B}" type="presParOf" srcId="{71045F8C-00FA-488E-A7BD-E2E6753D979D}" destId="{C67EF5F7-B425-49AF-82F9-2446588ED851}" srcOrd="15" destOrd="0" presId="urn:microsoft.com/office/officeart/2005/8/layout/target3"/>
    <dgm:cxn modelId="{B8A35C65-D80F-0348-957D-251A01D7026C}" type="presParOf" srcId="{71045F8C-00FA-488E-A7BD-E2E6753D979D}" destId="{14E80F71-B028-4CCE-8C5A-7AE67F9A28C6}" srcOrd="16" destOrd="0" presId="urn:microsoft.com/office/officeart/2005/8/layout/target3"/>
    <dgm:cxn modelId="{51A2FFF4-B0F3-604D-ABBB-C9AED1E68817}" type="presParOf" srcId="{71045F8C-00FA-488E-A7BD-E2E6753D979D}" destId="{F732C171-B6A8-40AC-BE86-9061B3C3D3B8}" srcOrd="17" destOrd="0" presId="urn:microsoft.com/office/officeart/2005/8/layout/target3"/>
    <dgm:cxn modelId="{B7F8FDE9-1EAF-844A-8893-3FE7E56727E5}" type="presParOf" srcId="{71045F8C-00FA-488E-A7BD-E2E6753D979D}" destId="{D8C5187E-68B6-4E2E-86D0-57087190219B}" srcOrd="18" destOrd="0" presId="urn:microsoft.com/office/officeart/2005/8/layout/target3"/>
    <dgm:cxn modelId="{0003287C-2F4B-AD43-9E4F-63546C533853}" type="presParOf" srcId="{71045F8C-00FA-488E-A7BD-E2E6753D979D}" destId="{1A909E4D-639C-4CB7-A7CE-FC1133FAA37E}" srcOrd="19" destOrd="0" presId="urn:microsoft.com/office/officeart/2005/8/layout/target3"/>
    <dgm:cxn modelId="{F0791E20-E951-4F48-AF2F-D0012AC36982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9996F8E4-C689-4C47-9DCC-E5B442912FDD}" type="presParOf" srcId="{71045F8C-00FA-488E-A7BD-E2E6753D979D}" destId="{0E0F4EFC-82FA-4EC4-801E-BC2F931EC339}" srcOrd="25" destOrd="0" presId="urn:microsoft.com/office/officeart/2005/8/layout/target3"/>
    <dgm:cxn modelId="{341E835A-12D6-1948-A869-C6374B488CC3}" type="presParOf" srcId="{71045F8C-00FA-488E-A7BD-E2E6753D979D}" destId="{D3CEBA79-51F7-49AC-8104-9DE2B978BFF4}" srcOrd="26" destOrd="0" presId="urn:microsoft.com/office/officeart/2005/8/layout/target3"/>
    <dgm:cxn modelId="{E0C7643A-6405-5046-ACB7-3807BD5951C8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Ing. Jitka Michálková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VY_32_INOVACE_9B_02_</a:t>
          </a:r>
          <a:r>
            <a:rPr lang="en-US" sz="1700" kern="1200" dirty="0" err="1" smtClean="0"/>
            <a:t>Pythagorova</a:t>
          </a:r>
          <a:r>
            <a:rPr lang="cs-CZ" sz="1700" kern="1200" dirty="0" smtClean="0"/>
            <a:t> věta</a:t>
          </a:r>
          <a:endParaRPr lang="cs-CZ" sz="17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Matematika 8. 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3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ep.utm.edu/pythagor/" TargetMode="External"/><Relationship Id="rId2" Type="http://schemas.openxmlformats.org/officeDocument/2006/relationships/hyperlink" Target="http://cs.wikipedia.org/wiki/Pythagoras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iep.utm.ed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9856000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38200"/>
            <a:ext cx="4478628" cy="688975"/>
          </a:xfrm>
        </p:spPr>
        <p:txBody>
          <a:bodyPr>
            <a:normAutofit/>
          </a:bodyPr>
          <a:lstStyle/>
          <a:p>
            <a:pPr algn="l"/>
            <a:r>
              <a:rPr lang="en-US" sz="3600" dirty="0" err="1" smtClean="0"/>
              <a:t>Anotace</a:t>
            </a:r>
            <a:r>
              <a:rPr lang="en-US" sz="3600" dirty="0" smtClean="0"/>
              <a:t>: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576329" y="1625958"/>
            <a:ext cx="8168426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Prezentace slouží k odvození </a:t>
            </a:r>
            <a:r>
              <a:rPr lang="cs-CZ" sz="3200" dirty="0" smtClean="0"/>
              <a:t>Pythagorovy věty.</a:t>
            </a:r>
          </a:p>
          <a:p>
            <a:r>
              <a:rPr lang="cs-CZ" sz="3200" dirty="0" smtClean="0"/>
              <a:t>Je určena také ke </a:t>
            </a:r>
            <a:r>
              <a:rPr lang="cs-CZ" sz="3200" dirty="0"/>
              <a:t>stručnému přehledu probírané látky a to jak při výkladu, tak při opakování.</a:t>
            </a:r>
          </a:p>
          <a:p>
            <a:r>
              <a:rPr lang="cs-CZ" sz="3200" dirty="0" smtClean="0"/>
              <a:t>Materiál </a:t>
            </a:r>
            <a:r>
              <a:rPr lang="cs-CZ" sz="3200" dirty="0"/>
              <a:t>slouží také k zápisu stručných poznámek do školních sešitů.</a:t>
            </a:r>
          </a:p>
          <a:p>
            <a:endParaRPr lang="cs-CZ" sz="3200" dirty="0"/>
          </a:p>
          <a:p>
            <a:endParaRPr lang="en-US" sz="2800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972995"/>
            <a:ext cx="9144000" cy="688975"/>
          </a:xfrm>
        </p:spPr>
        <p:txBody>
          <a:bodyPr>
            <a:normAutofit/>
          </a:bodyPr>
          <a:lstStyle/>
          <a:p>
            <a:r>
              <a:rPr lang="en-US" sz="3200" b="1" u="sng" dirty="0" err="1" smtClean="0"/>
              <a:t>Pythagorova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věta</a:t>
            </a:r>
            <a:endParaRPr lang="en-US" sz="32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861701" y="2286000"/>
            <a:ext cx="72328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Konstrukce</a:t>
            </a:r>
            <a:r>
              <a:rPr lang="en-US" sz="2600" dirty="0" smtClean="0"/>
              <a:t> </a:t>
            </a:r>
            <a:r>
              <a:rPr lang="en-US" sz="2600" dirty="0" err="1" smtClean="0"/>
              <a:t>pravo</a:t>
            </a:r>
            <a:r>
              <a:rPr lang="cs-CZ" sz="2600" dirty="0" smtClean="0"/>
              <a:t>úhlého trojúhelníku</a:t>
            </a:r>
            <a:endParaRPr lang="en-US" sz="26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600" dirty="0" smtClean="0"/>
              <a:t>Řešení úlohy</a:t>
            </a:r>
            <a:endParaRPr lang="en-US" sz="26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smtClean="0"/>
              <a:t>P</a:t>
            </a:r>
            <a:r>
              <a:rPr lang="cs-CZ" sz="2600" dirty="0" smtClean="0"/>
              <a:t>ythagotova věta</a:t>
            </a:r>
            <a:endParaRPr lang="en-US" sz="2600" dirty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600" dirty="0" smtClean="0"/>
              <a:t>Pythagoras ze Samu</a:t>
            </a:r>
            <a:endParaRPr lang="en-US" sz="2600" dirty="0" smtClean="0"/>
          </a:p>
        </p:txBody>
      </p:sp>
    </p:spTree>
    <p:extLst>
      <p:ext uri="{BB962C8B-B14F-4D97-AF65-F5344CB8AC3E}">
        <p14:creationId xmlns:p14="http://schemas.microsoft.com/office/powerpoint/2010/main" val="34720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extBox 81"/>
          <p:cNvSpPr txBox="1"/>
          <p:nvPr/>
        </p:nvSpPr>
        <p:spPr>
          <a:xfrm>
            <a:off x="519548" y="772192"/>
            <a:ext cx="7523015" cy="2973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sz="2600" dirty="0" err="1" smtClean="0"/>
              <a:t>Sestrojte</a:t>
            </a:r>
            <a:r>
              <a:rPr lang="en-US" sz="2600" dirty="0" smtClean="0"/>
              <a:t> </a:t>
            </a:r>
            <a:r>
              <a:rPr lang="cs-CZ" sz="2600" dirty="0" smtClean="0"/>
              <a:t>pravoúhlý </a:t>
            </a:r>
            <a:r>
              <a:rPr lang="cs-CZ" sz="2600" b="1" dirty="0" smtClean="0"/>
              <a:t>∆ABC</a:t>
            </a:r>
            <a:r>
              <a:rPr lang="cs-CZ" sz="2600" dirty="0" smtClean="0"/>
              <a:t> s pravým úhlem u vrcholu </a:t>
            </a:r>
            <a:r>
              <a:rPr lang="cs-CZ" sz="2600" b="1" dirty="0" smtClean="0"/>
              <a:t>C</a:t>
            </a:r>
            <a:r>
              <a:rPr lang="cs-CZ" sz="2600" dirty="0" smtClean="0"/>
              <a:t>, </a:t>
            </a:r>
          </a:p>
          <a:p>
            <a:pPr algn="just">
              <a:lnSpc>
                <a:spcPct val="120000"/>
              </a:lnSpc>
            </a:pPr>
            <a:r>
              <a:rPr lang="cs-CZ" sz="2600" dirty="0"/>
              <a:t>j</a:t>
            </a:r>
            <a:r>
              <a:rPr lang="cs-CZ" sz="2600" dirty="0" smtClean="0"/>
              <a:t>e-li</a:t>
            </a:r>
            <a:r>
              <a:rPr lang="cs-CZ" sz="2600" b="1" dirty="0" smtClean="0"/>
              <a:t> a = 3 cm</a:t>
            </a:r>
            <a:r>
              <a:rPr lang="cs-CZ" sz="2600" dirty="0" smtClean="0"/>
              <a:t>, </a:t>
            </a:r>
            <a:r>
              <a:rPr lang="cs-CZ" sz="2600" b="1" dirty="0" smtClean="0"/>
              <a:t>b = 4 cm</a:t>
            </a:r>
            <a:r>
              <a:rPr lang="cs-CZ" sz="2600" dirty="0" smtClean="0"/>
              <a:t>.  Nad </a:t>
            </a:r>
            <a:r>
              <a:rPr lang="cs-CZ" sz="2600" dirty="0"/>
              <a:t>stranami </a:t>
            </a:r>
            <a:r>
              <a:rPr lang="cs-CZ" sz="2600" b="1" dirty="0"/>
              <a:t>∆</a:t>
            </a:r>
            <a:r>
              <a:rPr lang="cs-CZ" sz="2600" b="1" dirty="0" smtClean="0"/>
              <a:t>ABC</a:t>
            </a:r>
            <a:r>
              <a:rPr lang="cs-CZ" sz="2600" dirty="0" smtClean="0"/>
              <a:t> sestrojte čtverce s obsahy </a:t>
            </a:r>
            <a:r>
              <a:rPr lang="cs-CZ" sz="2600" b="1" dirty="0" smtClean="0"/>
              <a:t>S</a:t>
            </a:r>
            <a:r>
              <a:rPr lang="cs-CZ" sz="2600" b="1" baseline="-25000" dirty="0"/>
              <a:t>a</a:t>
            </a:r>
            <a:r>
              <a:rPr lang="cs-CZ" sz="2600" dirty="0" smtClean="0"/>
              <a:t> </a:t>
            </a:r>
            <a:r>
              <a:rPr lang="cs-CZ" sz="2600" b="1" dirty="0" smtClean="0"/>
              <a:t>=</a:t>
            </a:r>
            <a:r>
              <a:rPr lang="cs-CZ" sz="2600" dirty="0" smtClean="0"/>
              <a:t> </a:t>
            </a:r>
            <a:r>
              <a:rPr lang="cs-CZ" sz="2600" b="1" dirty="0" smtClean="0"/>
              <a:t>a</a:t>
            </a:r>
            <a:r>
              <a:rPr lang="cs-CZ" sz="2600" b="1" baseline="30000" dirty="0" smtClean="0"/>
              <a:t>2</a:t>
            </a:r>
            <a:r>
              <a:rPr lang="cs-CZ" sz="2600" b="1" dirty="0" smtClean="0"/>
              <a:t>, S</a:t>
            </a:r>
            <a:r>
              <a:rPr lang="cs-CZ" sz="2600" b="1" baseline="-25000" dirty="0" smtClean="0"/>
              <a:t>b</a:t>
            </a:r>
            <a:r>
              <a:rPr lang="cs-CZ" sz="2600" dirty="0" smtClean="0"/>
              <a:t> </a:t>
            </a:r>
            <a:r>
              <a:rPr lang="cs-CZ" sz="2600" b="1" dirty="0"/>
              <a:t>=</a:t>
            </a:r>
            <a:r>
              <a:rPr lang="cs-CZ" sz="2600" dirty="0"/>
              <a:t> </a:t>
            </a:r>
            <a:r>
              <a:rPr lang="cs-CZ" sz="2600" b="1" dirty="0" smtClean="0"/>
              <a:t>b</a:t>
            </a:r>
            <a:r>
              <a:rPr lang="cs-CZ" sz="2600" b="1" baseline="30000" dirty="0" smtClean="0"/>
              <a:t>2</a:t>
            </a:r>
            <a:r>
              <a:rPr lang="cs-CZ" sz="2600" b="1" dirty="0" smtClean="0"/>
              <a:t>, S</a:t>
            </a:r>
            <a:r>
              <a:rPr lang="cs-CZ" sz="2600" b="1" baseline="-25000" dirty="0"/>
              <a:t>c</a:t>
            </a:r>
            <a:r>
              <a:rPr lang="cs-CZ" sz="2600" dirty="0" smtClean="0"/>
              <a:t> </a:t>
            </a:r>
            <a:r>
              <a:rPr lang="cs-CZ" sz="2600" b="1" dirty="0"/>
              <a:t>=</a:t>
            </a:r>
            <a:r>
              <a:rPr lang="cs-CZ" sz="2600" dirty="0"/>
              <a:t> </a:t>
            </a:r>
            <a:r>
              <a:rPr lang="cs-CZ" sz="2600" b="1" dirty="0" smtClean="0"/>
              <a:t>c</a:t>
            </a:r>
            <a:r>
              <a:rPr lang="cs-CZ" sz="2600" b="1" baseline="30000" dirty="0" smtClean="0"/>
              <a:t>2</a:t>
            </a:r>
            <a:r>
              <a:rPr lang="cs-CZ" sz="2600" dirty="0" smtClean="0"/>
              <a:t>.</a:t>
            </a:r>
          </a:p>
          <a:p>
            <a:pPr algn="just">
              <a:lnSpc>
                <a:spcPct val="120000"/>
              </a:lnSpc>
            </a:pPr>
            <a:r>
              <a:rPr lang="cs-CZ" sz="2600" dirty="0" smtClean="0"/>
              <a:t>Porovnejte součet obsahů čtverců sestrojených nad oběma odvěsnami s obsahem čtverce sestrojeným nad přeponou.</a:t>
            </a:r>
            <a:endParaRPr lang="en-US" sz="2600" dirty="0"/>
          </a:p>
        </p:txBody>
      </p:sp>
      <p:sp>
        <p:nvSpPr>
          <p:cNvPr id="34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</a:t>
            </a:r>
            <a:r>
              <a:rPr lang="cs-CZ" sz="3200" b="1" u="sng" dirty="0"/>
              <a:t>1</a:t>
            </a:r>
            <a:r>
              <a:rPr lang="en-US" sz="3200" b="1" u="sng" dirty="0" smtClean="0"/>
              <a:t>: </a:t>
            </a:r>
            <a:r>
              <a:rPr lang="cs-CZ" sz="3200" b="1" u="sng" dirty="0" smtClean="0"/>
              <a:t>Konstrukce pravoúhlého trojúhelníku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62" name="Rectangle 61"/>
          <p:cNvSpPr/>
          <p:nvPr/>
        </p:nvSpPr>
        <p:spPr>
          <a:xfrm rot="18797152">
            <a:off x="4432622" y="3613196"/>
            <a:ext cx="1537920" cy="15379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/>
          <p:cNvSpPr/>
          <p:nvPr/>
        </p:nvSpPr>
        <p:spPr>
          <a:xfrm>
            <a:off x="4109509" y="5465433"/>
            <a:ext cx="1119600" cy="1119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/>
          <p:cNvSpPr/>
          <p:nvPr/>
        </p:nvSpPr>
        <p:spPr>
          <a:xfrm>
            <a:off x="3058888" y="4410609"/>
            <a:ext cx="1054080" cy="105462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TextBox 64"/>
          <p:cNvSpPr txBox="1"/>
          <p:nvPr/>
        </p:nvSpPr>
        <p:spPr>
          <a:xfrm>
            <a:off x="3760604" y="5371627"/>
            <a:ext cx="290080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C</a:t>
            </a:r>
            <a:endParaRPr lang="en-US" sz="2600" dirty="0"/>
          </a:p>
        </p:txBody>
      </p:sp>
      <p:sp>
        <p:nvSpPr>
          <p:cNvPr id="66" name="TextBox 65"/>
          <p:cNvSpPr txBox="1"/>
          <p:nvPr/>
        </p:nvSpPr>
        <p:spPr>
          <a:xfrm>
            <a:off x="5227369" y="5399651"/>
            <a:ext cx="302072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A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3828014" y="3960206"/>
            <a:ext cx="292825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B</a:t>
            </a:r>
          </a:p>
        </p:txBody>
      </p:sp>
      <p:sp>
        <p:nvSpPr>
          <p:cNvPr id="68" name="Isosceles Triangle 67"/>
          <p:cNvSpPr/>
          <p:nvPr/>
        </p:nvSpPr>
        <p:spPr>
          <a:xfrm>
            <a:off x="4100561" y="4416546"/>
            <a:ext cx="1121521" cy="1052597"/>
          </a:xfrm>
          <a:prstGeom prst="triangle">
            <a:avLst>
              <a:gd name="adj" fmla="val 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Block Arc 68"/>
          <p:cNvSpPr>
            <a:spLocks noChangeAspect="1"/>
          </p:cNvSpPr>
          <p:nvPr/>
        </p:nvSpPr>
        <p:spPr>
          <a:xfrm rot="5400000">
            <a:off x="3977159" y="5292043"/>
            <a:ext cx="289640" cy="353313"/>
          </a:xfrm>
          <a:prstGeom prst="blockArc">
            <a:avLst>
              <a:gd name="adj1" fmla="val 10551924"/>
              <a:gd name="adj2" fmla="val 16209156"/>
              <a:gd name="adj3" fmla="val 0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4" name="Oval 83"/>
          <p:cNvSpPr>
            <a:spLocks noChangeAspect="1"/>
          </p:cNvSpPr>
          <p:nvPr/>
        </p:nvSpPr>
        <p:spPr>
          <a:xfrm rot="2938896">
            <a:off x="4172846" y="5399382"/>
            <a:ext cx="16710" cy="20298"/>
          </a:xfrm>
          <a:prstGeom prst="ellipse">
            <a:avLst/>
          </a:prstGeom>
          <a:solidFill>
            <a:schemeClr val="tx1"/>
          </a:solidFill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5" name="Straight Connector 84"/>
          <p:cNvCxnSpPr/>
          <p:nvPr/>
        </p:nvCxnSpPr>
        <p:spPr>
          <a:xfrm flipH="1">
            <a:off x="4106698" y="5467954"/>
            <a:ext cx="1120319" cy="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/>
          <p:cNvCxnSpPr/>
          <p:nvPr/>
        </p:nvCxnSpPr>
        <p:spPr>
          <a:xfrm flipV="1">
            <a:off x="4103847" y="4414074"/>
            <a:ext cx="0" cy="105075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/>
          <p:cNvCxnSpPr/>
          <p:nvPr/>
        </p:nvCxnSpPr>
        <p:spPr>
          <a:xfrm>
            <a:off x="4103847" y="4414074"/>
            <a:ext cx="1123170" cy="105388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8" name="Rectangle 87"/>
          <p:cNvSpPr/>
          <p:nvPr/>
        </p:nvSpPr>
        <p:spPr>
          <a:xfrm>
            <a:off x="4103847" y="5468699"/>
            <a:ext cx="1120320" cy="1120320"/>
          </a:xfrm>
          <a:prstGeom prst="rect">
            <a:avLst/>
          </a:prstGeom>
          <a:noFill/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3051962" y="4414074"/>
            <a:ext cx="1054080" cy="1054626"/>
          </a:xfrm>
          <a:prstGeom prst="rect">
            <a:avLst/>
          </a:prstGeom>
          <a:noFill/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/>
          <p:cNvSpPr/>
          <p:nvPr/>
        </p:nvSpPr>
        <p:spPr>
          <a:xfrm rot="18797152">
            <a:off x="4432621" y="3612217"/>
            <a:ext cx="1537920" cy="1537920"/>
          </a:xfrm>
          <a:prstGeom prst="rect">
            <a:avLst/>
          </a:prstGeom>
          <a:noFill/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TextBox 90"/>
          <p:cNvSpPr txBox="1"/>
          <p:nvPr/>
        </p:nvSpPr>
        <p:spPr>
          <a:xfrm>
            <a:off x="3802168" y="4745867"/>
            <a:ext cx="275973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a</a:t>
            </a:r>
          </a:p>
        </p:txBody>
      </p:sp>
      <p:sp>
        <p:nvSpPr>
          <p:cNvPr id="92" name="TextBox 91"/>
          <p:cNvSpPr txBox="1"/>
          <p:nvPr/>
        </p:nvSpPr>
        <p:spPr>
          <a:xfrm>
            <a:off x="4502033" y="5461320"/>
            <a:ext cx="287515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b</a:t>
            </a:r>
          </a:p>
        </p:txBody>
      </p:sp>
      <p:sp>
        <p:nvSpPr>
          <p:cNvPr id="93" name="TextBox 92"/>
          <p:cNvSpPr txBox="1"/>
          <p:nvPr/>
        </p:nvSpPr>
        <p:spPr>
          <a:xfrm>
            <a:off x="4668658" y="4609437"/>
            <a:ext cx="260584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c</a:t>
            </a:r>
          </a:p>
        </p:txBody>
      </p:sp>
      <p:sp>
        <p:nvSpPr>
          <p:cNvPr id="94" name="TextBox 93"/>
          <p:cNvSpPr txBox="1"/>
          <p:nvPr/>
        </p:nvSpPr>
        <p:spPr>
          <a:xfrm>
            <a:off x="5746541" y="4790328"/>
            <a:ext cx="260584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c</a:t>
            </a:r>
          </a:p>
        </p:txBody>
      </p:sp>
      <p:sp>
        <p:nvSpPr>
          <p:cNvPr id="95" name="TextBox 94"/>
          <p:cNvSpPr txBox="1"/>
          <p:nvPr/>
        </p:nvSpPr>
        <p:spPr>
          <a:xfrm>
            <a:off x="3432703" y="3980634"/>
            <a:ext cx="275973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a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5231340" y="5855274"/>
            <a:ext cx="287515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1352935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3" grpId="0" animBg="1"/>
      <p:bldP spid="64" grpId="0" animBg="1"/>
      <p:bldP spid="65" grpId="0"/>
      <p:bldP spid="66" grpId="0"/>
      <p:bldP spid="67" grpId="0"/>
      <p:bldP spid="68" grpId="0" animBg="1"/>
      <p:bldP spid="69" grpId="0" animBg="1"/>
      <p:bldP spid="84" grpId="0" animBg="1"/>
      <p:bldP spid="88" grpId="0" animBg="1"/>
      <p:bldP spid="89" grpId="0" animBg="1"/>
      <p:bldP spid="90" grpId="0" animBg="1"/>
      <p:bldP spid="91" grpId="0"/>
      <p:bldP spid="92" grpId="0"/>
      <p:bldP spid="93" grpId="0"/>
      <p:bldP spid="94" grpId="0"/>
      <p:bldP spid="95" grpId="0"/>
      <p:bldP spid="9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extBox 81"/>
          <p:cNvSpPr txBox="1"/>
          <p:nvPr/>
        </p:nvSpPr>
        <p:spPr>
          <a:xfrm>
            <a:off x="363681" y="948839"/>
            <a:ext cx="2545774" cy="15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2600" b="1" dirty="0" err="1" smtClean="0"/>
              <a:t>Pravo</a:t>
            </a:r>
            <a:r>
              <a:rPr lang="cs-CZ" sz="2600" b="1" dirty="0" smtClean="0"/>
              <a:t>úhlý ∆ABC</a:t>
            </a:r>
            <a:r>
              <a:rPr lang="en-US" sz="2600" b="1" dirty="0" smtClean="0"/>
              <a:t>:</a:t>
            </a:r>
            <a:r>
              <a:rPr lang="cs-CZ" sz="2600" dirty="0" smtClean="0"/>
              <a:t> </a:t>
            </a:r>
            <a:endParaRPr lang="en-US" sz="2600" dirty="0" smtClean="0"/>
          </a:p>
          <a:p>
            <a:pPr>
              <a:lnSpc>
                <a:spcPct val="120000"/>
              </a:lnSpc>
            </a:pPr>
            <a:r>
              <a:rPr lang="cs-CZ" sz="2600" b="1" dirty="0" smtClean="0"/>
              <a:t>a = 3 cm</a:t>
            </a:r>
            <a:endParaRPr lang="en-US" sz="2600" dirty="0"/>
          </a:p>
          <a:p>
            <a:pPr>
              <a:lnSpc>
                <a:spcPct val="120000"/>
              </a:lnSpc>
            </a:pPr>
            <a:r>
              <a:rPr lang="cs-CZ" sz="2600" b="1" dirty="0" smtClean="0"/>
              <a:t>b = 4 cm</a:t>
            </a:r>
            <a:r>
              <a:rPr lang="cs-CZ" sz="2600" dirty="0" smtClean="0"/>
              <a:t>.  </a:t>
            </a:r>
            <a:endParaRPr lang="en-US" sz="2600" dirty="0"/>
          </a:p>
        </p:txBody>
      </p:sp>
      <p:sp>
        <p:nvSpPr>
          <p:cNvPr id="34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</a:t>
            </a:r>
            <a:r>
              <a:rPr lang="en-US" sz="3200" b="1" u="sng" dirty="0"/>
              <a:t>2</a:t>
            </a:r>
            <a:r>
              <a:rPr lang="en-US" sz="3200" b="1" u="sng" dirty="0" smtClean="0"/>
              <a:t>: </a:t>
            </a:r>
            <a:r>
              <a:rPr lang="cs-CZ" sz="3200" b="1" u="sng" dirty="0" smtClean="0"/>
              <a:t>Řešení úlohy</a:t>
            </a:r>
            <a:endParaRPr lang="en-US" sz="3200" b="1" u="sng" dirty="0"/>
          </a:p>
        </p:txBody>
      </p:sp>
      <p:sp>
        <p:nvSpPr>
          <p:cNvPr id="31" name="Rectangle 30"/>
          <p:cNvSpPr/>
          <p:nvPr/>
        </p:nvSpPr>
        <p:spPr>
          <a:xfrm rot="18797152">
            <a:off x="1741753" y="3052508"/>
            <a:ext cx="1537920" cy="15379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1418640" y="4904745"/>
            <a:ext cx="1119600" cy="1119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/>
          <p:cNvSpPr/>
          <p:nvPr/>
        </p:nvSpPr>
        <p:spPr>
          <a:xfrm>
            <a:off x="368019" y="3849921"/>
            <a:ext cx="1054080" cy="105462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069735" y="4810939"/>
            <a:ext cx="290080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C</a:t>
            </a:r>
            <a:endParaRPr lang="en-US" sz="2600" dirty="0"/>
          </a:p>
        </p:txBody>
      </p:sp>
      <p:sp>
        <p:nvSpPr>
          <p:cNvPr id="70" name="TextBox 69"/>
          <p:cNvSpPr txBox="1"/>
          <p:nvPr/>
        </p:nvSpPr>
        <p:spPr>
          <a:xfrm>
            <a:off x="2536500" y="4838963"/>
            <a:ext cx="302072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A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1137145" y="3399518"/>
            <a:ext cx="292825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B</a:t>
            </a:r>
          </a:p>
        </p:txBody>
      </p:sp>
      <p:sp>
        <p:nvSpPr>
          <p:cNvPr id="23" name="Isosceles Triangle 22"/>
          <p:cNvSpPr/>
          <p:nvPr/>
        </p:nvSpPr>
        <p:spPr>
          <a:xfrm>
            <a:off x="1409692" y="3855858"/>
            <a:ext cx="1121521" cy="1052597"/>
          </a:xfrm>
          <a:prstGeom prst="triangle">
            <a:avLst>
              <a:gd name="adj" fmla="val 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Block Arc 41"/>
          <p:cNvSpPr>
            <a:spLocks noChangeAspect="1"/>
          </p:cNvSpPr>
          <p:nvPr/>
        </p:nvSpPr>
        <p:spPr>
          <a:xfrm rot="5400000">
            <a:off x="1286290" y="4731355"/>
            <a:ext cx="289640" cy="353313"/>
          </a:xfrm>
          <a:prstGeom prst="blockArc">
            <a:avLst>
              <a:gd name="adj1" fmla="val 10551924"/>
              <a:gd name="adj2" fmla="val 16209156"/>
              <a:gd name="adj3" fmla="val 0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Oval 42"/>
          <p:cNvSpPr>
            <a:spLocks noChangeAspect="1"/>
          </p:cNvSpPr>
          <p:nvPr/>
        </p:nvSpPr>
        <p:spPr>
          <a:xfrm rot="2938896">
            <a:off x="1481977" y="4838694"/>
            <a:ext cx="16710" cy="20298"/>
          </a:xfrm>
          <a:prstGeom prst="ellipse">
            <a:avLst/>
          </a:prstGeom>
          <a:solidFill>
            <a:schemeClr val="tx1"/>
          </a:solidFill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4" name="Straight Connector 43"/>
          <p:cNvCxnSpPr/>
          <p:nvPr/>
        </p:nvCxnSpPr>
        <p:spPr>
          <a:xfrm flipH="1">
            <a:off x="1415829" y="4907266"/>
            <a:ext cx="1120319" cy="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 flipV="1">
            <a:off x="1412978" y="3853386"/>
            <a:ext cx="0" cy="105075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>
            <a:off x="1412978" y="3853386"/>
            <a:ext cx="1123170" cy="105388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1412978" y="4908011"/>
            <a:ext cx="1120320" cy="1120320"/>
          </a:xfrm>
          <a:prstGeom prst="rect">
            <a:avLst/>
          </a:prstGeom>
          <a:noFill/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361093" y="3853386"/>
            <a:ext cx="1054080" cy="1054626"/>
          </a:xfrm>
          <a:prstGeom prst="rect">
            <a:avLst/>
          </a:prstGeom>
          <a:noFill/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/>
          <p:cNvSpPr/>
          <p:nvPr/>
        </p:nvSpPr>
        <p:spPr>
          <a:xfrm rot="18797152">
            <a:off x="1741752" y="3051529"/>
            <a:ext cx="1537920" cy="1537920"/>
          </a:xfrm>
          <a:prstGeom prst="rect">
            <a:avLst/>
          </a:prstGeom>
          <a:noFill/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TextBox 53"/>
          <p:cNvSpPr txBox="1"/>
          <p:nvPr/>
        </p:nvSpPr>
        <p:spPr>
          <a:xfrm>
            <a:off x="1111299" y="4185179"/>
            <a:ext cx="275973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a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1811164" y="4900632"/>
            <a:ext cx="287515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b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1977789" y="4048749"/>
            <a:ext cx="260584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c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3055672" y="4229640"/>
            <a:ext cx="260584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c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741834" y="3419946"/>
            <a:ext cx="275973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a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2540471" y="5294586"/>
            <a:ext cx="287515" cy="3939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b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774347" y="822611"/>
            <a:ext cx="1580882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b="1" i="1" u="sng" dirty="0" err="1"/>
              <a:t>Řešení</a:t>
            </a:r>
            <a:r>
              <a:rPr lang="en-US" sz="2600" b="1" i="1" u="sng" dirty="0" smtClean="0"/>
              <a:t>:</a:t>
            </a:r>
            <a:endParaRPr lang="en-US" sz="2600" dirty="0" smtClean="0"/>
          </a:p>
          <a:p>
            <a:pPr>
              <a:lnSpc>
                <a:spcPct val="150000"/>
              </a:lnSpc>
            </a:pPr>
            <a:r>
              <a:rPr lang="en-US" sz="2600" dirty="0" smtClean="0"/>
              <a:t>S</a:t>
            </a:r>
            <a:r>
              <a:rPr lang="en-US" sz="2600" baseline="-25000" dirty="0" smtClean="0"/>
              <a:t>a</a:t>
            </a:r>
            <a:r>
              <a:rPr lang="en-US" sz="2600" dirty="0" smtClean="0"/>
              <a:t> = a</a:t>
            </a:r>
            <a:r>
              <a:rPr lang="en-US" sz="2600" baseline="30000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en-US" sz="2600" dirty="0"/>
              <a:t>S</a:t>
            </a:r>
            <a:r>
              <a:rPr lang="en-US" sz="2600" baseline="-25000" dirty="0"/>
              <a:t>a</a:t>
            </a:r>
            <a:r>
              <a:rPr lang="en-US" sz="2600" dirty="0"/>
              <a:t> = 3</a:t>
            </a:r>
            <a:r>
              <a:rPr lang="en-US" sz="2600" baseline="30000" dirty="0" smtClean="0"/>
              <a:t>2</a:t>
            </a:r>
            <a:endParaRPr lang="en-US" sz="2600" baseline="30000" dirty="0"/>
          </a:p>
          <a:p>
            <a:pPr>
              <a:lnSpc>
                <a:spcPct val="150000"/>
              </a:lnSpc>
            </a:pPr>
            <a:r>
              <a:rPr lang="en-US" sz="2600" b="1" u="sng" dirty="0"/>
              <a:t>S</a:t>
            </a:r>
            <a:r>
              <a:rPr lang="en-US" sz="2600" b="1" u="sng" baseline="-25000" dirty="0"/>
              <a:t>a</a:t>
            </a:r>
            <a:r>
              <a:rPr lang="en-US" sz="2600" b="1" u="sng" dirty="0"/>
              <a:t> = </a:t>
            </a:r>
            <a:r>
              <a:rPr lang="en-US" sz="2600" b="1" u="sng" dirty="0" smtClean="0"/>
              <a:t>9 cm</a:t>
            </a:r>
            <a:r>
              <a:rPr lang="en-US" sz="2600" b="1" u="sng" baseline="30000" dirty="0" smtClean="0"/>
              <a:t>2</a:t>
            </a:r>
            <a:endParaRPr lang="en-US" sz="2600" b="1" u="sng" baseline="30000" dirty="0"/>
          </a:p>
        </p:txBody>
      </p:sp>
      <p:sp>
        <p:nvSpPr>
          <p:cNvPr id="26" name="TextBox 25"/>
          <p:cNvSpPr txBox="1"/>
          <p:nvPr/>
        </p:nvSpPr>
        <p:spPr>
          <a:xfrm>
            <a:off x="5475004" y="829736"/>
            <a:ext cx="1760418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endParaRPr lang="en-US" sz="2600" dirty="0" smtClean="0"/>
          </a:p>
          <a:p>
            <a:pPr>
              <a:lnSpc>
                <a:spcPct val="150000"/>
              </a:lnSpc>
            </a:pPr>
            <a:r>
              <a:rPr lang="en-US" sz="2600" dirty="0" err="1" smtClean="0"/>
              <a:t>S</a:t>
            </a:r>
            <a:r>
              <a:rPr lang="en-US" sz="2600" baseline="-25000" dirty="0" err="1" smtClean="0"/>
              <a:t>b</a:t>
            </a:r>
            <a:r>
              <a:rPr lang="en-US" sz="2600" dirty="0" smtClean="0"/>
              <a:t> = </a:t>
            </a:r>
            <a:r>
              <a:rPr lang="en-US" sz="2600" dirty="0"/>
              <a:t>b</a:t>
            </a:r>
            <a:r>
              <a:rPr lang="en-US" sz="2600" baseline="30000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en-US" sz="2600" dirty="0" err="1" smtClean="0"/>
              <a:t>S</a:t>
            </a:r>
            <a:r>
              <a:rPr lang="en-US" sz="2600" baseline="-25000" dirty="0" err="1" smtClean="0"/>
              <a:t>b</a:t>
            </a:r>
            <a:r>
              <a:rPr lang="en-US" sz="2600" dirty="0" smtClean="0"/>
              <a:t> </a:t>
            </a:r>
            <a:r>
              <a:rPr lang="en-US" sz="2600" dirty="0"/>
              <a:t>= </a:t>
            </a:r>
            <a:r>
              <a:rPr lang="en-US" sz="2600" dirty="0" smtClean="0"/>
              <a:t>4</a:t>
            </a:r>
            <a:r>
              <a:rPr lang="en-US" sz="2600" baseline="30000" dirty="0" smtClean="0"/>
              <a:t>2</a:t>
            </a:r>
            <a:endParaRPr lang="en-US" sz="2600" baseline="30000" dirty="0"/>
          </a:p>
          <a:p>
            <a:pPr>
              <a:lnSpc>
                <a:spcPct val="150000"/>
              </a:lnSpc>
            </a:pPr>
            <a:r>
              <a:rPr lang="en-US" sz="2600" b="1" u="sng" dirty="0" err="1" smtClean="0"/>
              <a:t>S</a:t>
            </a:r>
            <a:r>
              <a:rPr lang="en-US" sz="2600" b="1" u="sng" baseline="-25000" dirty="0" err="1" smtClean="0"/>
              <a:t>b</a:t>
            </a:r>
            <a:r>
              <a:rPr lang="en-US" sz="2600" b="1" u="sng" dirty="0" smtClean="0"/>
              <a:t> </a:t>
            </a:r>
            <a:r>
              <a:rPr lang="en-US" sz="2600" b="1" u="sng" dirty="0"/>
              <a:t>= </a:t>
            </a:r>
            <a:r>
              <a:rPr lang="en-US" sz="2600" b="1" u="sng" dirty="0" smtClean="0"/>
              <a:t>16 cm</a:t>
            </a:r>
            <a:r>
              <a:rPr lang="en-US" sz="2600" b="1" u="sng" baseline="30000" dirty="0" smtClean="0"/>
              <a:t>2</a:t>
            </a:r>
            <a:endParaRPr lang="en-US" sz="2600" b="1" u="sng" baseline="30000" dirty="0"/>
          </a:p>
        </p:txBody>
      </p:sp>
      <p:sp>
        <p:nvSpPr>
          <p:cNvPr id="27" name="TextBox 26"/>
          <p:cNvSpPr txBox="1"/>
          <p:nvPr/>
        </p:nvSpPr>
        <p:spPr>
          <a:xfrm>
            <a:off x="7314213" y="829537"/>
            <a:ext cx="1737976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endParaRPr lang="en-US" sz="2600" dirty="0" smtClean="0"/>
          </a:p>
          <a:p>
            <a:pPr>
              <a:lnSpc>
                <a:spcPct val="150000"/>
              </a:lnSpc>
            </a:pPr>
            <a:r>
              <a:rPr lang="en-US" sz="2600" dirty="0" err="1" smtClean="0"/>
              <a:t>S</a:t>
            </a:r>
            <a:r>
              <a:rPr lang="en-US" sz="2600" baseline="-25000" dirty="0" err="1" smtClean="0"/>
              <a:t>c</a:t>
            </a:r>
            <a:r>
              <a:rPr lang="en-US" sz="2600" dirty="0" smtClean="0"/>
              <a:t> = a</a:t>
            </a:r>
            <a:r>
              <a:rPr lang="en-US" sz="2600" baseline="30000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en-US" sz="2600" dirty="0" err="1" smtClean="0"/>
              <a:t>S</a:t>
            </a:r>
            <a:r>
              <a:rPr lang="en-US" sz="2600" baseline="-25000" dirty="0" err="1"/>
              <a:t>c</a:t>
            </a:r>
            <a:r>
              <a:rPr lang="en-US" sz="2600" dirty="0" smtClean="0"/>
              <a:t> </a:t>
            </a:r>
            <a:r>
              <a:rPr lang="en-US" sz="2600" dirty="0"/>
              <a:t>= 3</a:t>
            </a:r>
            <a:r>
              <a:rPr lang="en-US" sz="2600" baseline="30000" dirty="0" smtClean="0"/>
              <a:t>2</a:t>
            </a:r>
            <a:endParaRPr lang="en-US" sz="2600" baseline="30000" dirty="0"/>
          </a:p>
          <a:p>
            <a:pPr>
              <a:lnSpc>
                <a:spcPct val="150000"/>
              </a:lnSpc>
            </a:pPr>
            <a:r>
              <a:rPr lang="en-US" sz="2600" b="1" u="sng" dirty="0" err="1" smtClean="0"/>
              <a:t>S</a:t>
            </a:r>
            <a:r>
              <a:rPr lang="en-US" sz="2600" b="1" u="sng" baseline="-25000" dirty="0" err="1" smtClean="0"/>
              <a:t>c</a:t>
            </a:r>
            <a:r>
              <a:rPr lang="en-US" sz="2600" b="1" u="sng" dirty="0" smtClean="0"/>
              <a:t> </a:t>
            </a:r>
            <a:r>
              <a:rPr lang="en-US" sz="2600" b="1" u="sng" dirty="0"/>
              <a:t>= </a:t>
            </a:r>
            <a:r>
              <a:rPr lang="en-US" sz="2600" b="1" u="sng" dirty="0" smtClean="0"/>
              <a:t>25 cm</a:t>
            </a:r>
            <a:r>
              <a:rPr lang="en-US" sz="2600" b="1" u="sng" baseline="30000" dirty="0" smtClean="0"/>
              <a:t>2</a:t>
            </a:r>
            <a:endParaRPr lang="en-US" sz="2600" b="1" u="sng" baseline="30000" dirty="0"/>
          </a:p>
        </p:txBody>
      </p:sp>
      <p:sp>
        <p:nvSpPr>
          <p:cNvPr id="32" name="TextBox 31"/>
          <p:cNvSpPr txBox="1"/>
          <p:nvPr/>
        </p:nvSpPr>
        <p:spPr>
          <a:xfrm>
            <a:off x="4131131" y="3941667"/>
            <a:ext cx="1661032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dirty="0" smtClean="0"/>
              <a:t>S</a:t>
            </a:r>
            <a:r>
              <a:rPr lang="en-US" sz="2600" baseline="-25000" dirty="0" smtClean="0"/>
              <a:t>a</a:t>
            </a:r>
            <a:r>
              <a:rPr lang="en-US" sz="2600" dirty="0" smtClean="0"/>
              <a:t> + </a:t>
            </a:r>
            <a:r>
              <a:rPr lang="en-US" sz="2600" dirty="0" err="1" smtClean="0"/>
              <a:t>S</a:t>
            </a:r>
            <a:r>
              <a:rPr lang="en-US" sz="2600" baseline="-25000" dirty="0" err="1" smtClean="0"/>
              <a:t>b</a:t>
            </a:r>
            <a:r>
              <a:rPr lang="en-US" sz="2600" dirty="0" smtClean="0"/>
              <a:t> = </a:t>
            </a:r>
            <a:r>
              <a:rPr lang="en-US" sz="2600" dirty="0" err="1"/>
              <a:t>S</a:t>
            </a:r>
            <a:r>
              <a:rPr lang="en-US" sz="2600" baseline="-25000" dirty="0" err="1"/>
              <a:t>c</a:t>
            </a:r>
            <a:endParaRPr lang="en-US" sz="2600" baseline="30000" dirty="0" smtClean="0"/>
          </a:p>
          <a:p>
            <a:pPr>
              <a:lnSpc>
                <a:spcPct val="150000"/>
              </a:lnSpc>
            </a:pPr>
            <a:r>
              <a:rPr lang="en-US" sz="2600" b="1" u="sng" dirty="0" smtClean="0"/>
              <a:t>9 </a:t>
            </a:r>
            <a:r>
              <a:rPr lang="en-US" sz="2600" b="1" u="sng" dirty="0"/>
              <a:t>+ </a:t>
            </a:r>
            <a:r>
              <a:rPr lang="en-US" sz="2600" b="1" u="sng" dirty="0" smtClean="0"/>
              <a:t>16 </a:t>
            </a:r>
            <a:r>
              <a:rPr lang="en-US" sz="2600" b="1" u="sng" dirty="0"/>
              <a:t>= </a:t>
            </a:r>
            <a:r>
              <a:rPr lang="en-US" sz="2600" b="1" u="sng" dirty="0" smtClean="0"/>
              <a:t>25</a:t>
            </a:r>
            <a:endParaRPr lang="en-US" sz="2600" b="1" u="sng" baseline="30000" dirty="0"/>
          </a:p>
        </p:txBody>
      </p:sp>
      <p:sp>
        <p:nvSpPr>
          <p:cNvPr id="33" name="TextBox 32"/>
          <p:cNvSpPr txBox="1"/>
          <p:nvPr/>
        </p:nvSpPr>
        <p:spPr>
          <a:xfrm>
            <a:off x="6652657" y="3945493"/>
            <a:ext cx="1661032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dirty="0" smtClean="0"/>
              <a:t>c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= a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</a:t>
            </a:r>
            <a:r>
              <a:rPr lang="en-US" sz="2600" dirty="0"/>
              <a:t>+ </a:t>
            </a:r>
            <a:r>
              <a:rPr lang="en-US" sz="2600" dirty="0" smtClean="0"/>
              <a:t>b</a:t>
            </a:r>
            <a:r>
              <a:rPr lang="en-US" sz="2600" baseline="30000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en-US" sz="2600" dirty="0"/>
              <a:t>5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</a:t>
            </a:r>
            <a:r>
              <a:rPr lang="en-US" sz="2600" dirty="0"/>
              <a:t>= </a:t>
            </a:r>
            <a:r>
              <a:rPr lang="en-US" sz="2600" dirty="0" smtClean="0"/>
              <a:t>3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</a:t>
            </a:r>
            <a:r>
              <a:rPr lang="en-US" sz="2600" dirty="0"/>
              <a:t>+ </a:t>
            </a:r>
            <a:r>
              <a:rPr lang="en-US" sz="2600" dirty="0" smtClean="0"/>
              <a:t>4</a:t>
            </a:r>
            <a:r>
              <a:rPr lang="en-US" sz="2600" baseline="30000" dirty="0" smtClean="0"/>
              <a:t>2</a:t>
            </a:r>
            <a:endParaRPr lang="en-US" sz="2600" baseline="30000" dirty="0"/>
          </a:p>
          <a:p>
            <a:pPr>
              <a:lnSpc>
                <a:spcPct val="150000"/>
              </a:lnSpc>
            </a:pPr>
            <a:r>
              <a:rPr lang="en-US" sz="2600" dirty="0" smtClean="0"/>
              <a:t>25 = 9 </a:t>
            </a:r>
            <a:r>
              <a:rPr lang="en-US" sz="2600" dirty="0"/>
              <a:t>+ </a:t>
            </a:r>
            <a:r>
              <a:rPr lang="en-US" sz="2600" dirty="0" smtClean="0"/>
              <a:t>16</a:t>
            </a:r>
            <a:endParaRPr lang="en-US" sz="2600" baseline="30000" dirty="0" smtClean="0"/>
          </a:p>
          <a:p>
            <a:pPr>
              <a:lnSpc>
                <a:spcPct val="150000"/>
              </a:lnSpc>
            </a:pPr>
            <a:r>
              <a:rPr lang="en-US" sz="2600" b="1" u="sng" dirty="0" smtClean="0"/>
              <a:t>25 </a:t>
            </a:r>
            <a:r>
              <a:rPr lang="en-US" sz="2600" b="1" u="sng" dirty="0"/>
              <a:t>= </a:t>
            </a:r>
            <a:r>
              <a:rPr lang="en-US" sz="2600" b="1" u="sng" dirty="0" smtClean="0"/>
              <a:t>25</a:t>
            </a:r>
            <a:endParaRPr lang="en-US" sz="2600" b="1" u="sng" baseline="30000" dirty="0"/>
          </a:p>
        </p:txBody>
      </p:sp>
      <p:sp>
        <p:nvSpPr>
          <p:cNvPr id="35" name="TextBox 34"/>
          <p:cNvSpPr txBox="1"/>
          <p:nvPr/>
        </p:nvSpPr>
        <p:spPr>
          <a:xfrm>
            <a:off x="2294146" y="3596495"/>
            <a:ext cx="4331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r>
              <a:rPr lang="cs-CZ" sz="2600" baseline="-25000" dirty="0"/>
              <a:t>c</a:t>
            </a:r>
            <a:endParaRPr lang="en-US" sz="2600" baseline="-25000" dirty="0"/>
          </a:p>
        </p:txBody>
      </p:sp>
      <p:sp>
        <p:nvSpPr>
          <p:cNvPr id="36" name="TextBox 35"/>
          <p:cNvSpPr txBox="1"/>
          <p:nvPr/>
        </p:nvSpPr>
        <p:spPr>
          <a:xfrm>
            <a:off x="1729539" y="5294586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r>
              <a:rPr lang="cs-CZ" sz="2600" baseline="-25000" dirty="0" smtClean="0"/>
              <a:t>b</a:t>
            </a:r>
            <a:endParaRPr lang="en-US" sz="2600" baseline="-25000" dirty="0"/>
          </a:p>
        </p:txBody>
      </p:sp>
      <p:sp>
        <p:nvSpPr>
          <p:cNvPr id="37" name="TextBox 36"/>
          <p:cNvSpPr txBox="1"/>
          <p:nvPr/>
        </p:nvSpPr>
        <p:spPr>
          <a:xfrm>
            <a:off x="669677" y="4095555"/>
            <a:ext cx="4443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r>
              <a:rPr lang="cs-CZ" sz="2600" baseline="-25000" dirty="0"/>
              <a:t>a</a:t>
            </a:r>
            <a:endParaRPr lang="en-US" sz="2600" baseline="-25000" dirty="0"/>
          </a:p>
        </p:txBody>
      </p:sp>
    </p:spTree>
    <p:extLst>
      <p:ext uri="{BB962C8B-B14F-4D97-AF65-F5344CB8AC3E}">
        <p14:creationId xmlns:p14="http://schemas.microsoft.com/office/powerpoint/2010/main" val="227837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0" grpId="0" animBg="1"/>
      <p:bldP spid="28" grpId="0" animBg="1"/>
      <p:bldP spid="24" grpId="0"/>
      <p:bldP spid="26" grpId="0"/>
      <p:bldP spid="27" grpId="0"/>
      <p:bldP spid="32" grpId="0"/>
      <p:bldP spid="33" grpId="0"/>
      <p:bldP spid="35" grpId="0"/>
      <p:bldP spid="36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Pythagorova věta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650075" y="1529825"/>
            <a:ext cx="7760146" cy="1452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i="1" u="sng" dirty="0" err="1" smtClean="0"/>
              <a:t>Definice</a:t>
            </a:r>
            <a:r>
              <a:rPr lang="en-US" sz="2600" b="1" i="1" u="sng" dirty="0" smtClean="0"/>
              <a:t>:</a:t>
            </a:r>
            <a:endParaRPr lang="en-US" sz="2600" b="1" u="sng" dirty="0"/>
          </a:p>
          <a:p>
            <a:pPr algn="just">
              <a:lnSpc>
                <a:spcPct val="120000"/>
              </a:lnSpc>
            </a:pPr>
            <a:r>
              <a:rPr lang="cs-CZ" sz="2600" dirty="0" smtClean="0"/>
              <a:t>Obsah čtverce nad přeponou pravoúhlého trojúhelníku se rovná součtu obsahů čtverců nad jeho odvěsnami.</a:t>
            </a:r>
            <a:endParaRPr lang="en-US" sz="2600" dirty="0"/>
          </a:p>
        </p:txBody>
      </p:sp>
      <p:grpSp>
        <p:nvGrpSpPr>
          <p:cNvPr id="22" name="Group 21"/>
          <p:cNvGrpSpPr/>
          <p:nvPr/>
        </p:nvGrpSpPr>
        <p:grpSpPr>
          <a:xfrm>
            <a:off x="1719910" y="3681072"/>
            <a:ext cx="2299488" cy="2349287"/>
            <a:chOff x="1548744" y="3760219"/>
            <a:chExt cx="2299488" cy="2349287"/>
          </a:xfrm>
        </p:grpSpPr>
        <p:sp>
          <p:nvSpPr>
            <p:cNvPr id="6" name="TextBox 5"/>
            <p:cNvSpPr txBox="1"/>
            <p:nvPr/>
          </p:nvSpPr>
          <p:spPr>
            <a:xfrm>
              <a:off x="1548744" y="5480765"/>
              <a:ext cx="377104" cy="5121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600" dirty="0"/>
                <a:t>C</a:t>
              </a:r>
              <a:endParaRPr lang="en-US" sz="2600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455538" y="5517196"/>
              <a:ext cx="392694" cy="5121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600" dirty="0"/>
                <a:t>A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77941" y="3760219"/>
              <a:ext cx="380672" cy="5121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600" dirty="0"/>
                <a:t>B</a:t>
              </a:r>
            </a:p>
          </p:txBody>
        </p:sp>
        <p:sp>
          <p:nvSpPr>
            <p:cNvPr id="9" name="Isosceles Triangle 8"/>
            <p:cNvSpPr/>
            <p:nvPr/>
          </p:nvSpPr>
          <p:spPr>
            <a:xfrm>
              <a:off x="1990688" y="4239160"/>
              <a:ext cx="1457977" cy="1368376"/>
            </a:xfrm>
            <a:prstGeom prst="triangle">
              <a:avLst>
                <a:gd name="adj" fmla="val 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Block Arc 9"/>
            <p:cNvSpPr>
              <a:spLocks noChangeAspect="1"/>
            </p:cNvSpPr>
            <p:nvPr/>
          </p:nvSpPr>
          <p:spPr>
            <a:xfrm rot="5400000">
              <a:off x="1830266" y="5377306"/>
              <a:ext cx="376532" cy="459307"/>
            </a:xfrm>
            <a:prstGeom prst="blockArc">
              <a:avLst>
                <a:gd name="adj1" fmla="val 10551924"/>
                <a:gd name="adj2" fmla="val 16209156"/>
                <a:gd name="adj3" fmla="val 0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1" name="Oval 10"/>
            <p:cNvSpPr>
              <a:spLocks noChangeAspect="1"/>
            </p:cNvSpPr>
            <p:nvPr/>
          </p:nvSpPr>
          <p:spPr>
            <a:xfrm rot="2938896">
              <a:off x="2084659" y="5516846"/>
              <a:ext cx="21723" cy="26387"/>
            </a:xfrm>
            <a:prstGeom prst="ellipse">
              <a:avLst/>
            </a:prstGeom>
            <a:solidFill>
              <a:schemeClr val="tx1"/>
            </a:solidFill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 flipH="1">
              <a:off x="1998666" y="5605990"/>
              <a:ext cx="1456415" cy="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V="1">
              <a:off x="1994960" y="4235946"/>
              <a:ext cx="0" cy="136598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>
              <a:off x="1994960" y="4235946"/>
              <a:ext cx="1460121" cy="137004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1602777" y="4667277"/>
              <a:ext cx="358765" cy="5121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600" dirty="0"/>
                <a:t>a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2512602" y="5597366"/>
              <a:ext cx="373769" cy="5121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600" dirty="0"/>
                <a:t>b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729214" y="4489918"/>
              <a:ext cx="338759" cy="5121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600" dirty="0"/>
                <a:t>c</a:t>
              </a:r>
            </a:p>
          </p:txBody>
        </p:sp>
      </p:grpSp>
      <p:sp>
        <p:nvSpPr>
          <p:cNvPr id="24" name="TextBox 23"/>
          <p:cNvSpPr txBox="1"/>
          <p:nvPr/>
        </p:nvSpPr>
        <p:spPr>
          <a:xfrm>
            <a:off x="5260275" y="3939557"/>
            <a:ext cx="1757212" cy="1892826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600" dirty="0" smtClean="0"/>
              <a:t> </a:t>
            </a:r>
            <a:r>
              <a:rPr lang="en-US" sz="2600" dirty="0" smtClean="0"/>
              <a:t>c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= a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</a:t>
            </a:r>
            <a:r>
              <a:rPr lang="en-US" sz="2600" dirty="0"/>
              <a:t>+ </a:t>
            </a:r>
            <a:r>
              <a:rPr lang="en-US" sz="2600" dirty="0" smtClean="0"/>
              <a:t>b</a:t>
            </a:r>
            <a:r>
              <a:rPr lang="en-US" sz="2600" baseline="30000" dirty="0" smtClean="0"/>
              <a:t>2</a:t>
            </a:r>
            <a:r>
              <a:rPr lang="cs-CZ" sz="2600" baseline="30000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 a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</a:t>
            </a:r>
            <a:r>
              <a:rPr lang="en-US" sz="2600" dirty="0"/>
              <a:t>= </a:t>
            </a:r>
            <a:r>
              <a:rPr lang="cs-CZ" sz="2600" dirty="0" smtClean="0"/>
              <a:t>c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- b</a:t>
            </a:r>
            <a:r>
              <a:rPr lang="en-US" sz="2600" baseline="30000" dirty="0" smtClean="0"/>
              <a:t>2</a:t>
            </a:r>
            <a:r>
              <a:rPr lang="cs-CZ" sz="2600" baseline="30000" dirty="0" smtClean="0"/>
              <a:t> </a:t>
            </a:r>
            <a:endParaRPr lang="cs-CZ" sz="2600" baseline="30000" dirty="0"/>
          </a:p>
          <a:p>
            <a:pPr>
              <a:lnSpc>
                <a:spcPct val="150000"/>
              </a:lnSpc>
            </a:pPr>
            <a:r>
              <a:rPr lang="cs-CZ" sz="2600" dirty="0" smtClean="0"/>
              <a:t> </a:t>
            </a:r>
            <a:r>
              <a:rPr lang="en-US" sz="2600" dirty="0" smtClean="0"/>
              <a:t>b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</a:t>
            </a:r>
            <a:r>
              <a:rPr lang="en-US" sz="2600" dirty="0"/>
              <a:t>= </a:t>
            </a:r>
            <a:r>
              <a:rPr lang="en-US" sz="2600" dirty="0" smtClean="0"/>
              <a:t>c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- a</a:t>
            </a:r>
            <a:r>
              <a:rPr lang="en-US" sz="2600" baseline="30000" dirty="0" smtClean="0"/>
              <a:t>2</a:t>
            </a:r>
            <a:r>
              <a:rPr lang="cs-CZ" sz="2600" baseline="30000" dirty="0" smtClean="0"/>
              <a:t> </a:t>
            </a:r>
            <a:endParaRPr lang="cs-CZ" sz="2600" baseline="30000" dirty="0"/>
          </a:p>
        </p:txBody>
      </p:sp>
      <p:sp>
        <p:nvSpPr>
          <p:cNvPr id="25" name="TextBox 24"/>
          <p:cNvSpPr txBox="1"/>
          <p:nvPr/>
        </p:nvSpPr>
        <p:spPr>
          <a:xfrm>
            <a:off x="5157533" y="3175894"/>
            <a:ext cx="1989775" cy="6924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u="sng" dirty="0" err="1" smtClean="0"/>
              <a:t>Obecn</a:t>
            </a:r>
            <a:r>
              <a:rPr lang="cs-CZ" sz="2600" u="sng" dirty="0" smtClean="0"/>
              <a:t>ě platí:</a:t>
            </a:r>
            <a:endParaRPr lang="en-US" sz="2600" b="1" u="sng" baseline="30000" dirty="0"/>
          </a:p>
        </p:txBody>
      </p:sp>
    </p:spTree>
    <p:extLst>
      <p:ext uri="{BB962C8B-B14F-4D97-AF65-F5344CB8AC3E}">
        <p14:creationId xmlns:p14="http://schemas.microsoft.com/office/powerpoint/2010/main" val="3814390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410532" y="1161436"/>
            <a:ext cx="594870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cs-CZ" sz="2600" dirty="0" smtClean="0">
                <a:solidFill>
                  <a:srgbClr val="000000"/>
                </a:solidFill>
              </a:rPr>
              <a:t>Legendární řecký </a:t>
            </a:r>
            <a:r>
              <a:rPr lang="en-US" sz="2600" dirty="0" err="1" smtClean="0">
                <a:solidFill>
                  <a:srgbClr val="000000"/>
                </a:solidFill>
              </a:rPr>
              <a:t>filosof</a:t>
            </a:r>
            <a:r>
              <a:rPr lang="en-US" sz="2600" dirty="0" smtClean="0">
                <a:solidFill>
                  <a:srgbClr val="000000"/>
                </a:solidFill>
              </a:rPr>
              <a:t>,</a:t>
            </a:r>
            <a:r>
              <a:rPr lang="cs-CZ" sz="2600" dirty="0" smtClean="0">
                <a:solidFill>
                  <a:srgbClr val="000000"/>
                </a:solidFill>
              </a:rPr>
              <a:t> matematik a 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astronom</a:t>
            </a:r>
            <a:r>
              <a:rPr lang="cs-CZ" sz="2600" dirty="0" smtClean="0">
                <a:solidFill>
                  <a:srgbClr val="000000"/>
                </a:solidFill>
              </a:rPr>
              <a:t>. Zakladatel filosofické školy v Krotonu v Kalábrii (dnešní Itálie).</a:t>
            </a:r>
            <a:endParaRPr lang="en-US" sz="2600" dirty="0" smtClean="0">
              <a:solidFill>
                <a:srgbClr val="000000"/>
              </a:solidFill>
            </a:endParaRPr>
          </a:p>
          <a:p>
            <a:endParaRPr lang="en-US" sz="2600" dirty="0" smtClean="0">
              <a:solidFill>
                <a:srgbClr val="000000"/>
              </a:solidFill>
            </a:endParaRPr>
          </a:p>
          <a:p>
            <a:pPr marL="457200" indent="-457200" algn="just">
              <a:buFont typeface="Arial"/>
              <a:buChar char="•"/>
            </a:pPr>
            <a:r>
              <a:rPr lang="cs-CZ" sz="2600" dirty="0" smtClean="0"/>
              <a:t>Připisuje se mu např. zavedení pojmu filosofie, </a:t>
            </a:r>
            <a:r>
              <a:rPr lang="en-US" sz="2800" dirty="0" smtClean="0"/>
              <a:t>(</a:t>
            </a:r>
            <a:r>
              <a:rPr lang="en-US" sz="2800" i="1" u="sng" dirty="0" err="1" smtClean="0"/>
              <a:t>filosofos</a:t>
            </a:r>
            <a:r>
              <a:rPr lang="en-US" sz="2800" dirty="0" smtClean="0"/>
              <a:t> z</a:t>
            </a:r>
            <a:r>
              <a:rPr lang="cs-CZ" sz="2800" dirty="0" smtClean="0"/>
              <a:t>e slov</a:t>
            </a:r>
            <a:r>
              <a:rPr lang="en-US" sz="2800" dirty="0" smtClean="0"/>
              <a:t> </a:t>
            </a:r>
            <a:r>
              <a:rPr lang="en-US" sz="2800" i="1" dirty="0" err="1" smtClean="0"/>
              <a:t>filein</a:t>
            </a:r>
            <a:r>
              <a:rPr lang="en-US" sz="2800" dirty="0" smtClean="0"/>
              <a:t> – </a:t>
            </a:r>
            <a:r>
              <a:rPr lang="cs-CZ" sz="2800" dirty="0" smtClean="0"/>
              <a:t>„</a:t>
            </a:r>
            <a:r>
              <a:rPr lang="en-US" sz="2800" dirty="0" err="1" smtClean="0"/>
              <a:t>milovat</a:t>
            </a:r>
            <a:r>
              <a:rPr lang="cs-CZ" sz="2800" dirty="0" smtClean="0"/>
              <a:t>“</a:t>
            </a:r>
            <a:r>
              <a:rPr lang="en-US" sz="2800" dirty="0" smtClean="0"/>
              <a:t> </a:t>
            </a:r>
            <a:r>
              <a:rPr lang="en-US" sz="2800" dirty="0"/>
              <a:t>a </a:t>
            </a:r>
            <a:r>
              <a:rPr lang="en-US" sz="2800" i="1" dirty="0" err="1"/>
              <a:t>sofos</a:t>
            </a:r>
            <a:r>
              <a:rPr lang="en-US" sz="2800" dirty="0"/>
              <a:t> - „</a:t>
            </a:r>
            <a:r>
              <a:rPr lang="en-US" sz="2800" dirty="0" err="1"/>
              <a:t>moudrý</a:t>
            </a:r>
            <a:r>
              <a:rPr lang="en-US" sz="2800" dirty="0"/>
              <a:t>“) </a:t>
            </a:r>
            <a:endParaRPr lang="en-US" sz="2600" dirty="0" smtClean="0"/>
          </a:p>
          <a:p>
            <a:pPr algn="just"/>
            <a:endParaRPr lang="en-US" sz="2600" dirty="0" smtClean="0"/>
          </a:p>
          <a:p>
            <a:pPr marL="457200" indent="-457200" algn="just">
              <a:buFont typeface="Arial"/>
              <a:buChar char="•"/>
            </a:pPr>
            <a:r>
              <a:rPr lang="cs-CZ" sz="2600" dirty="0" smtClean="0"/>
              <a:t>Věril, že principy matematiky jsou obsaženy ve všech věcech. </a:t>
            </a:r>
          </a:p>
          <a:p>
            <a:pPr algn="just"/>
            <a:r>
              <a:rPr lang="cs-CZ" sz="2600" dirty="0"/>
              <a:t> </a:t>
            </a:r>
            <a:r>
              <a:rPr lang="cs-CZ" sz="2600" dirty="0" smtClean="0"/>
              <a:t>    (</a:t>
            </a:r>
            <a:r>
              <a:rPr lang="cs-CZ" sz="2600" i="1" dirty="0" smtClean="0"/>
              <a:t>Aristotelés, Metafyzika</a:t>
            </a:r>
            <a:r>
              <a:rPr lang="cs-CZ" sz="2600" dirty="0"/>
              <a:t>)</a:t>
            </a:r>
            <a:endParaRPr lang="en-US" sz="2600" i="1" dirty="0"/>
          </a:p>
          <a:p>
            <a:pPr algn="just"/>
            <a:endParaRPr lang="en-US" sz="26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6317675" y="6027561"/>
            <a:ext cx="28628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Grafický důkaz Pythagorova teorému – věty.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6736691" y="3029273"/>
            <a:ext cx="2272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Pythagoras</a:t>
            </a:r>
            <a:r>
              <a:rPr lang="en-US" dirty="0" smtClean="0"/>
              <a:t> z</a:t>
            </a:r>
            <a:r>
              <a:rPr lang="cs-CZ" dirty="0" smtClean="0"/>
              <a:t>e</a:t>
            </a:r>
            <a:r>
              <a:rPr lang="en-US" dirty="0" smtClean="0"/>
              <a:t> </a:t>
            </a:r>
            <a:r>
              <a:rPr lang="cs-CZ" dirty="0" smtClean="0"/>
              <a:t>Samu</a:t>
            </a:r>
            <a:endParaRPr lang="en-US" dirty="0"/>
          </a:p>
        </p:txBody>
      </p:sp>
      <p:pic>
        <p:nvPicPr>
          <p:cNvPr id="1026" name="Picture 2" descr="http://t3.gstatic.com/images?q=tbn:ANd9GcS-4XiPMKT49bXWq73zoob6X211n_p8Fzru7SHCiP917dPvZafPcWRx8igwU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048" y="695647"/>
            <a:ext cx="1952625" cy="233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79399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Pythagoras</a:t>
            </a:r>
            <a:r>
              <a:rPr lang="en-US" sz="3200" b="1" u="sng" dirty="0" smtClean="0"/>
              <a:t> z</a:t>
            </a:r>
            <a:r>
              <a:rPr lang="cs-CZ" sz="3200" b="1" u="sng" dirty="0" smtClean="0"/>
              <a:t>e</a:t>
            </a:r>
            <a:r>
              <a:rPr lang="cs-CZ" sz="3200" b="1" u="sng" dirty="0"/>
              <a:t> </a:t>
            </a:r>
            <a:r>
              <a:rPr lang="cs-CZ" sz="3200" b="1" u="sng" dirty="0" smtClean="0"/>
              <a:t>Samu</a:t>
            </a:r>
            <a:r>
              <a:rPr lang="en-US" sz="3200" dirty="0" smtClean="0"/>
              <a:t> (</a:t>
            </a:r>
            <a:r>
              <a:rPr lang="en-US" sz="3200" dirty="0" err="1" smtClean="0"/>
              <a:t>asi</a:t>
            </a:r>
            <a:r>
              <a:rPr lang="en-US" sz="3200" dirty="0" smtClean="0"/>
              <a:t> </a:t>
            </a:r>
            <a:r>
              <a:rPr lang="cs-CZ" sz="3200" dirty="0" smtClean="0"/>
              <a:t>570</a:t>
            </a:r>
            <a:r>
              <a:rPr lang="en-US" sz="3200" dirty="0" smtClean="0"/>
              <a:t> – 5</a:t>
            </a:r>
            <a:r>
              <a:rPr lang="cs-CZ" sz="3200" dirty="0" smtClean="0"/>
              <a:t>10</a:t>
            </a:r>
            <a:r>
              <a:rPr lang="en-US" sz="3200" dirty="0" smtClean="0"/>
              <a:t> </a:t>
            </a:r>
            <a:r>
              <a:rPr lang="en-US" sz="3200" dirty="0" err="1" smtClean="0"/>
              <a:t>př</a:t>
            </a:r>
            <a:r>
              <a:rPr lang="en-US" sz="3200" dirty="0" smtClean="0"/>
              <a:t>. Kr.)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pic>
        <p:nvPicPr>
          <p:cNvPr id="1028" name="Picture 4" descr="http://upload.wikimedia.org/wikipedia/commons/6/65/Pythag_anim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915" y="3851681"/>
            <a:ext cx="2129257" cy="2129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3395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smtClean="0"/>
              <a:t>Zdroje: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339630" y="1050684"/>
            <a:ext cx="8366925" cy="28253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20000"/>
              </a:lnSpc>
              <a:buAutoNum type="arabicPeriod"/>
            </a:pPr>
            <a:r>
              <a:rPr lang="en-US" sz="2600" dirty="0" smtClean="0">
                <a:hlinkClick r:id="rId2"/>
              </a:rPr>
              <a:t>cs.wikipedia.org/wiki/Pythagoras</a:t>
            </a:r>
            <a:endParaRPr lang="en-US" sz="2600" dirty="0" smtClean="0"/>
          </a:p>
          <a:p>
            <a:pPr marL="514350" indent="-514350" algn="just">
              <a:lnSpc>
                <a:spcPct val="120000"/>
              </a:lnSpc>
              <a:buAutoNum type="arabicPeriod"/>
            </a:pPr>
            <a:endParaRPr lang="en-US" sz="2600" dirty="0"/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US" sz="2600" dirty="0" smtClean="0">
                <a:hlinkClick r:id="rId3"/>
              </a:rPr>
              <a:t>Internet Encyklopedia of Philosophy</a:t>
            </a:r>
            <a:r>
              <a:rPr lang="en-US" sz="2600" dirty="0" smtClean="0"/>
              <a:t>	</a:t>
            </a:r>
            <a:r>
              <a:rPr lang="en-US" dirty="0" smtClean="0"/>
              <a:t>(</a:t>
            </a:r>
            <a:r>
              <a:rPr lang="en-US" dirty="0">
                <a:hlinkClick r:id="rId4"/>
              </a:rPr>
              <a:t>http://www.iep.utm.edu</a:t>
            </a:r>
            <a:r>
              <a:rPr lang="en-US" dirty="0" smtClean="0"/>
              <a:t>)</a:t>
            </a:r>
            <a:endParaRPr lang="cs-CZ" sz="2800" dirty="0"/>
          </a:p>
          <a:p>
            <a:pPr marL="514350" indent="-514350">
              <a:lnSpc>
                <a:spcPct val="120000"/>
              </a:lnSpc>
              <a:buAutoNum type="arabicPeriod"/>
            </a:pPr>
            <a:endParaRPr lang="cs-CZ" sz="2600" dirty="0"/>
          </a:p>
          <a:p>
            <a:pPr marL="514350" indent="-514350">
              <a:lnSpc>
                <a:spcPct val="120000"/>
              </a:lnSpc>
              <a:buFontTx/>
              <a:buAutoNum type="arabicPeriod"/>
            </a:pPr>
            <a:r>
              <a:rPr lang="cs-CZ" sz="2600" dirty="0" smtClean="0"/>
              <a:t>Vlastní zdroje</a:t>
            </a:r>
            <a:endParaRPr lang="en-US" sz="2600" dirty="0"/>
          </a:p>
          <a:p>
            <a:pPr>
              <a:lnSpc>
                <a:spcPct val="120000"/>
              </a:lnSpc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92959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1635</TotalTime>
  <Words>393</Words>
  <Application>Microsoft Office PowerPoint</Application>
  <PresentationFormat>Předvádění na obrazovce (4:3)</PresentationFormat>
  <Paragraphs>97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Office Theme</vt:lpstr>
      <vt:lpstr>Prezentace aplikace PowerPoint</vt:lpstr>
      <vt:lpstr>Anotace:</vt:lpstr>
      <vt:lpstr>Pythagorova věta</vt:lpstr>
      <vt:lpstr>Ad 1: Konstrukce pravoúhlého trojúhelníku </vt:lpstr>
      <vt:lpstr>Ad 2: Řešení úlohy</vt:lpstr>
      <vt:lpstr>Pythagorova věta</vt:lpstr>
      <vt:lpstr>Pythagoras ze Samu (asi 570 – 510 př. Kr.)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109</cp:revision>
  <dcterms:created xsi:type="dcterms:W3CDTF">2012-12-10T07:57:06Z</dcterms:created>
  <dcterms:modified xsi:type="dcterms:W3CDTF">2013-06-27T14:36:38Z</dcterms:modified>
</cp:coreProperties>
</file>