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72" r:id="rId5"/>
    <p:sldId id="273" r:id="rId6"/>
    <p:sldId id="274" r:id="rId7"/>
    <p:sldId id="275" r:id="rId8"/>
    <p:sldId id="268" r:id="rId9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49" d="100"/>
          <a:sy n="49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VY_32_INOVACE_9B_03_</a:t>
          </a:r>
          <a:r>
            <a:rPr lang="en-US" dirty="0" err="1" smtClean="0"/>
            <a:t>Pythagorova</a:t>
          </a:r>
          <a:r>
            <a:rPr lang="cs-CZ" dirty="0" smtClean="0"/>
            <a:t> věta-cvičení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C6678-CE26-4C21-8B39-0C1C21192142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942DA-FDB6-4827-9701-F62A7FFF48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519B9-4783-4017-995E-E0E35BABB269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27CD1-0AE7-49D4-B6B2-22E6E7E301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D2383-6E27-43D2-A468-9350518A97A7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1FB7D-BDA0-45EA-AB38-B4BD5A3CAC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F4FDB-4C27-4D20-8945-39B90C04C7B6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A429-2327-46F6-A0C1-381380285E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F0DC8-8A8D-4122-B027-645EC7FF9150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D85B0-F3C0-43DF-9543-104E55F515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34FC3-7742-47AF-9E91-283BE9B3E7F4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C3410-6354-4508-9AC1-4FDDA894C6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C7477-2E31-4E14-AFE6-A25033755B1D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ECB4F-5C46-4DEA-A88C-C8FE2C601A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A8A62-DE16-4287-8B74-8D2874EE9F7B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E851F-4A70-4CE3-A530-F7480E81A9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A9F7F-17A7-4EA5-B025-74B70891A865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48AF3-2DC0-4498-B512-8EC760D39A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357D9-4908-4B80-9E67-42614E7F178E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836F2-636F-4E95-B425-8EF278D2D6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C78B8-B509-4E2E-A5B2-8A26C15A2BFA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DF9DE-2E41-4FFB-A4BA-532280E443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EC988B-42C6-4BC7-A2D8-269E0F51D8E9}" type="datetimeFigureOut">
              <a:rPr lang="en-US"/>
              <a:pPr>
                <a:defRPr/>
              </a:pPr>
              <a:t>10/13/2013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64F6E9-60E5-4CF2-98F3-8C97C2DE4E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4606925" cy="688975"/>
          </a:xfrm>
        </p:spPr>
        <p:txBody>
          <a:bodyPr/>
          <a:lstStyle/>
          <a:p>
            <a:pPr algn="l"/>
            <a:r>
              <a:rPr lang="en-US" sz="4000" smtClean="0"/>
              <a:t>Anotace:</a:t>
            </a:r>
          </a:p>
        </p:txBody>
      </p:sp>
      <p:sp>
        <p:nvSpPr>
          <p:cNvPr id="14338" name="TextBox 3"/>
          <p:cNvSpPr txBox="1">
            <a:spLocks noChangeArrowheads="1"/>
          </p:cNvSpPr>
          <p:nvPr/>
        </p:nvSpPr>
        <p:spPr bwMode="auto">
          <a:xfrm>
            <a:off x="685800" y="1725613"/>
            <a:ext cx="7281863" cy="717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Prezentace slouží k osvojení zápisu při výpočtu stran v pravoúhlém trojúhelníku –přepony a obou odvěsen. </a:t>
            </a:r>
          </a:p>
          <a:p>
            <a:r>
              <a:rPr lang="cs-CZ" sz="3200">
                <a:latin typeface="Calibri" pitchFamily="34" charset="0"/>
              </a:rPr>
              <a:t>Příklady jsou určeny k interaktivnímu  procvičení daného učiva. Vložené řešení napomůže ke kontrole. </a:t>
            </a:r>
          </a:p>
          <a:p>
            <a:r>
              <a:rPr lang="cs-CZ" sz="3200">
                <a:latin typeface="Calibri" pitchFamily="34" charset="0"/>
              </a:rPr>
              <a:t>Materiál slouží také k zápisu stručných poznámek do školních sešitů.</a:t>
            </a:r>
          </a:p>
          <a:p>
            <a:endParaRPr lang="cs-CZ" sz="3200">
              <a:latin typeface="Calibri" pitchFamily="34" charset="0"/>
            </a:endParaRPr>
          </a:p>
          <a:p>
            <a:endParaRPr lang="en-US" sz="3200">
              <a:latin typeface="Calibri" pitchFamily="34" charset="0"/>
            </a:endParaRPr>
          </a:p>
          <a:p>
            <a:endParaRPr lang="en-US" sz="3200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  <a:p>
            <a:endParaRPr lang="en-US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0" y="401638"/>
            <a:ext cx="9144000" cy="1790700"/>
          </a:xfrm>
        </p:spPr>
        <p:txBody>
          <a:bodyPr/>
          <a:lstStyle/>
          <a:p>
            <a:r>
              <a:rPr lang="en-US" sz="3200" b="1" u="sng" smtClean="0"/>
              <a:t>Pythagorova věta</a:t>
            </a:r>
            <a:r>
              <a:rPr lang="cs-CZ" sz="3200" b="1" u="sng" smtClean="0"/>
              <a:t/>
            </a:r>
            <a:br>
              <a:rPr lang="cs-CZ" sz="3200" b="1" u="sng" smtClean="0"/>
            </a:br>
            <a:r>
              <a:rPr lang="cs-CZ" sz="3200" b="1" smtClean="0"/>
              <a:t>-</a:t>
            </a:r>
            <a:r>
              <a:rPr lang="cs-CZ" sz="3200" b="1" u="sng" smtClean="0"/>
              <a:t/>
            </a:r>
            <a:br>
              <a:rPr lang="cs-CZ" sz="3200" b="1" u="sng" smtClean="0"/>
            </a:br>
            <a:r>
              <a:rPr lang="cs-CZ" sz="3200" b="1" u="sng" smtClean="0"/>
              <a:t>cvičení</a:t>
            </a:r>
            <a:endParaRPr lang="en-US" sz="3200" b="1" u="sng" smtClean="0"/>
          </a:p>
        </p:txBody>
      </p:sp>
      <p:sp>
        <p:nvSpPr>
          <p:cNvPr id="15362" name="TextBox 2"/>
          <p:cNvSpPr txBox="1">
            <a:spLocks noChangeArrowheads="1"/>
          </p:cNvSpPr>
          <p:nvPr/>
        </p:nvSpPr>
        <p:spPr bwMode="auto">
          <a:xfrm>
            <a:off x="862013" y="2690813"/>
            <a:ext cx="7232650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0" lvl="3" indent="-342900">
              <a:lnSpc>
                <a:spcPct val="150000"/>
              </a:lnSpc>
              <a:buFont typeface="Calibri" pitchFamily="34" charset="0"/>
              <a:buAutoNum type="arabicPeriod"/>
            </a:pPr>
            <a:r>
              <a:rPr lang="cs-CZ" sz="2600">
                <a:latin typeface="Calibri" pitchFamily="34" charset="0"/>
              </a:rPr>
              <a:t>Výpočet přepony</a:t>
            </a:r>
            <a:endParaRPr lang="en-US" sz="2600">
              <a:latin typeface="Calibri" pitchFamily="34" charset="0"/>
            </a:endParaRPr>
          </a:p>
          <a:p>
            <a:pPr marL="1714500" lvl="3" indent="-342900">
              <a:lnSpc>
                <a:spcPct val="150000"/>
              </a:lnSpc>
              <a:buFont typeface="Calibri" pitchFamily="34" charset="0"/>
              <a:buAutoNum type="arabicPeriod"/>
            </a:pPr>
            <a:r>
              <a:rPr lang="cs-CZ" sz="2600">
                <a:latin typeface="Calibri" pitchFamily="34" charset="0"/>
              </a:rPr>
              <a:t>Výpočet odvěsny</a:t>
            </a:r>
            <a:endParaRPr lang="en-US" sz="2600">
              <a:latin typeface="Calibri" pitchFamily="34" charset="0"/>
            </a:endParaRPr>
          </a:p>
          <a:p>
            <a:pPr marL="1714500" lvl="3" indent="-342900">
              <a:lnSpc>
                <a:spcPct val="150000"/>
              </a:lnSpc>
              <a:buFont typeface="Calibri" pitchFamily="34" charset="0"/>
              <a:buAutoNum type="arabicPeriod"/>
            </a:pPr>
            <a:r>
              <a:rPr lang="cs-CZ" sz="2600">
                <a:latin typeface="Calibri" pitchFamily="34" charset="0"/>
              </a:rPr>
              <a:t>Užití Pythagorovy věty v příkladech</a:t>
            </a:r>
            <a:endParaRPr lang="en-US" sz="2600">
              <a:latin typeface="Calibri" pitchFamily="34" charset="0"/>
            </a:endParaRPr>
          </a:p>
          <a:p>
            <a:pPr marL="1714500" lvl="3" indent="-342900">
              <a:lnSpc>
                <a:spcPct val="150000"/>
              </a:lnSpc>
              <a:buFont typeface="Calibri" pitchFamily="34" charset="0"/>
              <a:buAutoNum type="arabicPeriod"/>
            </a:pPr>
            <a:r>
              <a:rPr lang="cs-CZ" sz="2600">
                <a:latin typeface="Calibri" pitchFamily="34" charset="0"/>
              </a:rPr>
              <a:t>Užití Pythagorovy věty v příkladech</a:t>
            </a:r>
            <a:endParaRPr lang="en-US" sz="2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8" name="TextBox 28"/>
          <p:cNvSpPr txBox="1">
            <a:spLocks noChangeArrowheads="1"/>
          </p:cNvSpPr>
          <p:nvPr/>
        </p:nvSpPr>
        <p:spPr bwMode="auto">
          <a:xfrm>
            <a:off x="382588" y="844550"/>
            <a:ext cx="84804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200">
                <a:latin typeface="Calibri" pitchFamily="34" charset="0"/>
              </a:rPr>
              <a:t>Vypočítej</a:t>
            </a:r>
            <a:r>
              <a:rPr lang="cs-CZ" sz="3200">
                <a:latin typeface="Calibri" pitchFamily="34" charset="0"/>
              </a:rPr>
              <a:t>te</a:t>
            </a:r>
            <a:r>
              <a:rPr lang="en-US" sz="3200">
                <a:latin typeface="Calibri" pitchFamily="34" charset="0"/>
              </a:rPr>
              <a:t> délku </a:t>
            </a:r>
            <a:r>
              <a:rPr lang="cs-CZ" sz="3200">
                <a:latin typeface="Calibri" pitchFamily="34" charset="0"/>
              </a:rPr>
              <a:t>přepony pravoúhlého </a:t>
            </a:r>
            <a:r>
              <a:rPr lang="cs-CZ" sz="3200" b="1">
                <a:latin typeface="Calibri" pitchFamily="34" charset="0"/>
              </a:rPr>
              <a:t>∆ RST</a:t>
            </a:r>
            <a:r>
              <a:rPr lang="cs-CZ" sz="3200">
                <a:latin typeface="Calibri" pitchFamily="34" charset="0"/>
              </a:rPr>
              <a:t>, jsou-li délky odvěsen </a:t>
            </a:r>
            <a:r>
              <a:rPr lang="cs-CZ" sz="3200" b="1">
                <a:latin typeface="Calibri" pitchFamily="34" charset="0"/>
              </a:rPr>
              <a:t>s = 2.4 dm</a:t>
            </a:r>
            <a:r>
              <a:rPr lang="cs-CZ" sz="3200">
                <a:latin typeface="Calibri" pitchFamily="34" charset="0"/>
              </a:rPr>
              <a:t>, </a:t>
            </a:r>
            <a:r>
              <a:rPr lang="cs-CZ" sz="3200" b="1">
                <a:latin typeface="Calibri" pitchFamily="34" charset="0"/>
              </a:rPr>
              <a:t>t = 4.5 dm</a:t>
            </a:r>
            <a:r>
              <a:rPr lang="cs-CZ" sz="3200">
                <a:latin typeface="Calibri" pitchFamily="34" charset="0"/>
              </a:rPr>
              <a:t>. </a:t>
            </a:r>
            <a:endParaRPr lang="en-US" sz="3200">
              <a:latin typeface="Calibri" pitchFamily="34" charset="0"/>
            </a:endParaRPr>
          </a:p>
        </p:txBody>
      </p:sp>
      <p:sp>
        <p:nvSpPr>
          <p:cNvPr id="2149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en-US" sz="3200" b="1" u="sng" smtClean="0"/>
              <a:t>Příklad 1: </a:t>
            </a:r>
            <a:r>
              <a:rPr lang="cs-CZ" sz="3200" b="1" u="sng" smtClean="0"/>
              <a:t>Výpočet přepony</a:t>
            </a:r>
            <a:endParaRPr lang="en-US" sz="3200" b="1" u="sng" smtClean="0"/>
          </a:p>
        </p:txBody>
      </p:sp>
      <p:graphicFrame>
        <p:nvGraphicFramePr>
          <p:cNvPr id="9" name="Object 97"/>
          <p:cNvGraphicFramePr>
            <a:graphicFrameLocks noChangeAspect="1"/>
          </p:cNvGraphicFramePr>
          <p:nvPr/>
        </p:nvGraphicFramePr>
        <p:xfrm>
          <a:off x="1911350" y="2582863"/>
          <a:ext cx="2198688" cy="596900"/>
        </p:xfrm>
        <a:graphic>
          <a:graphicData uri="http://schemas.openxmlformats.org/presentationml/2006/ole">
            <p:oleObj spid="_x0000_s2145" name="Equation" r:id="rId3" imgW="749160" imgH="203040" progId="Equation.3">
              <p:embed/>
            </p:oleObj>
          </a:graphicData>
        </a:graphic>
      </p:graphicFrame>
      <p:graphicFrame>
        <p:nvGraphicFramePr>
          <p:cNvPr id="10" name="Object 98"/>
          <p:cNvGraphicFramePr>
            <a:graphicFrameLocks noChangeAspect="1"/>
          </p:cNvGraphicFramePr>
          <p:nvPr/>
        </p:nvGraphicFramePr>
        <p:xfrm>
          <a:off x="5454650" y="2379663"/>
          <a:ext cx="3168650" cy="2987675"/>
        </p:xfrm>
        <a:graphic>
          <a:graphicData uri="http://schemas.openxmlformats.org/presentationml/2006/ole">
            <p:oleObj spid="_x0000_s2146" name="Equation" r:id="rId4" imgW="1079280" imgH="1015920" progId="Equation.3">
              <p:embed/>
            </p:oleObj>
          </a:graphicData>
        </a:graphic>
      </p:graphicFrame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379413" y="5995988"/>
            <a:ext cx="8629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Přepona </a:t>
            </a:r>
            <a:r>
              <a:rPr lang="cs-CZ" sz="3200" b="1">
                <a:latin typeface="Calibri" pitchFamily="34" charset="0"/>
              </a:rPr>
              <a:t>r</a:t>
            </a:r>
            <a:r>
              <a:rPr lang="cs-CZ" sz="3200">
                <a:latin typeface="Calibri" pitchFamily="34" charset="0"/>
              </a:rPr>
              <a:t> pravoúhlého </a:t>
            </a:r>
            <a:r>
              <a:rPr lang="cs-CZ" sz="3200" b="1">
                <a:latin typeface="Calibri" pitchFamily="34" charset="0"/>
              </a:rPr>
              <a:t>∆ RST</a:t>
            </a:r>
            <a:r>
              <a:rPr lang="cs-CZ" sz="3200">
                <a:latin typeface="Calibri" pitchFamily="34" charset="0"/>
              </a:rPr>
              <a:t> má délku </a:t>
            </a:r>
            <a:r>
              <a:rPr lang="cs-CZ" sz="3200" b="1">
                <a:latin typeface="Calibri" pitchFamily="34" charset="0"/>
              </a:rPr>
              <a:t>5,1</a:t>
            </a:r>
            <a:r>
              <a:rPr lang="en-US" sz="3200" b="1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d</a:t>
            </a:r>
            <a:r>
              <a:rPr lang="en-US" sz="3200" b="1">
                <a:latin typeface="Calibri" pitchFamily="34" charset="0"/>
              </a:rPr>
              <a:t>m</a:t>
            </a:r>
            <a:r>
              <a:rPr lang="en-US" sz="3200">
                <a:latin typeface="Calibri" pitchFamily="34" charset="0"/>
              </a:rPr>
              <a:t>.</a:t>
            </a:r>
          </a:p>
        </p:txBody>
      </p:sp>
      <p:sp>
        <p:nvSpPr>
          <p:cNvPr id="60" name="TextBox 59"/>
          <p:cNvSpPr txBox="1">
            <a:spLocks noChangeArrowheads="1"/>
          </p:cNvSpPr>
          <p:nvPr/>
        </p:nvSpPr>
        <p:spPr bwMode="auto">
          <a:xfrm>
            <a:off x="623888" y="2087563"/>
            <a:ext cx="41624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u="sng">
                <a:latin typeface="Calibri" pitchFamily="34" charset="0"/>
              </a:rPr>
              <a:t>Platí Pythagorova věta:</a:t>
            </a:r>
            <a:endParaRPr lang="en-US" sz="2600" u="sng">
              <a:latin typeface="Calibri" pitchFamily="34" charset="0"/>
            </a:endParaRPr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601663" y="2687638"/>
            <a:ext cx="14430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obecně</a:t>
            </a:r>
            <a:endParaRPr lang="en-US" sz="2600">
              <a:latin typeface="Calibri" pitchFamily="34" charset="0"/>
            </a:endParaRPr>
          </a:p>
        </p:txBody>
      </p:sp>
      <p:grpSp>
        <p:nvGrpSpPr>
          <p:cNvPr id="27" name="Group 26"/>
          <p:cNvGrpSpPr>
            <a:grpSpLocks/>
          </p:cNvGrpSpPr>
          <p:nvPr/>
        </p:nvGrpSpPr>
        <p:grpSpPr bwMode="auto">
          <a:xfrm>
            <a:off x="271463" y="3616325"/>
            <a:ext cx="3375025" cy="2413000"/>
            <a:chOff x="418203" y="3760219"/>
            <a:chExt cx="3375889" cy="2412718"/>
          </a:xfrm>
        </p:grpSpPr>
        <p:sp>
          <p:nvSpPr>
            <p:cNvPr id="2155" name="TextBox 27"/>
            <p:cNvSpPr txBox="1">
              <a:spLocks noChangeArrowheads="1"/>
            </p:cNvSpPr>
            <p:nvPr/>
          </p:nvSpPr>
          <p:spPr bwMode="auto">
            <a:xfrm>
              <a:off x="1548744" y="5480765"/>
              <a:ext cx="36580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156" name="TextBox 30"/>
            <p:cNvSpPr txBox="1">
              <a:spLocks noChangeArrowheads="1"/>
            </p:cNvSpPr>
            <p:nvPr/>
          </p:nvSpPr>
          <p:spPr bwMode="auto">
            <a:xfrm>
              <a:off x="3455538" y="5517196"/>
              <a:ext cx="33855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S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157" name="TextBox 31"/>
            <p:cNvSpPr txBox="1">
              <a:spLocks noChangeArrowheads="1"/>
            </p:cNvSpPr>
            <p:nvPr/>
          </p:nvSpPr>
          <p:spPr bwMode="auto">
            <a:xfrm>
              <a:off x="1677941" y="3760219"/>
              <a:ext cx="34657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T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3" name="Isosceles Triangle 32"/>
            <p:cNvSpPr/>
            <p:nvPr/>
          </p:nvSpPr>
          <p:spPr>
            <a:xfrm>
              <a:off x="1990230" y="4239588"/>
              <a:ext cx="1457698" cy="1368265"/>
            </a:xfrm>
            <a:prstGeom prst="triangle">
              <a:avLst>
                <a:gd name="adj" fmla="val 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34" name="Block Arc 33"/>
            <p:cNvSpPr>
              <a:spLocks noChangeAspect="1"/>
            </p:cNvSpPr>
            <p:nvPr/>
          </p:nvSpPr>
          <p:spPr>
            <a:xfrm rot="5400000">
              <a:off x="1829921" y="5377607"/>
              <a:ext cx="376193" cy="458905"/>
            </a:xfrm>
            <a:prstGeom prst="blockArc">
              <a:avLst>
                <a:gd name="adj1" fmla="val 10551924"/>
                <a:gd name="adj2" fmla="val 16209156"/>
                <a:gd name="adj3" fmla="val 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6" name="Oval 35"/>
            <p:cNvSpPr>
              <a:spLocks noChangeAspect="1"/>
            </p:cNvSpPr>
            <p:nvPr/>
          </p:nvSpPr>
          <p:spPr>
            <a:xfrm rot="2938896">
              <a:off x="2084715" y="5516578"/>
              <a:ext cx="22222" cy="26994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40" name="Straight Connector 39"/>
            <p:cNvCxnSpPr/>
            <p:nvPr/>
          </p:nvCxnSpPr>
          <p:spPr>
            <a:xfrm flipH="1">
              <a:off x="1998169" y="5606266"/>
              <a:ext cx="145769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994994" y="4236413"/>
              <a:ext cx="0" cy="136509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>
              <a:off x="1994994" y="4236413"/>
              <a:ext cx="1460874" cy="136985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64" name="TextBox 49"/>
            <p:cNvSpPr txBox="1">
              <a:spLocks noChangeArrowheads="1"/>
            </p:cNvSpPr>
            <p:nvPr/>
          </p:nvSpPr>
          <p:spPr bwMode="auto">
            <a:xfrm>
              <a:off x="418203" y="4667277"/>
              <a:ext cx="1568058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s = 2,4 dm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165" name="TextBox 51"/>
            <p:cNvSpPr txBox="1">
              <a:spLocks noChangeArrowheads="1"/>
            </p:cNvSpPr>
            <p:nvPr/>
          </p:nvSpPr>
          <p:spPr bwMode="auto">
            <a:xfrm>
              <a:off x="1961879" y="5680494"/>
              <a:ext cx="162576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t = 4,5 dm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166" name="TextBox 54"/>
            <p:cNvSpPr txBox="1">
              <a:spLocks noChangeArrowheads="1"/>
            </p:cNvSpPr>
            <p:nvPr/>
          </p:nvSpPr>
          <p:spPr bwMode="auto">
            <a:xfrm>
              <a:off x="2729214" y="4489918"/>
              <a:ext cx="30168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</a:t>
              </a:r>
              <a:endParaRPr lang="en-US" sz="2600">
                <a:latin typeface="Calibri" pitchFamily="34" charset="0"/>
              </a:endParaRPr>
            </a:p>
          </p:txBody>
        </p:sp>
      </p:grpSp>
      <p:graphicFrame>
        <p:nvGraphicFramePr>
          <p:cNvPr id="2" name="Object 99"/>
          <p:cNvGraphicFramePr>
            <a:graphicFrameLocks noChangeAspect="1"/>
          </p:cNvGraphicFramePr>
          <p:nvPr/>
        </p:nvGraphicFramePr>
        <p:xfrm>
          <a:off x="1958975" y="3200400"/>
          <a:ext cx="2087563" cy="596900"/>
        </p:xfrm>
        <a:graphic>
          <a:graphicData uri="http://schemas.openxmlformats.org/presentationml/2006/ole">
            <p:oleObj spid="_x0000_s2147" name="Equation" r:id="rId5" imgW="711000" imgH="203040" progId="Equation.3">
              <p:embed/>
            </p:oleObj>
          </a:graphicData>
        </a:graphic>
      </p:graphicFrame>
      <p:sp>
        <p:nvSpPr>
          <p:cNvPr id="76" name="TextBox 75"/>
          <p:cNvSpPr txBox="1">
            <a:spLocks noChangeArrowheads="1"/>
          </p:cNvSpPr>
          <p:nvPr/>
        </p:nvSpPr>
        <p:spPr bwMode="auto">
          <a:xfrm>
            <a:off x="623888" y="3254375"/>
            <a:ext cx="14414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tedy</a:t>
            </a:r>
            <a:endParaRPr lang="en-US" sz="2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0" grpId="0"/>
      <p:bldP spid="62" grpId="0"/>
      <p:bldP spid="7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1" name="TextBox 28"/>
          <p:cNvSpPr txBox="1">
            <a:spLocks noChangeArrowheads="1"/>
          </p:cNvSpPr>
          <p:nvPr/>
        </p:nvSpPr>
        <p:spPr bwMode="auto">
          <a:xfrm>
            <a:off x="322263" y="793750"/>
            <a:ext cx="861377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200">
                <a:latin typeface="Calibri" pitchFamily="34" charset="0"/>
              </a:rPr>
              <a:t>Vypočítej</a:t>
            </a:r>
            <a:r>
              <a:rPr lang="cs-CZ" sz="3200">
                <a:latin typeface="Calibri" pitchFamily="34" charset="0"/>
              </a:rPr>
              <a:t>te</a:t>
            </a:r>
            <a:r>
              <a:rPr lang="en-US" sz="3200">
                <a:latin typeface="Calibri" pitchFamily="34" charset="0"/>
              </a:rPr>
              <a:t> délku </a:t>
            </a:r>
            <a:r>
              <a:rPr lang="cs-CZ" sz="3200">
                <a:latin typeface="Calibri" pitchFamily="34" charset="0"/>
              </a:rPr>
              <a:t>odvěsny </a:t>
            </a:r>
            <a:r>
              <a:rPr lang="cs-CZ" sz="3200" b="1">
                <a:latin typeface="Calibri" pitchFamily="34" charset="0"/>
              </a:rPr>
              <a:t>d</a:t>
            </a:r>
            <a:r>
              <a:rPr lang="cs-CZ" sz="3200">
                <a:latin typeface="Calibri" pitchFamily="34" charset="0"/>
              </a:rPr>
              <a:t> pravoúhlého </a:t>
            </a:r>
            <a:r>
              <a:rPr lang="cs-CZ" sz="3200" b="1">
                <a:latin typeface="Calibri" pitchFamily="34" charset="0"/>
              </a:rPr>
              <a:t>∆ EDF</a:t>
            </a:r>
            <a:r>
              <a:rPr lang="cs-CZ" sz="3200">
                <a:latin typeface="Calibri" pitchFamily="34" charset="0"/>
              </a:rPr>
              <a:t>, </a:t>
            </a:r>
          </a:p>
          <a:p>
            <a:r>
              <a:rPr lang="cs-CZ" sz="3200">
                <a:latin typeface="Calibri" pitchFamily="34" charset="0"/>
              </a:rPr>
              <a:t>s pravým úhlem u vrcholu </a:t>
            </a:r>
            <a:r>
              <a:rPr lang="cs-CZ" sz="3200" b="1">
                <a:latin typeface="Calibri" pitchFamily="34" charset="0"/>
              </a:rPr>
              <a:t>F</a:t>
            </a:r>
            <a:r>
              <a:rPr lang="cs-CZ" sz="3200">
                <a:latin typeface="Calibri" pitchFamily="34" charset="0"/>
              </a:rPr>
              <a:t>, je-li </a:t>
            </a:r>
            <a:r>
              <a:rPr lang="cs-CZ" sz="3200" b="1">
                <a:latin typeface="Calibri" pitchFamily="34" charset="0"/>
              </a:rPr>
              <a:t>f = 7,4 cm</a:t>
            </a:r>
            <a:r>
              <a:rPr lang="cs-CZ" sz="3200">
                <a:latin typeface="Calibri" pitchFamily="34" charset="0"/>
              </a:rPr>
              <a:t>, </a:t>
            </a:r>
          </a:p>
          <a:p>
            <a:r>
              <a:rPr lang="cs-CZ" sz="3200" b="1">
                <a:latin typeface="Calibri" pitchFamily="34" charset="0"/>
              </a:rPr>
              <a:t>e = 7 cm</a:t>
            </a:r>
            <a:r>
              <a:rPr lang="cs-CZ" sz="3200">
                <a:latin typeface="Calibri" pitchFamily="34" charset="0"/>
              </a:rPr>
              <a:t>. </a:t>
            </a:r>
            <a:endParaRPr lang="en-US" sz="3200">
              <a:latin typeface="Calibri" pitchFamily="34" charset="0"/>
            </a:endParaRPr>
          </a:p>
        </p:txBody>
      </p:sp>
      <p:sp>
        <p:nvSpPr>
          <p:cNvPr id="313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en-US" sz="3200" b="1" u="sng" smtClean="0"/>
              <a:t>Příklad </a:t>
            </a:r>
            <a:r>
              <a:rPr lang="cs-CZ" sz="3200" b="1" u="sng" smtClean="0"/>
              <a:t>2</a:t>
            </a:r>
            <a:r>
              <a:rPr lang="en-US" sz="3200" b="1" u="sng" smtClean="0"/>
              <a:t>: </a:t>
            </a:r>
            <a:r>
              <a:rPr lang="cs-CZ" sz="3200" b="1" u="sng" smtClean="0"/>
              <a:t>Výpočet odvěsny</a:t>
            </a:r>
            <a:endParaRPr lang="en-US" sz="3200" b="1" u="sng" smtClean="0"/>
          </a:p>
        </p:txBody>
      </p:sp>
      <p:graphicFrame>
        <p:nvGraphicFramePr>
          <p:cNvPr id="10" name="Object 57"/>
          <p:cNvGraphicFramePr>
            <a:graphicFrameLocks noChangeAspect="1"/>
          </p:cNvGraphicFramePr>
          <p:nvPr/>
        </p:nvGraphicFramePr>
        <p:xfrm>
          <a:off x="5584825" y="2128838"/>
          <a:ext cx="2908300" cy="3697287"/>
        </p:xfrm>
        <a:graphic>
          <a:graphicData uri="http://schemas.openxmlformats.org/presentationml/2006/ole">
            <p:oleObj spid="_x0000_s3129" name="Equation" r:id="rId3" imgW="990360" imgH="1257120" progId="Equation.3">
              <p:embed/>
            </p:oleObj>
          </a:graphicData>
        </a:graphic>
      </p:graphicFrame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379413" y="6005513"/>
            <a:ext cx="8629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Odvěsna </a:t>
            </a:r>
            <a:r>
              <a:rPr lang="cs-CZ" sz="3200" b="1">
                <a:latin typeface="Calibri" pitchFamily="34" charset="0"/>
              </a:rPr>
              <a:t>d</a:t>
            </a:r>
            <a:r>
              <a:rPr lang="cs-CZ" sz="3200">
                <a:latin typeface="Calibri" pitchFamily="34" charset="0"/>
              </a:rPr>
              <a:t> pravoúhlého </a:t>
            </a:r>
            <a:r>
              <a:rPr lang="cs-CZ" sz="3200" b="1">
                <a:latin typeface="Calibri" pitchFamily="34" charset="0"/>
              </a:rPr>
              <a:t>∆ EDF</a:t>
            </a:r>
            <a:r>
              <a:rPr lang="cs-CZ" sz="3200">
                <a:latin typeface="Calibri" pitchFamily="34" charset="0"/>
              </a:rPr>
              <a:t> má délku </a:t>
            </a:r>
            <a:r>
              <a:rPr lang="cs-CZ" sz="3200" b="1">
                <a:latin typeface="Calibri" pitchFamily="34" charset="0"/>
              </a:rPr>
              <a:t>2,4</a:t>
            </a:r>
            <a:r>
              <a:rPr lang="en-US" sz="3200" b="1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c</a:t>
            </a:r>
            <a:r>
              <a:rPr lang="en-US" sz="3200" b="1">
                <a:latin typeface="Calibri" pitchFamily="34" charset="0"/>
              </a:rPr>
              <a:t>m</a:t>
            </a:r>
            <a:r>
              <a:rPr lang="en-US" sz="3200">
                <a:latin typeface="Calibri" pitchFamily="34" charset="0"/>
              </a:rPr>
              <a:t>.</a:t>
            </a:r>
          </a:p>
        </p:txBody>
      </p:sp>
      <p:grpSp>
        <p:nvGrpSpPr>
          <p:cNvPr id="63" name="Group 62"/>
          <p:cNvGrpSpPr>
            <a:grpSpLocks/>
          </p:cNvGrpSpPr>
          <p:nvPr/>
        </p:nvGrpSpPr>
        <p:grpSpPr bwMode="auto">
          <a:xfrm>
            <a:off x="709613" y="3309938"/>
            <a:ext cx="3640137" cy="2328862"/>
            <a:chOff x="594850" y="3760219"/>
            <a:chExt cx="3639904" cy="2329590"/>
          </a:xfrm>
        </p:grpSpPr>
        <p:sp>
          <p:nvSpPr>
            <p:cNvPr id="3135" name="TextBox 63"/>
            <p:cNvSpPr txBox="1">
              <a:spLocks noChangeArrowheads="1"/>
            </p:cNvSpPr>
            <p:nvPr/>
          </p:nvSpPr>
          <p:spPr bwMode="auto">
            <a:xfrm>
              <a:off x="1548744" y="5480765"/>
              <a:ext cx="33855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F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136" name="TextBox 64"/>
            <p:cNvSpPr txBox="1">
              <a:spLocks noChangeArrowheads="1"/>
            </p:cNvSpPr>
            <p:nvPr/>
          </p:nvSpPr>
          <p:spPr bwMode="auto">
            <a:xfrm>
              <a:off x="3455538" y="5517196"/>
              <a:ext cx="348172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E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137" name="TextBox 65"/>
            <p:cNvSpPr txBox="1">
              <a:spLocks noChangeArrowheads="1"/>
            </p:cNvSpPr>
            <p:nvPr/>
          </p:nvSpPr>
          <p:spPr bwMode="auto">
            <a:xfrm>
              <a:off x="1677941" y="3760219"/>
              <a:ext cx="38985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D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67" name="Isosceles Triangle 66"/>
            <p:cNvSpPr/>
            <p:nvPr/>
          </p:nvSpPr>
          <p:spPr>
            <a:xfrm>
              <a:off x="1990173" y="4239794"/>
              <a:ext cx="1458820" cy="1367264"/>
            </a:xfrm>
            <a:prstGeom prst="triangle">
              <a:avLst>
                <a:gd name="adj" fmla="val 0"/>
              </a:avLst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8" name="Block Arc 67"/>
            <p:cNvSpPr>
              <a:spLocks noChangeAspect="1"/>
            </p:cNvSpPr>
            <p:nvPr/>
          </p:nvSpPr>
          <p:spPr>
            <a:xfrm rot="5400000">
              <a:off x="1830569" y="5376092"/>
              <a:ext cx="376355" cy="460346"/>
            </a:xfrm>
            <a:prstGeom prst="blockArc">
              <a:avLst>
                <a:gd name="adj1" fmla="val 10551924"/>
                <a:gd name="adj2" fmla="val 16209156"/>
                <a:gd name="adj3" fmla="val 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9" name="Oval 68"/>
            <p:cNvSpPr>
              <a:spLocks noChangeAspect="1"/>
            </p:cNvSpPr>
            <p:nvPr/>
          </p:nvSpPr>
          <p:spPr>
            <a:xfrm rot="2938896">
              <a:off x="2085413" y="5516548"/>
              <a:ext cx="20643" cy="26986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>
              <a:off x="1998110" y="5605471"/>
              <a:ext cx="145723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flipV="1">
              <a:off x="1994935" y="4236618"/>
              <a:ext cx="0" cy="1365677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>
              <a:off x="1994935" y="4236618"/>
              <a:ext cx="1460407" cy="136885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144" name="TextBox 72"/>
            <p:cNvSpPr txBox="1">
              <a:spLocks noChangeArrowheads="1"/>
            </p:cNvSpPr>
            <p:nvPr/>
          </p:nvSpPr>
          <p:spPr bwMode="auto">
            <a:xfrm>
              <a:off x="594850" y="4677668"/>
              <a:ext cx="131799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e = 7 cm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145" name="TextBox 73"/>
            <p:cNvSpPr txBox="1">
              <a:spLocks noChangeArrowheads="1"/>
            </p:cNvSpPr>
            <p:nvPr/>
          </p:nvSpPr>
          <p:spPr bwMode="auto">
            <a:xfrm>
              <a:off x="2512602" y="5597366"/>
              <a:ext cx="35939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d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146" name="TextBox 74"/>
            <p:cNvSpPr txBox="1">
              <a:spLocks noChangeArrowheads="1"/>
            </p:cNvSpPr>
            <p:nvPr/>
          </p:nvSpPr>
          <p:spPr bwMode="auto">
            <a:xfrm>
              <a:off x="2729214" y="4489918"/>
              <a:ext cx="150554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f = 7,4 cm</a:t>
              </a:r>
              <a:endParaRPr lang="en-US" sz="2600">
                <a:latin typeface="Calibri" pitchFamily="34" charset="0"/>
              </a:endParaRPr>
            </a:p>
          </p:txBody>
        </p:sp>
      </p:grpSp>
      <p:graphicFrame>
        <p:nvGraphicFramePr>
          <p:cNvPr id="3" name="Object 58"/>
          <p:cNvGraphicFramePr>
            <a:graphicFrameLocks noChangeAspect="1"/>
          </p:cNvGraphicFramePr>
          <p:nvPr/>
        </p:nvGraphicFramePr>
        <p:xfrm>
          <a:off x="1206500" y="2641600"/>
          <a:ext cx="2311400" cy="671513"/>
        </p:xfrm>
        <a:graphic>
          <a:graphicData uri="http://schemas.openxmlformats.org/presentationml/2006/ole">
            <p:oleObj spid="_x0000_s3130" name="Equation" r:id="rId4" imgW="78732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0" name="TextBox 28"/>
          <p:cNvSpPr txBox="1">
            <a:spLocks noChangeArrowheads="1"/>
          </p:cNvSpPr>
          <p:nvPr/>
        </p:nvSpPr>
        <p:spPr bwMode="auto">
          <a:xfrm>
            <a:off x="404813" y="793750"/>
            <a:ext cx="868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200">
                <a:latin typeface="Calibri" pitchFamily="34" charset="0"/>
              </a:rPr>
              <a:t>Vypočítej</a:t>
            </a:r>
            <a:r>
              <a:rPr lang="cs-CZ" sz="3200">
                <a:latin typeface="Calibri" pitchFamily="34" charset="0"/>
              </a:rPr>
              <a:t>te</a:t>
            </a:r>
            <a:r>
              <a:rPr lang="en-US" sz="3200">
                <a:latin typeface="Calibri" pitchFamily="34" charset="0"/>
              </a:rPr>
              <a:t> </a:t>
            </a:r>
            <a:r>
              <a:rPr lang="cs-CZ" sz="3200">
                <a:latin typeface="Calibri" pitchFamily="34" charset="0"/>
              </a:rPr>
              <a:t>obsah rovnorame</a:t>
            </a:r>
            <a:r>
              <a:rPr lang="cs-CZ" sz="3200"/>
              <a:t>n</a:t>
            </a:r>
            <a:r>
              <a:rPr lang="cs-CZ" sz="3200">
                <a:latin typeface="Calibri" pitchFamily="34" charset="0"/>
              </a:rPr>
              <a:t>ného </a:t>
            </a:r>
            <a:r>
              <a:rPr lang="cs-CZ" sz="3200" b="1">
                <a:latin typeface="Calibri" pitchFamily="34" charset="0"/>
              </a:rPr>
              <a:t>∆</a:t>
            </a:r>
            <a:r>
              <a:rPr lang="cs-CZ" sz="3200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RST</a:t>
            </a:r>
            <a:r>
              <a:rPr lang="cs-CZ" sz="3200">
                <a:latin typeface="Calibri" pitchFamily="34" charset="0"/>
              </a:rPr>
              <a:t>, </a:t>
            </a:r>
          </a:p>
          <a:p>
            <a:r>
              <a:rPr lang="cs-CZ" sz="3200">
                <a:latin typeface="Calibri" pitchFamily="34" charset="0"/>
              </a:rPr>
              <a:t>je-li základna </a:t>
            </a:r>
            <a:r>
              <a:rPr lang="cs-CZ" sz="3200" b="1">
                <a:latin typeface="Calibri" pitchFamily="34" charset="0"/>
              </a:rPr>
              <a:t>z =</a:t>
            </a:r>
            <a:r>
              <a:rPr lang="cs-CZ" sz="3200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6 dm</a:t>
            </a:r>
            <a:r>
              <a:rPr lang="cs-CZ" sz="3200">
                <a:latin typeface="Calibri" pitchFamily="34" charset="0"/>
              </a:rPr>
              <a:t> a rameno </a:t>
            </a:r>
            <a:r>
              <a:rPr lang="cs-CZ" sz="3200" b="1">
                <a:latin typeface="Calibri" pitchFamily="34" charset="0"/>
              </a:rPr>
              <a:t>r =</a:t>
            </a:r>
            <a:r>
              <a:rPr lang="cs-CZ" sz="3200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3,4 dm</a:t>
            </a:r>
            <a:r>
              <a:rPr lang="cs-CZ" sz="3200">
                <a:latin typeface="Calibri" pitchFamily="34" charset="0"/>
              </a:rPr>
              <a:t>. </a:t>
            </a:r>
            <a:endParaRPr lang="en-US" sz="3200">
              <a:latin typeface="Calibri" pitchFamily="34" charset="0"/>
            </a:endParaRPr>
          </a:p>
        </p:txBody>
      </p:sp>
      <p:sp>
        <p:nvSpPr>
          <p:cNvPr id="4171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en-US" sz="3200" b="1" u="sng" smtClean="0"/>
              <a:t>Příklad </a:t>
            </a:r>
            <a:r>
              <a:rPr lang="cs-CZ" sz="3200" b="1" u="sng" smtClean="0"/>
              <a:t>3</a:t>
            </a:r>
            <a:r>
              <a:rPr lang="en-US" sz="3200" b="1" u="sng" smtClean="0"/>
              <a:t>: </a:t>
            </a:r>
            <a:r>
              <a:rPr lang="cs-CZ" sz="3200" b="1" u="sng" smtClean="0"/>
              <a:t>Užití Pythagorovy věty</a:t>
            </a:r>
            <a:endParaRPr lang="en-US" sz="3200" b="1" u="sng" smtClean="0"/>
          </a:p>
        </p:txBody>
      </p:sp>
      <p:graphicFrame>
        <p:nvGraphicFramePr>
          <p:cNvPr id="10" name="Object 71"/>
          <p:cNvGraphicFramePr>
            <a:graphicFrameLocks noChangeAspect="1"/>
          </p:cNvGraphicFramePr>
          <p:nvPr/>
        </p:nvGraphicFramePr>
        <p:xfrm>
          <a:off x="6216650" y="2262188"/>
          <a:ext cx="2535238" cy="3660775"/>
        </p:xfrm>
        <a:graphic>
          <a:graphicData uri="http://schemas.openxmlformats.org/presentationml/2006/ole">
            <p:oleObj spid="_x0000_s4167" name="Equation" r:id="rId3" imgW="863280" imgH="1244520" progId="Equation.3">
              <p:embed/>
            </p:oleObj>
          </a:graphicData>
        </a:graphic>
      </p:graphicFrame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379413" y="6067425"/>
            <a:ext cx="86296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Obsah rovnorame</a:t>
            </a:r>
            <a:r>
              <a:rPr lang="cs-CZ" sz="3200"/>
              <a:t>n</a:t>
            </a:r>
            <a:r>
              <a:rPr lang="cs-CZ" sz="3200">
                <a:latin typeface="Calibri" pitchFamily="34" charset="0"/>
              </a:rPr>
              <a:t>ného </a:t>
            </a:r>
            <a:r>
              <a:rPr lang="cs-CZ" sz="3200" b="1">
                <a:latin typeface="Calibri" pitchFamily="34" charset="0"/>
              </a:rPr>
              <a:t>∆ RST</a:t>
            </a:r>
            <a:r>
              <a:rPr lang="cs-CZ" sz="3200">
                <a:latin typeface="Calibri" pitchFamily="34" charset="0"/>
              </a:rPr>
              <a:t> je </a:t>
            </a:r>
            <a:r>
              <a:rPr lang="cs-CZ" sz="3200" b="1">
                <a:latin typeface="Calibri" pitchFamily="34" charset="0"/>
              </a:rPr>
              <a:t>4,8</a:t>
            </a:r>
            <a:r>
              <a:rPr lang="en-US" sz="3200" b="1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d</a:t>
            </a:r>
            <a:r>
              <a:rPr lang="en-US" sz="3200" b="1">
                <a:latin typeface="Calibri" pitchFamily="34" charset="0"/>
              </a:rPr>
              <a:t>m</a:t>
            </a:r>
            <a:r>
              <a:rPr lang="cs-CZ" sz="3200" b="1" baseline="30000">
                <a:latin typeface="Calibri" pitchFamily="34" charset="0"/>
              </a:rPr>
              <a:t>2</a:t>
            </a:r>
            <a:r>
              <a:rPr lang="en-US" sz="3200">
                <a:latin typeface="Calibri" pitchFamily="34" charset="0"/>
              </a:rPr>
              <a:t>.</a:t>
            </a:r>
          </a:p>
        </p:txBody>
      </p:sp>
      <p:graphicFrame>
        <p:nvGraphicFramePr>
          <p:cNvPr id="3" name="Object 72"/>
          <p:cNvGraphicFramePr>
            <a:graphicFrameLocks noChangeAspect="1"/>
          </p:cNvGraphicFramePr>
          <p:nvPr/>
        </p:nvGraphicFramePr>
        <p:xfrm>
          <a:off x="3521075" y="2352675"/>
          <a:ext cx="1716088" cy="1230313"/>
        </p:xfrm>
        <a:graphic>
          <a:graphicData uri="http://schemas.openxmlformats.org/presentationml/2006/ole">
            <p:oleObj spid="_x0000_s4168" name="Equation" r:id="rId4" imgW="583920" imgH="419040" progId="Equation.3">
              <p:embed/>
            </p:oleObj>
          </a:graphicData>
        </a:graphic>
      </p:graphicFrame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413125" y="1887538"/>
            <a:ext cx="1665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u="sng">
                <a:latin typeface="Calibri" pitchFamily="34" charset="0"/>
              </a:rPr>
              <a:t>Obsah </a:t>
            </a:r>
            <a:r>
              <a:rPr lang="cs-CZ" sz="2800" u="sng">
                <a:latin typeface="Calibri" pitchFamily="34" charset="0"/>
              </a:rPr>
              <a:t>∆ </a:t>
            </a:r>
            <a:r>
              <a:rPr lang="cs-CZ" sz="2600" u="sng">
                <a:latin typeface="Calibri" pitchFamily="34" charset="0"/>
              </a:rPr>
              <a:t>:</a:t>
            </a:r>
            <a:endParaRPr lang="en-US" sz="2600" u="sng">
              <a:latin typeface="Calibri" pitchFamily="34" charset="0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25413" y="2141538"/>
            <a:ext cx="3022600" cy="3503612"/>
            <a:chOff x="125678" y="2140795"/>
            <a:chExt cx="3023083" cy="3504696"/>
          </a:xfrm>
        </p:grpSpPr>
        <p:sp>
          <p:nvSpPr>
            <p:cNvPr id="4176" name="TextBox 21"/>
            <p:cNvSpPr txBox="1">
              <a:spLocks noChangeArrowheads="1"/>
            </p:cNvSpPr>
            <p:nvPr/>
          </p:nvSpPr>
          <p:spPr bwMode="auto">
            <a:xfrm>
              <a:off x="125678" y="4239077"/>
              <a:ext cx="36580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4177" name="TextBox 22"/>
            <p:cNvSpPr txBox="1">
              <a:spLocks noChangeArrowheads="1"/>
            </p:cNvSpPr>
            <p:nvPr/>
          </p:nvSpPr>
          <p:spPr bwMode="auto">
            <a:xfrm>
              <a:off x="2810207" y="4239077"/>
              <a:ext cx="33855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S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4178" name="TextBox 23"/>
            <p:cNvSpPr txBox="1">
              <a:spLocks noChangeArrowheads="1"/>
            </p:cNvSpPr>
            <p:nvPr/>
          </p:nvSpPr>
          <p:spPr bwMode="auto">
            <a:xfrm>
              <a:off x="1435099" y="2140795"/>
              <a:ext cx="34657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T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5" name="Isosceles Triangle 24"/>
            <p:cNvSpPr/>
            <p:nvPr/>
          </p:nvSpPr>
          <p:spPr>
            <a:xfrm>
              <a:off x="1608640" y="2631484"/>
              <a:ext cx="1079673" cy="1799194"/>
            </a:xfrm>
            <a:prstGeom prst="triangle">
              <a:avLst>
                <a:gd name="adj" fmla="val 0"/>
              </a:avLst>
            </a:prstGeom>
            <a:ln w="2540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Block Arc 25"/>
            <p:cNvSpPr>
              <a:spLocks noChangeAspect="1"/>
            </p:cNvSpPr>
            <p:nvPr/>
          </p:nvSpPr>
          <p:spPr>
            <a:xfrm rot="5400000">
              <a:off x="1425226" y="4196483"/>
              <a:ext cx="376354" cy="460449"/>
            </a:xfrm>
            <a:prstGeom prst="blockArc">
              <a:avLst>
                <a:gd name="adj1" fmla="val 10919098"/>
                <a:gd name="adj2" fmla="val 16061849"/>
                <a:gd name="adj3" fmla="val 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7" name="Oval 26"/>
            <p:cNvSpPr>
              <a:spLocks noChangeAspect="1"/>
            </p:cNvSpPr>
            <p:nvPr/>
          </p:nvSpPr>
          <p:spPr>
            <a:xfrm rot="2938896">
              <a:off x="1690407" y="4337782"/>
              <a:ext cx="20644" cy="25404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182" name="TextBox 32"/>
            <p:cNvSpPr txBox="1">
              <a:spLocks noChangeArrowheads="1"/>
            </p:cNvSpPr>
            <p:nvPr/>
          </p:nvSpPr>
          <p:spPr bwMode="auto">
            <a:xfrm>
              <a:off x="1304852" y="3452150"/>
              <a:ext cx="335348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v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4183" name="TextBox 33"/>
            <p:cNvSpPr txBox="1">
              <a:spLocks noChangeArrowheads="1"/>
            </p:cNvSpPr>
            <p:nvPr/>
          </p:nvSpPr>
          <p:spPr bwMode="auto">
            <a:xfrm>
              <a:off x="1473944" y="4550610"/>
              <a:ext cx="150554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z</a:t>
              </a:r>
              <a:r>
                <a:rPr lang="cs-CZ" sz="2600" baseline="-25000">
                  <a:latin typeface="Calibri" pitchFamily="34" charset="0"/>
                </a:rPr>
                <a:t>1</a:t>
              </a:r>
              <a:r>
                <a:rPr lang="cs-CZ" sz="2600">
                  <a:latin typeface="Calibri" pitchFamily="34" charset="0"/>
                </a:rPr>
                <a:t> = 3 dm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4184" name="TextBox 34"/>
            <p:cNvSpPr txBox="1">
              <a:spLocks noChangeArrowheads="1"/>
            </p:cNvSpPr>
            <p:nvPr/>
          </p:nvSpPr>
          <p:spPr bwMode="auto">
            <a:xfrm rot="3471337">
              <a:off x="1687283" y="3199312"/>
              <a:ext cx="155683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 = 3.4 dm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6" name="Isosceles Triangle 35"/>
            <p:cNvSpPr/>
            <p:nvPr/>
          </p:nvSpPr>
          <p:spPr>
            <a:xfrm flipH="1">
              <a:off x="528967" y="2631484"/>
              <a:ext cx="1079673" cy="1799194"/>
            </a:xfrm>
            <a:prstGeom prst="triangle">
              <a:avLst>
                <a:gd name="adj" fmla="val 0"/>
              </a:avLst>
            </a:prstGeom>
            <a:noFill/>
            <a:ln w="2540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186" name="TextBox 36"/>
            <p:cNvSpPr txBox="1">
              <a:spLocks noChangeArrowheads="1"/>
            </p:cNvSpPr>
            <p:nvPr/>
          </p:nvSpPr>
          <p:spPr bwMode="auto">
            <a:xfrm>
              <a:off x="960395" y="5153048"/>
              <a:ext cx="139333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z = 6 dm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" name="Left Brace 1"/>
            <p:cNvSpPr/>
            <p:nvPr/>
          </p:nvSpPr>
          <p:spPr>
            <a:xfrm rot="16200000">
              <a:off x="2050021" y="3989297"/>
              <a:ext cx="196911" cy="1079673"/>
            </a:xfrm>
            <a:prstGeom prst="leftBrace">
              <a:avLst/>
            </a:prstGeom>
            <a:ln w="12700"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188" name="TextBox 37"/>
            <p:cNvSpPr txBox="1">
              <a:spLocks noChangeArrowheads="1"/>
            </p:cNvSpPr>
            <p:nvPr/>
          </p:nvSpPr>
          <p:spPr bwMode="auto">
            <a:xfrm>
              <a:off x="528384" y="3199312"/>
              <a:ext cx="37702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39" name="Left Brace 38"/>
            <p:cNvSpPr/>
            <p:nvPr/>
          </p:nvSpPr>
          <p:spPr>
            <a:xfrm rot="16200000">
              <a:off x="1491131" y="4008437"/>
              <a:ext cx="196911" cy="2197451"/>
            </a:xfrm>
            <a:prstGeom prst="leftBrace">
              <a:avLst/>
            </a:prstGeom>
            <a:ln w="12700"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6124575" y="1887538"/>
            <a:ext cx="21780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u="sng">
                <a:latin typeface="Calibri" pitchFamily="34" charset="0"/>
              </a:rPr>
              <a:t>Výpočet výšky:</a:t>
            </a:r>
            <a:endParaRPr lang="en-US" sz="2600" u="sng">
              <a:latin typeface="Calibri" pitchFamily="34" charset="0"/>
            </a:endParaRPr>
          </a:p>
        </p:txBody>
      </p:sp>
      <p:graphicFrame>
        <p:nvGraphicFramePr>
          <p:cNvPr id="4" name="Object 73"/>
          <p:cNvGraphicFramePr>
            <a:graphicFrameLocks noChangeAspect="1"/>
          </p:cNvGraphicFramePr>
          <p:nvPr/>
        </p:nvGraphicFramePr>
        <p:xfrm>
          <a:off x="3495675" y="3965575"/>
          <a:ext cx="2349500" cy="2012950"/>
        </p:xfrm>
        <a:graphic>
          <a:graphicData uri="http://schemas.openxmlformats.org/presentationml/2006/ole">
            <p:oleObj spid="_x0000_s4169" name="Equation" r:id="rId5" imgW="799920" imgH="685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20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4" name="TextBox 28"/>
          <p:cNvSpPr txBox="1">
            <a:spLocks noChangeArrowheads="1"/>
          </p:cNvSpPr>
          <p:nvPr/>
        </p:nvSpPr>
        <p:spPr bwMode="auto">
          <a:xfrm>
            <a:off x="404813" y="793750"/>
            <a:ext cx="86868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200">
                <a:latin typeface="Calibri" pitchFamily="34" charset="0"/>
              </a:rPr>
              <a:t>Vypočítej</a:t>
            </a:r>
            <a:r>
              <a:rPr lang="cs-CZ" sz="3200">
                <a:latin typeface="Calibri" pitchFamily="34" charset="0"/>
              </a:rPr>
              <a:t>te</a:t>
            </a:r>
            <a:r>
              <a:rPr lang="en-US" sz="3200">
                <a:latin typeface="Calibri" pitchFamily="34" charset="0"/>
              </a:rPr>
              <a:t> </a:t>
            </a:r>
            <a:r>
              <a:rPr lang="cs-CZ" sz="3200">
                <a:latin typeface="Calibri" pitchFamily="34" charset="0"/>
              </a:rPr>
              <a:t>délku úhlopříčky obdélníku </a:t>
            </a:r>
            <a:r>
              <a:rPr lang="cs-CZ" sz="3200" b="1">
                <a:latin typeface="Calibri" pitchFamily="34" charset="0"/>
              </a:rPr>
              <a:t>RSTU</a:t>
            </a:r>
            <a:r>
              <a:rPr lang="cs-CZ" sz="3200">
                <a:latin typeface="Calibri" pitchFamily="34" charset="0"/>
              </a:rPr>
              <a:t>, </a:t>
            </a:r>
          </a:p>
          <a:p>
            <a:r>
              <a:rPr lang="cs-CZ" sz="3200">
                <a:latin typeface="Calibri" pitchFamily="34" charset="0"/>
              </a:rPr>
              <a:t>je-li </a:t>
            </a:r>
            <a:r>
              <a:rPr lang="cs-CZ" sz="3200" b="1">
                <a:latin typeface="Calibri" pitchFamily="34" charset="0"/>
              </a:rPr>
              <a:t>r =</a:t>
            </a:r>
            <a:r>
              <a:rPr lang="cs-CZ" sz="3200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24 cm</a:t>
            </a:r>
            <a:r>
              <a:rPr lang="cs-CZ" sz="3200">
                <a:latin typeface="Calibri" pitchFamily="34" charset="0"/>
              </a:rPr>
              <a:t> a </a:t>
            </a:r>
            <a:r>
              <a:rPr lang="cs-CZ" sz="3200" b="1">
                <a:latin typeface="Calibri" pitchFamily="34" charset="0"/>
              </a:rPr>
              <a:t>s = 7 cm</a:t>
            </a:r>
            <a:r>
              <a:rPr lang="cs-CZ" sz="3200">
                <a:latin typeface="Calibri" pitchFamily="34" charset="0"/>
              </a:rPr>
              <a:t>. </a:t>
            </a:r>
            <a:endParaRPr lang="en-US" sz="3200">
              <a:latin typeface="Calibri" pitchFamily="34" charset="0"/>
            </a:endParaRPr>
          </a:p>
        </p:txBody>
      </p:sp>
      <p:sp>
        <p:nvSpPr>
          <p:cNvPr id="5145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/>
          <a:lstStyle/>
          <a:p>
            <a:pPr indent="342900" algn="l"/>
            <a:r>
              <a:rPr lang="en-US" sz="3200" b="1" u="sng" smtClean="0"/>
              <a:t>Příklad </a:t>
            </a:r>
            <a:r>
              <a:rPr lang="cs-CZ" sz="3200" b="1" u="sng" smtClean="0"/>
              <a:t>4</a:t>
            </a:r>
            <a:r>
              <a:rPr lang="en-US" sz="3200" b="1" u="sng" smtClean="0"/>
              <a:t>: </a:t>
            </a:r>
            <a:r>
              <a:rPr lang="cs-CZ" sz="3200" b="1" u="sng" smtClean="0"/>
              <a:t>Užití Pythagorovy věty</a:t>
            </a:r>
            <a:endParaRPr lang="en-US" sz="3200" b="1" u="sng" smtClean="0"/>
          </a:p>
        </p:txBody>
      </p:sp>
      <p:graphicFrame>
        <p:nvGraphicFramePr>
          <p:cNvPr id="10" name="Object 23"/>
          <p:cNvGraphicFramePr>
            <a:graphicFrameLocks noChangeAspect="1"/>
          </p:cNvGraphicFramePr>
          <p:nvPr/>
        </p:nvGraphicFramePr>
        <p:xfrm>
          <a:off x="5800725" y="1870075"/>
          <a:ext cx="2535238" cy="3697288"/>
        </p:xfrm>
        <a:graphic>
          <a:graphicData uri="http://schemas.openxmlformats.org/presentationml/2006/ole">
            <p:oleObj spid="_x0000_s5143" name="Equation" r:id="rId3" imgW="863280" imgH="1257120" progId="Equation.3">
              <p:embed/>
            </p:oleObj>
          </a:graphicData>
        </a:graphic>
      </p:graphicFrame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379413" y="6067425"/>
            <a:ext cx="86296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Délka </a:t>
            </a:r>
            <a:r>
              <a:rPr lang="cs-CZ" sz="3200"/>
              <a:t>ú</a:t>
            </a:r>
            <a:r>
              <a:rPr lang="cs-CZ" sz="3200">
                <a:latin typeface="Calibri" pitchFamily="34" charset="0"/>
              </a:rPr>
              <a:t>hlopříčky obdélníku</a:t>
            </a:r>
            <a:r>
              <a:rPr lang="cs-CZ" sz="3200" b="1">
                <a:latin typeface="Calibri" pitchFamily="34" charset="0"/>
              </a:rPr>
              <a:t> RSTU</a:t>
            </a:r>
            <a:r>
              <a:rPr lang="cs-CZ" sz="3200">
                <a:latin typeface="Calibri" pitchFamily="34" charset="0"/>
              </a:rPr>
              <a:t> je </a:t>
            </a:r>
            <a:r>
              <a:rPr lang="cs-CZ" sz="3200" b="1">
                <a:latin typeface="Calibri" pitchFamily="34" charset="0"/>
              </a:rPr>
              <a:t>25</a:t>
            </a:r>
            <a:r>
              <a:rPr lang="en-US" sz="3200" b="1">
                <a:latin typeface="Calibri" pitchFamily="34" charset="0"/>
              </a:rPr>
              <a:t> </a:t>
            </a:r>
            <a:r>
              <a:rPr lang="cs-CZ" sz="3200" b="1">
                <a:latin typeface="Calibri" pitchFamily="34" charset="0"/>
              </a:rPr>
              <a:t>c</a:t>
            </a:r>
            <a:r>
              <a:rPr lang="en-US" sz="3200" b="1">
                <a:latin typeface="Calibri" pitchFamily="34" charset="0"/>
              </a:rPr>
              <a:t>m</a:t>
            </a:r>
            <a:r>
              <a:rPr lang="en-US" sz="3200">
                <a:latin typeface="Calibri" pitchFamily="34" charset="0"/>
              </a:rPr>
              <a:t>.</a:t>
            </a:r>
          </a:p>
        </p:txBody>
      </p: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885825" y="2736850"/>
            <a:ext cx="4487863" cy="2262188"/>
            <a:chOff x="834266" y="2126240"/>
            <a:chExt cx="4487301" cy="2891775"/>
          </a:xfrm>
        </p:grpSpPr>
        <p:sp>
          <p:nvSpPr>
            <p:cNvPr id="6" name="Rectangle 5"/>
            <p:cNvSpPr/>
            <p:nvPr/>
          </p:nvSpPr>
          <p:spPr>
            <a:xfrm>
              <a:off x="1283473" y="2751269"/>
              <a:ext cx="2628571" cy="1692449"/>
            </a:xfrm>
            <a:prstGeom prst="rect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49" name="TextBox 21"/>
            <p:cNvSpPr txBox="1">
              <a:spLocks noChangeArrowheads="1"/>
            </p:cNvSpPr>
            <p:nvPr/>
          </p:nvSpPr>
          <p:spPr bwMode="auto">
            <a:xfrm>
              <a:off x="834266" y="4443533"/>
              <a:ext cx="36580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5150" name="TextBox 22"/>
            <p:cNvSpPr txBox="1">
              <a:spLocks noChangeArrowheads="1"/>
            </p:cNvSpPr>
            <p:nvPr/>
          </p:nvSpPr>
          <p:spPr bwMode="auto">
            <a:xfrm>
              <a:off x="3977838" y="4433980"/>
              <a:ext cx="33855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S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5151" name="TextBox 23"/>
            <p:cNvSpPr txBox="1">
              <a:spLocks noChangeArrowheads="1"/>
            </p:cNvSpPr>
            <p:nvPr/>
          </p:nvSpPr>
          <p:spPr bwMode="auto">
            <a:xfrm>
              <a:off x="3895669" y="2126240"/>
              <a:ext cx="346570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T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25" name="Isosceles Triangle 24"/>
            <p:cNvSpPr/>
            <p:nvPr/>
          </p:nvSpPr>
          <p:spPr>
            <a:xfrm rot="16200000">
              <a:off x="1761057" y="2283209"/>
              <a:ext cx="1692449" cy="2628571"/>
            </a:xfrm>
            <a:prstGeom prst="triangle">
              <a:avLst>
                <a:gd name="adj" fmla="val 0"/>
              </a:avLst>
            </a:prstGeom>
            <a:noFill/>
            <a:ln w="25400"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Block Arc 25"/>
            <p:cNvSpPr>
              <a:spLocks noChangeAspect="1"/>
            </p:cNvSpPr>
            <p:nvPr/>
          </p:nvSpPr>
          <p:spPr>
            <a:xfrm>
              <a:off x="3675535" y="4204259"/>
              <a:ext cx="471429" cy="458625"/>
            </a:xfrm>
            <a:prstGeom prst="blockArc">
              <a:avLst>
                <a:gd name="adj1" fmla="val 10919098"/>
                <a:gd name="adj2" fmla="val 16061849"/>
                <a:gd name="adj3" fmla="val 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7" name="Oval 26"/>
            <p:cNvSpPr>
              <a:spLocks noChangeAspect="1"/>
            </p:cNvSpPr>
            <p:nvPr/>
          </p:nvSpPr>
          <p:spPr>
            <a:xfrm rot="2938896">
              <a:off x="3812787" y="4343981"/>
              <a:ext cx="22323" cy="26984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55" name="TextBox 34"/>
            <p:cNvSpPr txBox="1">
              <a:spLocks noChangeArrowheads="1"/>
            </p:cNvSpPr>
            <p:nvPr/>
          </p:nvSpPr>
          <p:spPr bwMode="auto">
            <a:xfrm>
              <a:off x="1819209" y="4525572"/>
              <a:ext cx="143821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r = 24 cm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5156" name="TextBox 36"/>
            <p:cNvSpPr txBox="1">
              <a:spLocks noChangeArrowheads="1"/>
            </p:cNvSpPr>
            <p:nvPr/>
          </p:nvSpPr>
          <p:spPr bwMode="auto">
            <a:xfrm>
              <a:off x="3963503" y="3351310"/>
              <a:ext cx="135806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s = 7 cm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5157" name="TextBox 37"/>
            <p:cNvSpPr txBox="1">
              <a:spLocks noChangeArrowheads="1"/>
            </p:cNvSpPr>
            <p:nvPr/>
          </p:nvSpPr>
          <p:spPr bwMode="auto">
            <a:xfrm>
              <a:off x="2380260" y="2976960"/>
              <a:ext cx="434734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u </a:t>
              </a:r>
              <a:endParaRPr lang="en-US" sz="2600">
                <a:latin typeface="Calibri" pitchFamily="34" charset="0"/>
              </a:endParaRPr>
            </a:p>
          </p:txBody>
        </p:sp>
        <p:sp>
          <p:nvSpPr>
            <p:cNvPr id="5158" name="TextBox 27"/>
            <p:cNvSpPr txBox="1">
              <a:spLocks noChangeArrowheads="1"/>
            </p:cNvSpPr>
            <p:nvPr/>
          </p:nvSpPr>
          <p:spPr bwMode="auto">
            <a:xfrm>
              <a:off x="885761" y="2126240"/>
              <a:ext cx="397866" cy="492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600">
                  <a:latin typeface="Calibri" pitchFamily="34" charset="0"/>
                </a:rPr>
                <a:t>U</a:t>
              </a:r>
              <a:endParaRPr lang="en-US" sz="2600">
                <a:latin typeface="Calibri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ctrTitle"/>
          </p:nvPr>
        </p:nvSpPr>
        <p:spPr>
          <a:xfrm>
            <a:off x="269875" y="236538"/>
            <a:ext cx="7677150" cy="688975"/>
          </a:xfrm>
        </p:spPr>
        <p:txBody>
          <a:bodyPr/>
          <a:lstStyle/>
          <a:p>
            <a:pPr indent="342900" algn="l"/>
            <a:r>
              <a:rPr lang="cs-CZ" sz="3200" b="1" u="sng" smtClean="0"/>
              <a:t>Zdroje:</a:t>
            </a:r>
            <a:endParaRPr lang="en-US" sz="3200" b="1" u="sng" smtClean="0"/>
          </a:p>
        </p:txBody>
      </p:sp>
      <p:sp>
        <p:nvSpPr>
          <p:cNvPr id="24578" name="TextBox 81"/>
          <p:cNvSpPr txBox="1">
            <a:spLocks noChangeArrowheads="1"/>
          </p:cNvSpPr>
          <p:nvPr/>
        </p:nvSpPr>
        <p:spPr bwMode="auto">
          <a:xfrm>
            <a:off x="506413" y="1050925"/>
            <a:ext cx="8367712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20000"/>
              </a:lnSpc>
            </a:pPr>
            <a:r>
              <a:rPr lang="cs-CZ" sz="2800">
                <a:latin typeface="Calibri" pitchFamily="34" charset="0"/>
              </a:rPr>
              <a:t> Zdroje vlastní.</a:t>
            </a:r>
            <a:endParaRPr lang="en-US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1730</TotalTime>
  <Words>228</Words>
  <Application>Microsoft Office PowerPoint</Application>
  <PresentationFormat>On-screen Show (4:3)</PresentationFormat>
  <Paragraphs>66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Office Theme</vt:lpstr>
      <vt:lpstr>Equation</vt:lpstr>
      <vt:lpstr>Snímek 1</vt:lpstr>
      <vt:lpstr>Anotace:</vt:lpstr>
      <vt:lpstr>Pythagorova věta - cvičení</vt:lpstr>
      <vt:lpstr>Příklad 1: Výpočet přepony</vt:lpstr>
      <vt:lpstr>Příklad 2: Výpočet odvěsny</vt:lpstr>
      <vt:lpstr>Příklad 3: Užití Pythagorovy věty</vt:lpstr>
      <vt:lpstr>Příklad 4: Užití Pythagorovy věty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DUM</cp:lastModifiedBy>
  <cp:revision>136</cp:revision>
  <dcterms:created xsi:type="dcterms:W3CDTF">2012-12-10T07:57:06Z</dcterms:created>
  <dcterms:modified xsi:type="dcterms:W3CDTF">2013-10-13T19:18:36Z</dcterms:modified>
</cp:coreProperties>
</file>