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2" r:id="rId6"/>
    <p:sldId id="260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01" autoAdjust="0"/>
    <p:restoredTop sz="92077" autoAdjust="0"/>
  </p:normalViewPr>
  <p:slideViewPr>
    <p:cSldViewPr snapToGrid="0" snapToObjects="1">
      <p:cViewPr varScale="1">
        <p:scale>
          <a:sx n="68" d="100"/>
          <a:sy n="68" d="100"/>
        </p:scale>
        <p:origin x="-15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VY_32_INOVACE_9B_04_Kružnice </a:t>
          </a:r>
          <a:r>
            <a:rPr lang="cs-CZ" dirty="0" smtClean="0"/>
            <a:t>a přímka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VY_32_INOVACE_9B_04_Kružnice </a:t>
          </a:r>
          <a:r>
            <a:rPr lang="cs-CZ" sz="1700" kern="1200" dirty="0" smtClean="0"/>
            <a:t>a přímka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191572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799" y="838200"/>
            <a:ext cx="5771271" cy="688975"/>
          </a:xfrm>
        </p:spPr>
        <p:txBody>
          <a:bodyPr>
            <a:noAutofit/>
          </a:bodyPr>
          <a:lstStyle/>
          <a:p>
            <a:pPr algn="l"/>
            <a:r>
              <a:rPr lang="en-US" dirty="0" err="1" smtClean="0"/>
              <a:t>Anotace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85800" y="1527174"/>
            <a:ext cx="8078372" cy="7411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Prezentace je určena k odvození vzájemné polohy přímky a  kružnice.</a:t>
            </a:r>
          </a:p>
          <a:p>
            <a:r>
              <a:rPr lang="cs-CZ" sz="3200" dirty="0" smtClean="0"/>
              <a:t>Prezentace </a:t>
            </a:r>
            <a:r>
              <a:rPr lang="cs-CZ" sz="3200" dirty="0"/>
              <a:t>slouží k stručnému přehledu probírané látky a to jak při výkladu, tak při opakování.</a:t>
            </a:r>
          </a:p>
          <a:p>
            <a:r>
              <a:rPr lang="cs-CZ" sz="3200" dirty="0"/>
              <a:t>Příklady jsou určeny k interaktivnímu  procvičení daného učiva. Vložené řešení napomůže ke kontrole. </a:t>
            </a:r>
          </a:p>
          <a:p>
            <a:r>
              <a:rPr lang="cs-CZ" sz="3200" dirty="0"/>
              <a:t>Materiál slouží také k zápisu stručných poznámek do školních sešitů.</a:t>
            </a:r>
          </a:p>
          <a:p>
            <a:endParaRPr lang="en-US" sz="28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38200"/>
            <a:ext cx="9144000" cy="688975"/>
          </a:xfrm>
        </p:spPr>
        <p:txBody>
          <a:bodyPr>
            <a:normAutofit/>
          </a:bodyPr>
          <a:lstStyle/>
          <a:p>
            <a:r>
              <a:rPr lang="en-US" sz="3200" b="1" u="sng" dirty="0" err="1" smtClean="0"/>
              <a:t>Vzájemná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poloha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a </a:t>
            </a:r>
            <a:r>
              <a:rPr lang="en-US" sz="3200" b="1" u="sng" dirty="0" err="1" smtClean="0"/>
              <a:t>přímky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295400" y="2286000"/>
            <a:ext cx="9144000" cy="1859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Vnější</a:t>
            </a:r>
            <a:r>
              <a:rPr lang="en-US" sz="2600" dirty="0" smtClean="0"/>
              <a:t> </a:t>
            </a:r>
            <a:r>
              <a:rPr lang="en-US" sz="2600" dirty="0" err="1" smtClean="0"/>
              <a:t>přímka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Tečna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Sečna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1: </a:t>
            </a:r>
            <a:r>
              <a:rPr lang="en-US" sz="3200" b="1" u="sng" dirty="0" err="1" smtClean="0"/>
              <a:t>Vnější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přímka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52400" y="1447800"/>
            <a:ext cx="2266576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b="1" u="sng" dirty="0" smtClean="0"/>
              <a:t>Je </a:t>
            </a:r>
            <a:r>
              <a:rPr lang="en-US" sz="2600" b="1" u="sng" dirty="0" err="1" smtClean="0"/>
              <a:t>dáno</a:t>
            </a:r>
            <a:r>
              <a:rPr lang="en-US" sz="2600" b="1" u="sng" dirty="0" smtClean="0"/>
              <a:t>:</a:t>
            </a:r>
            <a:endParaRPr lang="en-US" sz="2600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685800" y="2270513"/>
            <a:ext cx="9664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k(S, 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04227" y="2743200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3870492" y="1447800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5851692" y="1066800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/>
          <p:nvPr/>
        </p:nvCxnSpPr>
        <p:spPr>
          <a:xfrm>
            <a:off x="5242092" y="2819400"/>
            <a:ext cx="1323622" cy="381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883805" y="2590800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28" name="TextBox 27"/>
          <p:cNvSpPr txBox="1"/>
          <p:nvPr/>
        </p:nvSpPr>
        <p:spPr>
          <a:xfrm>
            <a:off x="698881" y="2781669"/>
            <a:ext cx="8694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&lt;-&gt; p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6810190" y="1241202"/>
            <a:ext cx="1431924" cy="4096603"/>
            <a:chOff x="6340476" y="2003202"/>
            <a:chExt cx="1431924" cy="4096603"/>
          </a:xfrm>
        </p:grpSpPr>
        <p:cxnSp>
          <p:nvCxnSpPr>
            <p:cNvPr id="30" name="Straight Connector 29"/>
            <p:cNvCxnSpPr/>
            <p:nvPr/>
          </p:nvCxnSpPr>
          <p:spPr>
            <a:xfrm flipH="1">
              <a:off x="6340476" y="2106955"/>
              <a:ext cx="1066800" cy="399285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/>
            <p:cNvSpPr txBox="1"/>
            <p:nvPr/>
          </p:nvSpPr>
          <p:spPr>
            <a:xfrm>
              <a:off x="7412556" y="2003202"/>
              <a:ext cx="35984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p</a:t>
              </a:r>
            </a:p>
          </p:txBody>
        </p:sp>
      </p:grpSp>
      <p:cxnSp>
        <p:nvCxnSpPr>
          <p:cNvPr id="37" name="Straight Connector 36"/>
          <p:cNvCxnSpPr/>
          <p:nvPr/>
        </p:nvCxnSpPr>
        <p:spPr>
          <a:xfrm>
            <a:off x="6565714" y="3200400"/>
            <a:ext cx="762000" cy="2286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Block Arc 41"/>
          <p:cNvSpPr/>
          <p:nvPr/>
        </p:nvSpPr>
        <p:spPr>
          <a:xfrm rot="821536">
            <a:off x="7123868" y="3220691"/>
            <a:ext cx="417751" cy="392028"/>
          </a:xfrm>
          <a:prstGeom prst="blockArc">
            <a:avLst>
              <a:gd name="adj1" fmla="val 10883614"/>
              <a:gd name="adj2" fmla="val 16105774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>
            <a:off x="7260706" y="3332945"/>
            <a:ext cx="27431" cy="2743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/>
          <p:cNvGrpSpPr/>
          <p:nvPr/>
        </p:nvGrpSpPr>
        <p:grpSpPr>
          <a:xfrm>
            <a:off x="7269519" y="3200400"/>
            <a:ext cx="461687" cy="492443"/>
            <a:chOff x="6799805" y="3962400"/>
            <a:chExt cx="461687" cy="492443"/>
          </a:xfrm>
        </p:grpSpPr>
        <p:sp>
          <p:nvSpPr>
            <p:cNvPr id="46" name="TextBox 45"/>
            <p:cNvSpPr txBox="1"/>
            <p:nvPr/>
          </p:nvSpPr>
          <p:spPr>
            <a:xfrm>
              <a:off x="6904578" y="3962400"/>
              <a:ext cx="35691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 smtClean="0"/>
                <a:t>P</a:t>
              </a:r>
              <a:endParaRPr lang="en-US" sz="2600" dirty="0"/>
            </a:p>
          </p:txBody>
        </p:sp>
        <p:cxnSp>
          <p:nvCxnSpPr>
            <p:cNvPr id="48" name="Straight Connector 47"/>
            <p:cNvCxnSpPr/>
            <p:nvPr/>
          </p:nvCxnSpPr>
          <p:spPr>
            <a:xfrm rot="21420000" flipH="1" flipV="1">
              <a:off x="6799805" y="4173248"/>
              <a:ext cx="100584" cy="357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/>
          <p:cNvSpPr txBox="1"/>
          <p:nvPr/>
        </p:nvSpPr>
        <p:spPr>
          <a:xfrm>
            <a:off x="685800" y="3291872"/>
            <a:ext cx="1940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/>
              <a:t>P</a:t>
            </a:r>
            <a:r>
              <a:rPr lang="en-US" sz="2600" dirty="0" smtClean="0"/>
              <a:t> </a:t>
            </a:r>
            <a:r>
              <a:rPr lang="en-US" sz="2800" dirty="0" smtClean="0">
                <a:sym typeface="Symbol"/>
              </a:rPr>
              <a:t>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/>
              <a:t>p, </a:t>
            </a:r>
            <a:r>
              <a:rPr lang="en-US" sz="2600" dirty="0" smtClean="0">
                <a:sym typeface="Symbol"/>
              </a:rPr>
              <a:t>SP </a:t>
            </a:r>
            <a:r>
              <a:rPr lang="en-US" sz="2800" dirty="0" smtClean="0">
                <a:sym typeface="Symbol"/>
              </a:rPr>
              <a:t></a:t>
            </a:r>
            <a:r>
              <a:rPr lang="en-US" sz="2600" dirty="0" smtClean="0">
                <a:sym typeface="Symbol"/>
              </a:rPr>
              <a:t> s</a:t>
            </a:r>
            <a:endParaRPr lang="en-US" sz="2800" dirty="0" smtClean="0"/>
          </a:p>
        </p:txBody>
      </p:sp>
      <p:sp>
        <p:nvSpPr>
          <p:cNvPr id="62" name="TextBox 61"/>
          <p:cNvSpPr txBox="1"/>
          <p:nvPr/>
        </p:nvSpPr>
        <p:spPr>
          <a:xfrm>
            <a:off x="633879" y="3873805"/>
            <a:ext cx="12502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|SP| &gt; r</a:t>
            </a:r>
          </a:p>
        </p:txBody>
      </p:sp>
      <p:sp>
        <p:nvSpPr>
          <p:cNvPr id="63" name="Left Brace 62"/>
          <p:cNvSpPr/>
          <p:nvPr/>
        </p:nvSpPr>
        <p:spPr>
          <a:xfrm rot="17160000">
            <a:off x="6136416" y="2221484"/>
            <a:ext cx="212560" cy="2127799"/>
          </a:xfrm>
          <a:prstGeom prst="leftBrace">
            <a:avLst>
              <a:gd name="adj1" fmla="val 8333"/>
              <a:gd name="adj2" fmla="val 31962"/>
            </a:avLst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Left Brace 63"/>
          <p:cNvSpPr/>
          <p:nvPr/>
        </p:nvSpPr>
        <p:spPr>
          <a:xfrm rot="6328547">
            <a:off x="5835332" y="2205285"/>
            <a:ext cx="224396" cy="1330367"/>
          </a:xfrm>
          <a:prstGeom prst="leftBrace">
            <a:avLst>
              <a:gd name="adj1" fmla="val 8333"/>
              <a:gd name="adj2" fmla="val 46727"/>
            </a:avLst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TextBox 64"/>
          <p:cNvSpPr txBox="1"/>
          <p:nvPr/>
        </p:nvSpPr>
        <p:spPr>
          <a:xfrm>
            <a:off x="5367551" y="3282391"/>
            <a:ext cx="8171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>
                <a:solidFill>
                  <a:srgbClr val="FF0000"/>
                </a:solidFill>
              </a:rPr>
              <a:t>|SP|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5916731" y="232972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>
                <a:solidFill>
                  <a:srgbClr val="FF0000"/>
                </a:solidFill>
              </a:rPr>
              <a:t>r</a:t>
            </a:r>
            <a:endParaRPr lang="en-US" sz="2600" dirty="0">
              <a:solidFill>
                <a:srgbClr val="FF0000"/>
              </a:solidFill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0" y="4732373"/>
            <a:ext cx="6439012" cy="125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lnSpc>
                <a:spcPct val="150000"/>
              </a:lnSpc>
              <a:buFont typeface="Arial"/>
              <a:buChar char="•"/>
            </a:pPr>
            <a:r>
              <a:rPr lang="en-US" sz="2600" dirty="0" err="1" smtClean="0"/>
              <a:t>Přímka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kružnici</a:t>
            </a:r>
            <a:r>
              <a:rPr lang="en-US" sz="2600" dirty="0" smtClean="0"/>
              <a:t> </a:t>
            </a:r>
            <a:r>
              <a:rPr lang="en-US" sz="2600" dirty="0" err="1" smtClean="0"/>
              <a:t>neprotíná</a:t>
            </a:r>
            <a:r>
              <a:rPr lang="en-US" sz="2600" dirty="0" smtClean="0"/>
              <a:t>:</a:t>
            </a:r>
            <a:endParaRPr lang="en-US" sz="2600" dirty="0"/>
          </a:p>
          <a:p>
            <a:pPr marL="914400" lvl="1" indent="-457200">
              <a:lnSpc>
                <a:spcPct val="150000"/>
              </a:lnSpc>
              <a:buFont typeface="Arial"/>
              <a:buChar char="•"/>
            </a:pPr>
            <a:r>
              <a:rPr lang="en-US" sz="2600" dirty="0" err="1" smtClean="0"/>
              <a:t>Nemá</a:t>
            </a:r>
            <a:r>
              <a:rPr lang="en-US" sz="2600" dirty="0" smtClean="0"/>
              <a:t> s </a:t>
            </a:r>
            <a:r>
              <a:rPr lang="en-US" sz="2600" dirty="0" err="1" smtClean="0"/>
              <a:t>kružnicí</a:t>
            </a:r>
            <a:r>
              <a:rPr lang="en-US" sz="2600" dirty="0" smtClean="0"/>
              <a:t> </a:t>
            </a:r>
            <a:r>
              <a:rPr lang="en-US" sz="2600" dirty="0" err="1" smtClean="0"/>
              <a:t>žádný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společný</a:t>
            </a:r>
            <a:r>
              <a:rPr lang="en-US" sz="2600" dirty="0" smtClean="0"/>
              <a:t> bod: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4619489" y="4809269"/>
            <a:ext cx="149612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smtClean="0">
                <a:solidFill>
                  <a:srgbClr val="FF0000"/>
                </a:solidFill>
              </a:rPr>
              <a:t>|SP| &gt; r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5923728" y="5425585"/>
            <a:ext cx="1828345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>
                <a:solidFill>
                  <a:srgbClr val="FF0000"/>
                </a:solidFill>
              </a:rPr>
              <a:t>k</a:t>
            </a:r>
            <a:r>
              <a:rPr lang="en-US" sz="3200" dirty="0" smtClean="0">
                <a:solidFill>
                  <a:srgbClr val="FF0000"/>
                </a:solidFill>
              </a:rPr>
              <a:t> </a:t>
            </a:r>
            <a:r>
              <a:rPr lang="en-US" sz="3200" dirty="0" smtClean="0">
                <a:solidFill>
                  <a:srgbClr val="FF0000"/>
                </a:solidFill>
                <a:sym typeface="Symbol"/>
              </a:rPr>
              <a:t></a:t>
            </a:r>
            <a:r>
              <a:rPr lang="en-US" sz="3200" dirty="0" smtClean="0">
                <a:solidFill>
                  <a:srgbClr val="FF0000"/>
                </a:solidFill>
              </a:rPr>
              <a:t> p = { }</a:t>
            </a:r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2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5" grpId="0"/>
      <p:bldP spid="25" grpId="0"/>
      <p:bldP spid="25" grpId="1"/>
      <p:bldP spid="25" grpId="2"/>
      <p:bldP spid="28" grpId="0"/>
      <p:bldP spid="42" grpId="0" animBg="1"/>
      <p:bldP spid="43" grpId="0" animBg="1"/>
      <p:bldP spid="60" grpId="0"/>
      <p:bldP spid="62" grpId="0"/>
      <p:bldP spid="63" grpId="0" animBg="1"/>
      <p:bldP spid="64" grpId="0" animBg="1"/>
      <p:bldP spid="65" grpId="0"/>
      <p:bldP spid="66" grpId="0"/>
      <p:bldP spid="67" grpId="0"/>
      <p:bldP spid="68" grpId="0"/>
      <p:bldP spid="6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2: </a:t>
            </a:r>
            <a:r>
              <a:rPr lang="en-US" sz="3200" b="1" u="sng" dirty="0" err="1" smtClean="0"/>
              <a:t>Tečna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52400" y="1447800"/>
            <a:ext cx="2266576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b="1" u="sng" dirty="0" smtClean="0"/>
              <a:t>Je </a:t>
            </a:r>
            <a:r>
              <a:rPr lang="en-US" sz="2600" b="1" u="sng" dirty="0" err="1" smtClean="0"/>
              <a:t>dáno</a:t>
            </a:r>
            <a:r>
              <a:rPr lang="en-US" sz="2600" b="1" u="sng" dirty="0" smtClean="0"/>
              <a:t>:</a:t>
            </a:r>
            <a:endParaRPr lang="en-US" sz="2600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685800" y="2270513"/>
            <a:ext cx="9664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k(S, 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09152" y="2932251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4075417" y="1636851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6056617" y="1255851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/>
          <p:nvPr/>
        </p:nvCxnSpPr>
        <p:spPr>
          <a:xfrm>
            <a:off x="5447017" y="3008451"/>
            <a:ext cx="1323622" cy="381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6088730" y="2779851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28" name="TextBox 27"/>
          <p:cNvSpPr txBox="1"/>
          <p:nvPr/>
        </p:nvSpPr>
        <p:spPr>
          <a:xfrm>
            <a:off x="698881" y="2794497"/>
            <a:ext cx="8059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&lt;-&gt; t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6265520" y="1201038"/>
            <a:ext cx="1368430" cy="4096603"/>
            <a:chOff x="6340476" y="2003202"/>
            <a:chExt cx="1368430" cy="4096603"/>
          </a:xfrm>
        </p:grpSpPr>
        <p:cxnSp>
          <p:nvCxnSpPr>
            <p:cNvPr id="30" name="Straight Connector 29"/>
            <p:cNvCxnSpPr/>
            <p:nvPr/>
          </p:nvCxnSpPr>
          <p:spPr>
            <a:xfrm flipH="1">
              <a:off x="6340476" y="2106955"/>
              <a:ext cx="1066800" cy="399285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/>
            <p:cNvSpPr txBox="1"/>
            <p:nvPr/>
          </p:nvSpPr>
          <p:spPr>
            <a:xfrm>
              <a:off x="7412556" y="2003202"/>
              <a:ext cx="296350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 smtClean="0"/>
                <a:t>t</a:t>
              </a:r>
              <a:endParaRPr lang="en-US" sz="2600" dirty="0"/>
            </a:p>
          </p:txBody>
        </p:sp>
      </p:grpSp>
      <p:sp>
        <p:nvSpPr>
          <p:cNvPr id="42" name="Block Arc 41"/>
          <p:cNvSpPr/>
          <p:nvPr/>
        </p:nvSpPr>
        <p:spPr>
          <a:xfrm rot="821536">
            <a:off x="6579198" y="3180527"/>
            <a:ext cx="417751" cy="392028"/>
          </a:xfrm>
          <a:prstGeom prst="blockArc">
            <a:avLst>
              <a:gd name="adj1" fmla="val 10883614"/>
              <a:gd name="adj2" fmla="val 16105774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>
            <a:off x="6716036" y="3292781"/>
            <a:ext cx="27431" cy="2743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/>
          <p:cNvGrpSpPr/>
          <p:nvPr/>
        </p:nvGrpSpPr>
        <p:grpSpPr>
          <a:xfrm>
            <a:off x="6724849" y="3160236"/>
            <a:ext cx="451918" cy="492443"/>
            <a:chOff x="6799805" y="3962400"/>
            <a:chExt cx="451918" cy="492443"/>
          </a:xfrm>
        </p:grpSpPr>
        <p:sp>
          <p:nvSpPr>
            <p:cNvPr id="46" name="TextBox 45"/>
            <p:cNvSpPr txBox="1"/>
            <p:nvPr/>
          </p:nvSpPr>
          <p:spPr>
            <a:xfrm>
              <a:off x="6904578" y="3962400"/>
              <a:ext cx="34714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/>
                <a:t>T</a:t>
              </a:r>
            </a:p>
          </p:txBody>
        </p:sp>
        <p:cxnSp>
          <p:nvCxnSpPr>
            <p:cNvPr id="48" name="Straight Connector 47"/>
            <p:cNvCxnSpPr/>
            <p:nvPr/>
          </p:nvCxnSpPr>
          <p:spPr>
            <a:xfrm rot="21420000" flipH="1" flipV="1">
              <a:off x="6799805" y="4173248"/>
              <a:ext cx="100584" cy="357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/>
          <p:cNvSpPr txBox="1"/>
          <p:nvPr/>
        </p:nvSpPr>
        <p:spPr>
          <a:xfrm>
            <a:off x="685800" y="3291872"/>
            <a:ext cx="18203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T </a:t>
            </a:r>
            <a:r>
              <a:rPr lang="en-US" sz="2600" dirty="0" smtClean="0">
                <a:sym typeface="Symbol"/>
              </a:rPr>
              <a:t> t, ST </a:t>
            </a:r>
            <a:r>
              <a:rPr lang="en-US" sz="2800" dirty="0" smtClean="0">
                <a:sym typeface="Symbol"/>
              </a:rPr>
              <a:t></a:t>
            </a:r>
            <a:r>
              <a:rPr lang="en-US" sz="2600" dirty="0" smtClean="0">
                <a:sym typeface="Symbol"/>
              </a:rPr>
              <a:t> t</a:t>
            </a:r>
            <a:endParaRPr lang="en-US" sz="2600" dirty="0" smtClean="0"/>
          </a:p>
        </p:txBody>
      </p:sp>
      <p:sp>
        <p:nvSpPr>
          <p:cNvPr id="62" name="TextBox 61"/>
          <p:cNvSpPr txBox="1"/>
          <p:nvPr/>
        </p:nvSpPr>
        <p:spPr>
          <a:xfrm>
            <a:off x="608221" y="3820931"/>
            <a:ext cx="12404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|ST| = r</a:t>
            </a:r>
          </a:p>
        </p:txBody>
      </p:sp>
      <p:sp>
        <p:nvSpPr>
          <p:cNvPr id="63" name="Left Brace 62"/>
          <p:cNvSpPr/>
          <p:nvPr/>
        </p:nvSpPr>
        <p:spPr>
          <a:xfrm rot="17160000">
            <a:off x="5963597" y="2695187"/>
            <a:ext cx="212560" cy="1341865"/>
          </a:xfrm>
          <a:prstGeom prst="leftBrace">
            <a:avLst>
              <a:gd name="adj1" fmla="val 8333"/>
              <a:gd name="adj2" fmla="val 51303"/>
            </a:avLst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TextBox 64"/>
          <p:cNvSpPr txBox="1"/>
          <p:nvPr/>
        </p:nvSpPr>
        <p:spPr>
          <a:xfrm>
            <a:off x="5230561" y="3412828"/>
            <a:ext cx="12404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>
                <a:solidFill>
                  <a:srgbClr val="FF0000"/>
                </a:solidFill>
              </a:rPr>
              <a:t>|ST| = r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0" y="4593930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lnSpc>
                <a:spcPct val="150000"/>
              </a:lnSpc>
              <a:buFont typeface="Arial"/>
              <a:buChar char="•"/>
            </a:pPr>
            <a:r>
              <a:rPr lang="en-US" sz="2600" dirty="0" err="1" smtClean="0"/>
              <a:t>Přímka</a:t>
            </a:r>
            <a:r>
              <a:rPr lang="en-US" sz="2600" dirty="0" smtClean="0"/>
              <a:t> se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</a:t>
            </a:r>
            <a:r>
              <a:rPr lang="en-US" sz="2600" dirty="0" err="1" smtClean="0"/>
              <a:t>dotýká</a:t>
            </a:r>
            <a:r>
              <a:rPr lang="en-US" sz="2600" dirty="0" smtClean="0"/>
              <a:t>: </a:t>
            </a:r>
            <a:r>
              <a:rPr lang="en-US" sz="3200" dirty="0" smtClean="0">
                <a:solidFill>
                  <a:srgbClr val="FF0000"/>
                </a:solidFill>
              </a:rPr>
              <a:t>|ST| = r</a:t>
            </a:r>
          </a:p>
          <a:p>
            <a:pPr marL="914400" lvl="1" indent="-457200">
              <a:lnSpc>
                <a:spcPct val="150000"/>
              </a:lnSpc>
              <a:buFont typeface="Arial"/>
              <a:buChar char="•"/>
            </a:pPr>
            <a:r>
              <a:rPr lang="en-US" sz="2600" dirty="0" err="1" smtClean="0"/>
              <a:t>Přímka</a:t>
            </a:r>
            <a:r>
              <a:rPr lang="en-US" sz="2600" dirty="0" smtClean="0"/>
              <a:t> </a:t>
            </a:r>
            <a:r>
              <a:rPr lang="en-US" sz="2600" dirty="0" err="1" smtClean="0"/>
              <a:t>má</a:t>
            </a:r>
            <a:r>
              <a:rPr lang="en-US" sz="2600" dirty="0" smtClean="0"/>
              <a:t> s </a:t>
            </a:r>
            <a:r>
              <a:rPr lang="en-US" sz="2600" dirty="0" err="1" smtClean="0"/>
              <a:t>kružnicí</a:t>
            </a:r>
            <a:r>
              <a:rPr lang="en-US" sz="2600" dirty="0" smtClean="0"/>
              <a:t> </a:t>
            </a:r>
            <a:r>
              <a:rPr lang="en-US" sz="2600" dirty="0" err="1" smtClean="0"/>
              <a:t>jeden</a:t>
            </a:r>
            <a:r>
              <a:rPr lang="en-US" sz="2600" dirty="0" smtClean="0"/>
              <a:t> </a:t>
            </a:r>
            <a:r>
              <a:rPr lang="en-US" sz="2600" dirty="0" err="1" smtClean="0"/>
              <a:t>společný</a:t>
            </a:r>
            <a:r>
              <a:rPr lang="en-US" sz="2600" dirty="0" smtClean="0"/>
              <a:t> bod:  </a:t>
            </a:r>
            <a:r>
              <a:rPr lang="en-US" sz="3200" dirty="0" smtClean="0">
                <a:solidFill>
                  <a:srgbClr val="FF0000"/>
                </a:solidFill>
              </a:rPr>
              <a:t>k </a:t>
            </a:r>
            <a:r>
              <a:rPr lang="en-US" sz="3200" dirty="0" smtClean="0">
                <a:solidFill>
                  <a:srgbClr val="FF0000"/>
                </a:solidFill>
                <a:sym typeface="Symbol"/>
              </a:rPr>
              <a:t></a:t>
            </a:r>
            <a:r>
              <a:rPr lang="en-US" sz="3200" dirty="0" smtClean="0">
                <a:solidFill>
                  <a:srgbClr val="FF0000"/>
                </a:solidFill>
              </a:rPr>
              <a:t> t = T  </a:t>
            </a:r>
          </a:p>
          <a:p>
            <a:pPr lvl="1"/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2600" dirty="0" smtClean="0"/>
              <a:t>(T – bod </a:t>
            </a:r>
            <a:r>
              <a:rPr lang="en-US" sz="2600" dirty="0" err="1" smtClean="0"/>
              <a:t>dotyku</a:t>
            </a:r>
            <a:r>
              <a:rPr lang="en-US" sz="26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2539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5" grpId="0"/>
      <p:bldP spid="25" grpId="0"/>
      <p:bldP spid="28" grpId="0"/>
      <p:bldP spid="42" grpId="0" animBg="1"/>
      <p:bldP spid="43" grpId="0" animBg="1"/>
      <p:bldP spid="60" grpId="0"/>
      <p:bldP spid="62" grpId="0"/>
      <p:bldP spid="63" grpId="0" animBg="1"/>
      <p:bldP spid="65" grpId="0"/>
      <p:bldP spid="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</a:t>
            </a:r>
            <a:r>
              <a:rPr lang="en-US" sz="3200" b="1" u="sng" dirty="0" err="1"/>
              <a:t>S</a:t>
            </a:r>
            <a:r>
              <a:rPr lang="en-US" sz="3200" b="1" u="sng" dirty="0" err="1" smtClean="0"/>
              <a:t>ečna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52400" y="1447800"/>
            <a:ext cx="2266576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b="1" u="sng" dirty="0" smtClean="0"/>
              <a:t>Je </a:t>
            </a:r>
            <a:r>
              <a:rPr lang="en-US" sz="2600" b="1" u="sng" dirty="0" err="1" smtClean="0"/>
              <a:t>dáno</a:t>
            </a:r>
            <a:r>
              <a:rPr lang="en-US" sz="2600" b="1" u="sng" dirty="0" smtClean="0"/>
              <a:t>:</a:t>
            </a:r>
            <a:endParaRPr lang="en-US" sz="2600" dirty="0" smtClean="0"/>
          </a:p>
        </p:txBody>
      </p:sp>
      <p:sp>
        <p:nvSpPr>
          <p:cNvPr id="20" name="TextBox 19"/>
          <p:cNvSpPr txBox="1"/>
          <p:nvPr/>
        </p:nvSpPr>
        <p:spPr>
          <a:xfrm>
            <a:off x="685800" y="2270513"/>
            <a:ext cx="9664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k(S, 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09152" y="2932251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4075417" y="1636851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6056617" y="1255851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/>
          <p:nvPr/>
        </p:nvCxnSpPr>
        <p:spPr>
          <a:xfrm>
            <a:off x="5447017" y="3008451"/>
            <a:ext cx="1323622" cy="381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942195" y="2740775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28" name="TextBox 27"/>
          <p:cNvSpPr txBox="1"/>
          <p:nvPr/>
        </p:nvSpPr>
        <p:spPr>
          <a:xfrm>
            <a:off x="698881" y="2794497"/>
            <a:ext cx="8246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&lt;-&gt; s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5842180" y="1083058"/>
            <a:ext cx="1387153" cy="4096603"/>
            <a:chOff x="6340476" y="2003202"/>
            <a:chExt cx="1387153" cy="4096603"/>
          </a:xfrm>
        </p:grpSpPr>
        <p:cxnSp>
          <p:nvCxnSpPr>
            <p:cNvPr id="30" name="Straight Connector 29"/>
            <p:cNvCxnSpPr/>
            <p:nvPr/>
          </p:nvCxnSpPr>
          <p:spPr>
            <a:xfrm flipH="1">
              <a:off x="6340476" y="2106955"/>
              <a:ext cx="1066800" cy="399285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/>
            <p:cNvSpPr txBox="1"/>
            <p:nvPr/>
          </p:nvSpPr>
          <p:spPr>
            <a:xfrm>
              <a:off x="7412556" y="2003202"/>
              <a:ext cx="31507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600" dirty="0" smtClean="0"/>
                <a:t>s</a:t>
              </a:r>
              <a:endParaRPr lang="en-US" sz="2600" dirty="0"/>
            </a:p>
          </p:txBody>
        </p:sp>
      </p:grpSp>
      <p:sp>
        <p:nvSpPr>
          <p:cNvPr id="42" name="Block Arc 41"/>
          <p:cNvSpPr/>
          <p:nvPr/>
        </p:nvSpPr>
        <p:spPr>
          <a:xfrm rot="821536">
            <a:off x="6155858" y="3062547"/>
            <a:ext cx="417751" cy="392028"/>
          </a:xfrm>
          <a:prstGeom prst="blockArc">
            <a:avLst>
              <a:gd name="adj1" fmla="val 10883614"/>
              <a:gd name="adj2" fmla="val 16105774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>
            <a:off x="6292696" y="3174801"/>
            <a:ext cx="27431" cy="2743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6364880" y="2879734"/>
            <a:ext cx="3569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P</a:t>
            </a:r>
            <a:endParaRPr lang="en-US" sz="2600" dirty="0"/>
          </a:p>
        </p:txBody>
      </p:sp>
      <p:cxnSp>
        <p:nvCxnSpPr>
          <p:cNvPr id="48" name="Straight Connector 47"/>
          <p:cNvCxnSpPr/>
          <p:nvPr/>
        </p:nvCxnSpPr>
        <p:spPr>
          <a:xfrm rot="21420000" flipH="1" flipV="1">
            <a:off x="6040033" y="4196677"/>
            <a:ext cx="100584" cy="3572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TextBox 59"/>
          <p:cNvSpPr txBox="1"/>
          <p:nvPr/>
        </p:nvSpPr>
        <p:spPr>
          <a:xfrm>
            <a:off x="685800" y="3291872"/>
            <a:ext cx="18546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/>
              <a:t>P</a:t>
            </a:r>
            <a:r>
              <a:rPr lang="en-US" sz="2600" dirty="0" smtClean="0"/>
              <a:t> </a:t>
            </a:r>
            <a:r>
              <a:rPr lang="en-US" sz="2600" dirty="0" smtClean="0">
                <a:sym typeface="Symbol"/>
              </a:rPr>
              <a:t></a:t>
            </a:r>
            <a:r>
              <a:rPr lang="en-US" sz="2400" dirty="0" smtClean="0">
                <a:sym typeface="Symbol"/>
              </a:rPr>
              <a:t> </a:t>
            </a:r>
            <a:r>
              <a:rPr lang="en-US" sz="2600" dirty="0" smtClean="0">
                <a:sym typeface="Symbol"/>
              </a:rPr>
              <a:t>s, SP </a:t>
            </a:r>
            <a:r>
              <a:rPr lang="en-US" sz="2600" dirty="0">
                <a:sym typeface="Symbol"/>
              </a:rPr>
              <a:t> </a:t>
            </a:r>
            <a:r>
              <a:rPr lang="en-US" sz="2600" dirty="0" smtClean="0">
                <a:sym typeface="Symbol"/>
              </a:rPr>
              <a:t>s</a:t>
            </a:r>
            <a:endParaRPr lang="en-US" sz="2800" dirty="0"/>
          </a:p>
        </p:txBody>
      </p:sp>
      <p:sp>
        <p:nvSpPr>
          <p:cNvPr id="62" name="TextBox 61"/>
          <p:cNvSpPr txBox="1"/>
          <p:nvPr/>
        </p:nvSpPr>
        <p:spPr>
          <a:xfrm>
            <a:off x="646724" y="3795275"/>
            <a:ext cx="12502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|SP| &lt; r</a:t>
            </a:r>
          </a:p>
        </p:txBody>
      </p:sp>
      <p:sp>
        <p:nvSpPr>
          <p:cNvPr id="63" name="Left Brace 62"/>
          <p:cNvSpPr/>
          <p:nvPr/>
        </p:nvSpPr>
        <p:spPr>
          <a:xfrm rot="17160000">
            <a:off x="5745831" y="2842976"/>
            <a:ext cx="241694" cy="915028"/>
          </a:xfrm>
          <a:prstGeom prst="leftBrace">
            <a:avLst>
              <a:gd name="adj1" fmla="val 8333"/>
              <a:gd name="adj2" fmla="val 49513"/>
            </a:avLst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Left Brace 63"/>
          <p:cNvSpPr/>
          <p:nvPr/>
        </p:nvSpPr>
        <p:spPr>
          <a:xfrm rot="6328547">
            <a:off x="5916060" y="2231080"/>
            <a:ext cx="563189" cy="1330367"/>
          </a:xfrm>
          <a:prstGeom prst="leftBrace">
            <a:avLst>
              <a:gd name="adj1" fmla="val 8333"/>
              <a:gd name="adj2" fmla="val 63876"/>
            </a:avLst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TextBox 64"/>
          <p:cNvSpPr txBox="1"/>
          <p:nvPr/>
        </p:nvSpPr>
        <p:spPr>
          <a:xfrm>
            <a:off x="5363396" y="3356311"/>
            <a:ext cx="8171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>
                <a:solidFill>
                  <a:srgbClr val="FF0000"/>
                </a:solidFill>
              </a:rPr>
              <a:t>|SP|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5972249" y="2127063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>
                <a:solidFill>
                  <a:srgbClr val="FF0000"/>
                </a:solidFill>
              </a:rPr>
              <a:t>r</a:t>
            </a:r>
            <a:endParaRPr lang="en-US" sz="2600" dirty="0">
              <a:solidFill>
                <a:srgbClr val="FF0000"/>
              </a:solidFill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0" y="5219837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/>
              <a:buChar char="•"/>
            </a:pPr>
            <a:r>
              <a:rPr lang="en-US" sz="2600" dirty="0" err="1" smtClean="0"/>
              <a:t>Přímka</a:t>
            </a:r>
            <a:r>
              <a:rPr lang="en-US" sz="2600" dirty="0" smtClean="0"/>
              <a:t> </a:t>
            </a:r>
            <a:r>
              <a:rPr lang="en-US" sz="2600" dirty="0" err="1" smtClean="0"/>
              <a:t>protíná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kružnici</a:t>
            </a:r>
            <a:r>
              <a:rPr lang="en-US" sz="2600" dirty="0" smtClean="0"/>
              <a:t> </a:t>
            </a:r>
            <a:r>
              <a:rPr lang="en-US" sz="2600" dirty="0" err="1" smtClean="0"/>
              <a:t>ve</a:t>
            </a:r>
            <a:r>
              <a:rPr lang="en-US" sz="2600" dirty="0" smtClean="0"/>
              <a:t> </a:t>
            </a:r>
            <a:r>
              <a:rPr lang="en-US" sz="2600" dirty="0" err="1" smtClean="0"/>
              <a:t>dvou</a:t>
            </a:r>
            <a:r>
              <a:rPr lang="en-US" sz="2600" dirty="0" smtClean="0"/>
              <a:t> </a:t>
            </a:r>
            <a:r>
              <a:rPr lang="en-US" sz="2600" dirty="0" err="1" smtClean="0"/>
              <a:t>bodech</a:t>
            </a:r>
            <a:r>
              <a:rPr lang="en-US" sz="2600" dirty="0" smtClean="0"/>
              <a:t>:</a:t>
            </a:r>
          </a:p>
          <a:p>
            <a:pPr lvl="1"/>
            <a:r>
              <a:rPr lang="en-US" sz="26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k </a:t>
            </a:r>
            <a:r>
              <a:rPr lang="en-US" sz="3200" dirty="0" smtClean="0">
                <a:solidFill>
                  <a:srgbClr val="FF0000"/>
                </a:solidFill>
                <a:sym typeface="Symbol"/>
              </a:rPr>
              <a:t></a:t>
            </a:r>
            <a:r>
              <a:rPr lang="en-US" sz="3200" dirty="0" smtClean="0">
                <a:solidFill>
                  <a:srgbClr val="FF0000"/>
                </a:solidFill>
              </a:rPr>
              <a:t> s = A, B;	|SP| &lt; r</a:t>
            </a:r>
          </a:p>
          <a:p>
            <a:pPr lvl="1"/>
            <a:r>
              <a:rPr lang="en-US" sz="2600" dirty="0" smtClean="0"/>
              <a:t>	</a:t>
            </a:r>
            <a:r>
              <a:rPr lang="en-US" sz="2600" dirty="0" err="1" smtClean="0"/>
              <a:t>Úsečka</a:t>
            </a:r>
            <a:r>
              <a:rPr lang="en-US" sz="2600" dirty="0" smtClean="0"/>
              <a:t> AB – </a:t>
            </a:r>
            <a:r>
              <a:rPr lang="en-US" sz="2600" b="1" dirty="0" err="1" smtClean="0"/>
              <a:t>tětiva</a:t>
            </a:r>
            <a:endParaRPr lang="en-US" sz="2600" b="1" dirty="0" smtClean="0"/>
          </a:p>
        </p:txBody>
      </p:sp>
      <p:cxnSp>
        <p:nvCxnSpPr>
          <p:cNvPr id="31" name="Straight Connector 30"/>
          <p:cNvCxnSpPr/>
          <p:nvPr/>
        </p:nvCxnSpPr>
        <p:spPr>
          <a:xfrm rot="21420000" flipH="1" flipV="1">
            <a:off x="6566093" y="2268815"/>
            <a:ext cx="100584" cy="3572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6107804" y="4065446"/>
            <a:ext cx="3660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646492" y="1974465"/>
            <a:ext cx="3775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2589" y="4309128"/>
            <a:ext cx="17948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US" sz="2600" dirty="0" smtClean="0"/>
              <a:t>A, B </a:t>
            </a:r>
            <a:r>
              <a:rPr lang="en-US" sz="2600" dirty="0" smtClean="0">
                <a:sym typeface="Symbol"/>
              </a:rPr>
              <a:t></a:t>
            </a:r>
            <a:r>
              <a:rPr lang="en-US" sz="2600" dirty="0" smtClean="0"/>
              <a:t> k </a:t>
            </a:r>
            <a:r>
              <a:rPr lang="en-US" sz="2600" dirty="0" smtClean="0">
                <a:sym typeface="Symbol"/>
              </a:rPr>
              <a:t></a:t>
            </a:r>
            <a:r>
              <a:rPr lang="en-US" sz="2600" dirty="0" smtClean="0"/>
              <a:t> s</a:t>
            </a:r>
          </a:p>
        </p:txBody>
      </p:sp>
    </p:spTree>
    <p:extLst>
      <p:ext uri="{BB962C8B-B14F-4D97-AF65-F5344CB8AC3E}">
        <p14:creationId xmlns:p14="http://schemas.microsoft.com/office/powerpoint/2010/main" val="207318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2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6" grpId="0"/>
      <p:bldP spid="5" grpId="0"/>
      <p:bldP spid="25" grpId="0"/>
      <p:bldP spid="25" grpId="2"/>
      <p:bldP spid="28" grpId="0"/>
      <p:bldP spid="42" grpId="0" animBg="1"/>
      <p:bldP spid="43" grpId="0" animBg="1"/>
      <p:bldP spid="46" grpId="0"/>
      <p:bldP spid="60" grpId="0"/>
      <p:bldP spid="62" grpId="0"/>
      <p:bldP spid="63" grpId="0" animBg="1"/>
      <p:bldP spid="64" grpId="0" animBg="1"/>
      <p:bldP spid="65" grpId="0"/>
      <p:bldP spid="66" grpId="0"/>
      <p:bldP spid="67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</a:t>
            </a:r>
            <a:r>
              <a:rPr lang="en-US" sz="3200" b="1" u="sng" dirty="0" err="1" smtClean="0"/>
              <a:t>Tětiva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2736541" y="4428991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702806" y="3133591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2281095" y="5693263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3074406" y="3535323"/>
            <a:ext cx="969868" cy="96516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3584738" y="3866934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cxnSp>
        <p:nvCxnSpPr>
          <p:cNvPr id="30" name="Straight Connector 29"/>
          <p:cNvCxnSpPr/>
          <p:nvPr/>
        </p:nvCxnSpPr>
        <p:spPr>
          <a:xfrm rot="4500000" flipH="1">
            <a:off x="2578849" y="1545527"/>
            <a:ext cx="1066800" cy="399285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984122" y="3448006"/>
            <a:ext cx="3150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dirty="0"/>
          </a:p>
        </p:txBody>
      </p:sp>
      <p:sp>
        <p:nvSpPr>
          <p:cNvPr id="42" name="Block Arc 41"/>
          <p:cNvSpPr/>
          <p:nvPr/>
        </p:nvSpPr>
        <p:spPr>
          <a:xfrm rot="11058576">
            <a:off x="2880644" y="3330339"/>
            <a:ext cx="417751" cy="392028"/>
          </a:xfrm>
          <a:prstGeom prst="blockArc">
            <a:avLst>
              <a:gd name="adj1" fmla="val 10883614"/>
              <a:gd name="adj2" fmla="val 16105774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 rot="10237040">
            <a:off x="3150977" y="3598736"/>
            <a:ext cx="27431" cy="2743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2860160" y="3079875"/>
            <a:ext cx="4054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O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968087" y="3099138"/>
            <a:ext cx="3660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>
                <a:solidFill>
                  <a:srgbClr val="000000"/>
                </a:solidFill>
              </a:rPr>
              <a:t>B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787193" y="3107020"/>
            <a:ext cx="3775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cxnSp>
        <p:nvCxnSpPr>
          <p:cNvPr id="37" name="Straight Connector 36"/>
          <p:cNvCxnSpPr/>
          <p:nvPr/>
        </p:nvCxnSpPr>
        <p:spPr>
          <a:xfrm rot="4140000" flipH="1" flipV="1">
            <a:off x="2049491" y="3533115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4140000" flipH="1" flipV="1">
            <a:off x="3997951" y="3518751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V="1">
            <a:off x="3074406" y="3535323"/>
            <a:ext cx="15114" cy="95233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4140000" flipH="1" flipV="1">
            <a:off x="3039227" y="3520718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665173" y="3315197"/>
            <a:ext cx="3124109" cy="18594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u="sng" dirty="0" err="1" smtClean="0"/>
              <a:t>Délka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tětivy</a:t>
            </a:r>
            <a:r>
              <a:rPr lang="en-US" sz="2600" u="sng" dirty="0" smtClean="0"/>
              <a:t>:</a:t>
            </a:r>
            <a:endParaRPr lang="en-US" sz="2600" dirty="0" smtClean="0"/>
          </a:p>
          <a:p>
            <a:pPr>
              <a:lnSpc>
                <a:spcPct val="150000"/>
              </a:lnSpc>
            </a:pPr>
            <a:r>
              <a:rPr lang="en-US" sz="2600" dirty="0" smtClean="0"/>
              <a:t>|OB|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|SB|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- |SO|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en-US" sz="2600" dirty="0" smtClean="0"/>
              <a:t>|AB| = 2.|B|</a:t>
            </a:r>
            <a:endParaRPr lang="en-US" sz="2600" dirty="0"/>
          </a:p>
        </p:txBody>
      </p:sp>
      <p:sp>
        <p:nvSpPr>
          <p:cNvPr id="19" name="TextBox 18"/>
          <p:cNvSpPr txBox="1"/>
          <p:nvPr/>
        </p:nvSpPr>
        <p:spPr>
          <a:xfrm>
            <a:off x="3621295" y="2515113"/>
            <a:ext cx="16494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AB – </a:t>
            </a:r>
            <a:r>
              <a:rPr lang="en-US" sz="2600" dirty="0" err="1"/>
              <a:t>t</a:t>
            </a:r>
            <a:r>
              <a:rPr lang="en-US" sz="2600" dirty="0" err="1" smtClean="0"/>
              <a:t>ětiva</a:t>
            </a:r>
            <a:endParaRPr lang="en-US" sz="2600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2092650" y="3535323"/>
            <a:ext cx="1954799" cy="90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446035" y="893215"/>
            <a:ext cx="816927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err="1" smtClean="0"/>
              <a:t>Tětiva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je </a:t>
            </a:r>
            <a:r>
              <a:rPr lang="en-US" sz="2600" dirty="0" err="1" smtClean="0"/>
              <a:t>úsečka</a:t>
            </a:r>
            <a:r>
              <a:rPr lang="en-US" sz="2600" dirty="0" smtClean="0"/>
              <a:t> </a:t>
            </a:r>
            <a:r>
              <a:rPr lang="en-US" sz="2600" dirty="0" err="1" smtClean="0"/>
              <a:t>spojující</a:t>
            </a:r>
            <a:r>
              <a:rPr lang="en-US" sz="2600" dirty="0" smtClean="0"/>
              <a:t> </a:t>
            </a:r>
            <a:r>
              <a:rPr lang="en-US" sz="2600" dirty="0" err="1" smtClean="0"/>
              <a:t>dva</a:t>
            </a:r>
            <a:r>
              <a:rPr lang="en-US" sz="2600" dirty="0" smtClean="0"/>
              <a:t> </a:t>
            </a:r>
            <a:r>
              <a:rPr lang="en-US" sz="2600" dirty="0" err="1" smtClean="0"/>
              <a:t>různé</a:t>
            </a:r>
            <a:r>
              <a:rPr lang="en-US" sz="2600" dirty="0" smtClean="0"/>
              <a:t> body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.</a:t>
            </a:r>
          </a:p>
          <a:p>
            <a:endParaRPr lang="en-US" sz="2600" dirty="0"/>
          </a:p>
          <a:p>
            <a:r>
              <a:rPr lang="en-US" sz="2600" dirty="0" err="1" smtClean="0"/>
              <a:t>Průměr</a:t>
            </a:r>
            <a:r>
              <a:rPr lang="en-US" sz="2600" dirty="0" smtClean="0"/>
              <a:t> (</a:t>
            </a:r>
            <a:r>
              <a:rPr lang="en-US" sz="2600" b="1" dirty="0" smtClean="0"/>
              <a:t>d = 2r</a:t>
            </a:r>
            <a:r>
              <a:rPr lang="en-US" sz="2600" dirty="0" smtClean="0"/>
              <a:t>)</a:t>
            </a:r>
            <a:r>
              <a:rPr lang="en-US" sz="2600" b="1" dirty="0" smtClean="0"/>
              <a:t> </a:t>
            </a:r>
            <a:r>
              <a:rPr lang="en-US" sz="2600" dirty="0" smtClean="0"/>
              <a:t>je </a:t>
            </a:r>
            <a:r>
              <a:rPr lang="en-US" sz="2600" dirty="0" err="1" smtClean="0"/>
              <a:t>nejdelší</a:t>
            </a:r>
            <a:r>
              <a:rPr lang="en-US" sz="2600" dirty="0" smtClean="0"/>
              <a:t> </a:t>
            </a:r>
            <a:r>
              <a:rPr lang="en-US" sz="2600" dirty="0" err="1" smtClean="0"/>
              <a:t>tětiva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. 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63459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6018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</a:t>
            </a:r>
            <a:r>
              <a:rPr lang="en-US" sz="3200" b="1" u="sng" dirty="0" err="1" smtClean="0"/>
              <a:t>Výpočet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délky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tětivy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2417689" y="4524128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383954" y="3228728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1962243" y="5788400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755554" y="3630460"/>
            <a:ext cx="969868" cy="96516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3265886" y="3962071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cxnSp>
        <p:nvCxnSpPr>
          <p:cNvPr id="30" name="Straight Connector 29"/>
          <p:cNvCxnSpPr/>
          <p:nvPr/>
        </p:nvCxnSpPr>
        <p:spPr>
          <a:xfrm rot="4500000" flipH="1">
            <a:off x="2328208" y="1647388"/>
            <a:ext cx="1066800" cy="399285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750657" y="3528274"/>
            <a:ext cx="3150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dirty="0"/>
          </a:p>
        </p:txBody>
      </p:sp>
      <p:sp>
        <p:nvSpPr>
          <p:cNvPr id="42" name="Block Arc 41"/>
          <p:cNvSpPr/>
          <p:nvPr/>
        </p:nvSpPr>
        <p:spPr>
          <a:xfrm rot="11058576">
            <a:off x="2561792" y="3425476"/>
            <a:ext cx="417751" cy="392028"/>
          </a:xfrm>
          <a:prstGeom prst="blockArc">
            <a:avLst>
              <a:gd name="adj1" fmla="val 10883614"/>
              <a:gd name="adj2" fmla="val 16105774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 rot="10237040">
            <a:off x="2832125" y="3693873"/>
            <a:ext cx="27431" cy="2743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/>
          <p:cNvSpPr txBox="1"/>
          <p:nvPr/>
        </p:nvSpPr>
        <p:spPr>
          <a:xfrm>
            <a:off x="2541308" y="3175012"/>
            <a:ext cx="4054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O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649235" y="3194275"/>
            <a:ext cx="36570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>
                <a:solidFill>
                  <a:srgbClr val="000000"/>
                </a:solidFill>
              </a:rPr>
              <a:t>R</a:t>
            </a:r>
            <a:endParaRPr lang="en-US" sz="2600" dirty="0">
              <a:solidFill>
                <a:srgbClr val="00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468341" y="3202157"/>
            <a:ext cx="3569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P</a:t>
            </a:r>
            <a:endParaRPr lang="en-US" sz="2600" dirty="0"/>
          </a:p>
        </p:txBody>
      </p:sp>
      <p:cxnSp>
        <p:nvCxnSpPr>
          <p:cNvPr id="37" name="Straight Connector 36"/>
          <p:cNvCxnSpPr/>
          <p:nvPr/>
        </p:nvCxnSpPr>
        <p:spPr>
          <a:xfrm rot="4140000" flipH="1" flipV="1">
            <a:off x="1730639" y="3628252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4140000" flipH="1" flipV="1">
            <a:off x="3679099" y="3613888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V="1">
            <a:off x="2755554" y="3630460"/>
            <a:ext cx="15114" cy="95233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4140000" flipH="1" flipV="1">
            <a:off x="2720375" y="3615855"/>
            <a:ext cx="100584" cy="35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903793" y="1899177"/>
            <a:ext cx="3141429" cy="45602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b="1" i="1" u="sng" dirty="0" err="1" smtClean="0"/>
              <a:t>Řešení</a:t>
            </a:r>
            <a:r>
              <a:rPr lang="en-US" sz="2600" b="1" i="1" u="sng" dirty="0" smtClean="0"/>
              <a:t>:</a:t>
            </a:r>
          </a:p>
          <a:p>
            <a:r>
              <a:rPr lang="en-US" sz="2600" dirty="0" smtClean="0"/>
              <a:t>|OR|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|SR|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- |SO|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20000"/>
              </a:lnSpc>
            </a:pPr>
            <a:r>
              <a:rPr lang="en-US" sz="2600" dirty="0" smtClean="0"/>
              <a:t>|OR|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3.5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– 1.8</a:t>
            </a:r>
            <a:r>
              <a:rPr lang="en-US" sz="2600" baseline="30000" dirty="0" smtClean="0"/>
              <a:t>2</a:t>
            </a:r>
          </a:p>
          <a:p>
            <a:pPr>
              <a:lnSpc>
                <a:spcPct val="120000"/>
              </a:lnSpc>
            </a:pPr>
            <a:r>
              <a:rPr lang="en-US" sz="2600" dirty="0" smtClean="0"/>
              <a:t>|OR|</a:t>
            </a:r>
            <a:r>
              <a:rPr lang="en-US" sz="2600" baseline="30000" dirty="0" smtClean="0"/>
              <a:t>2</a:t>
            </a:r>
            <a:r>
              <a:rPr lang="en-US" sz="2600" dirty="0" smtClean="0"/>
              <a:t> = 12.25 – 3.24</a:t>
            </a:r>
          </a:p>
          <a:p>
            <a:pPr>
              <a:lnSpc>
                <a:spcPct val="120000"/>
              </a:lnSpc>
            </a:pPr>
            <a:r>
              <a:rPr lang="en-US" sz="2600" dirty="0" smtClean="0"/>
              <a:t>|OR| = √9.01</a:t>
            </a:r>
          </a:p>
          <a:p>
            <a:pPr>
              <a:lnSpc>
                <a:spcPct val="120000"/>
              </a:lnSpc>
            </a:pPr>
            <a:r>
              <a:rPr lang="en-US" sz="2600" u="sng" dirty="0" smtClean="0">
                <a:latin typeface="Calibri"/>
                <a:cs typeface="Calibri"/>
              </a:rPr>
              <a:t>|OR| </a:t>
            </a:r>
            <a:r>
              <a:rPr lang="en-US" sz="2600" u="sng" dirty="0" smtClean="0">
                <a:latin typeface="Calibri"/>
                <a:ea typeface="ＭＳ ゴシック"/>
                <a:cs typeface="Calibri"/>
              </a:rPr>
              <a:t>≅</a:t>
            </a:r>
            <a:r>
              <a:rPr lang="en-US" sz="2600" u="sng" dirty="0">
                <a:latin typeface="Calibri"/>
                <a:cs typeface="Calibri"/>
              </a:rPr>
              <a:t> </a:t>
            </a:r>
            <a:r>
              <a:rPr lang="en-US" sz="2600" u="sng" dirty="0" smtClean="0">
                <a:latin typeface="Calibri"/>
                <a:cs typeface="Calibri"/>
              </a:rPr>
              <a:t>3 cm</a:t>
            </a:r>
            <a:endParaRPr lang="en-US" sz="2600" u="sng" dirty="0"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600" dirty="0" smtClean="0">
                <a:latin typeface="Calibri"/>
                <a:cs typeface="Calibri"/>
              </a:rPr>
              <a:t>|PR| = 2</a:t>
            </a:r>
            <a:r>
              <a:rPr lang="en-US" sz="2600" dirty="0">
                <a:latin typeface="Calibri"/>
                <a:ea typeface="Wingdings"/>
                <a:cs typeface="Calibri"/>
                <a:sym typeface="Wingdings"/>
              </a:rPr>
              <a:t>.</a:t>
            </a:r>
            <a:r>
              <a:rPr lang="en-US" sz="2600" dirty="0" smtClean="0">
                <a:latin typeface="Calibri"/>
                <a:cs typeface="Calibri"/>
              </a:rPr>
              <a:t>|OR|</a:t>
            </a:r>
          </a:p>
          <a:p>
            <a:pPr>
              <a:lnSpc>
                <a:spcPct val="120000"/>
              </a:lnSpc>
            </a:pPr>
            <a:r>
              <a:rPr lang="en-US" sz="2600" dirty="0" smtClean="0">
                <a:latin typeface="Calibri"/>
                <a:cs typeface="Calibri"/>
              </a:rPr>
              <a:t>|PR| = 2</a:t>
            </a:r>
            <a:r>
              <a:rPr lang="en-US" sz="2600" dirty="0" smtClean="0">
                <a:latin typeface="Calibri"/>
                <a:ea typeface="Wingdings"/>
                <a:cs typeface="Calibri"/>
                <a:sym typeface="Wingdings"/>
              </a:rPr>
              <a:t>.</a:t>
            </a:r>
            <a:r>
              <a:rPr lang="en-US" sz="2600" dirty="0" smtClean="0"/>
              <a:t>3</a:t>
            </a:r>
          </a:p>
          <a:p>
            <a:pPr>
              <a:lnSpc>
                <a:spcPct val="120000"/>
              </a:lnSpc>
            </a:pPr>
            <a:r>
              <a:rPr lang="en-US" sz="2600" b="1" u="sng" dirty="0" smtClean="0"/>
              <a:t>|PR| = 6 cm</a:t>
            </a:r>
            <a:endParaRPr lang="en-US" sz="2600" b="1" u="sng" dirty="0"/>
          </a:p>
        </p:txBody>
      </p:sp>
      <p:sp>
        <p:nvSpPr>
          <p:cNvPr id="19" name="TextBox 18"/>
          <p:cNvSpPr txBox="1"/>
          <p:nvPr/>
        </p:nvSpPr>
        <p:spPr>
          <a:xfrm>
            <a:off x="494853" y="907275"/>
            <a:ext cx="63996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Příklad</a:t>
            </a:r>
            <a:r>
              <a:rPr lang="en-US" sz="2600" b="1" i="1" u="sng" dirty="0" smtClean="0"/>
              <a:t>:</a:t>
            </a:r>
            <a:endParaRPr lang="en-US" sz="2600" b="1" u="sng" dirty="0"/>
          </a:p>
          <a:p>
            <a:r>
              <a:rPr lang="en-US" sz="2600" dirty="0" err="1" smtClean="0"/>
              <a:t>Vypočítej</a:t>
            </a:r>
            <a:r>
              <a:rPr lang="en-US" sz="2600" dirty="0" smtClean="0"/>
              <a:t> </a:t>
            </a:r>
            <a:r>
              <a:rPr lang="en-US" sz="2600" dirty="0" err="1" smtClean="0"/>
              <a:t>délku</a:t>
            </a:r>
            <a:r>
              <a:rPr lang="en-US" sz="2600" dirty="0" smtClean="0"/>
              <a:t> </a:t>
            </a:r>
            <a:r>
              <a:rPr lang="en-US" sz="2600" dirty="0" err="1" smtClean="0"/>
              <a:t>tětivy</a:t>
            </a:r>
            <a:r>
              <a:rPr lang="en-US" sz="2600" dirty="0" smtClean="0"/>
              <a:t> PR, </a:t>
            </a:r>
            <a:r>
              <a:rPr lang="en-US" sz="2600" dirty="0" err="1" smtClean="0"/>
              <a:t>která</a:t>
            </a:r>
            <a:r>
              <a:rPr lang="en-US" sz="2600" dirty="0" smtClean="0"/>
              <a:t> je od </a:t>
            </a:r>
            <a:r>
              <a:rPr lang="en-US" sz="2600" dirty="0" err="1" smtClean="0"/>
              <a:t>středu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k(S,</a:t>
            </a:r>
            <a:r>
              <a:rPr lang="en-US" sz="2600" dirty="0"/>
              <a:t> </a:t>
            </a:r>
            <a:r>
              <a:rPr lang="en-US" sz="2600" dirty="0" smtClean="0"/>
              <a:t>3.5 cm) </a:t>
            </a:r>
            <a:r>
              <a:rPr lang="en-US" sz="2600" dirty="0" err="1" smtClean="0"/>
              <a:t>vzdálena</a:t>
            </a:r>
            <a:r>
              <a:rPr lang="en-US" sz="2600" dirty="0" smtClean="0"/>
              <a:t> 1.8 cm.</a:t>
            </a:r>
            <a:endParaRPr lang="en-US" sz="2600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1773798" y="3630460"/>
            <a:ext cx="1954799" cy="90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801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50167" y="914400"/>
            <a:ext cx="31792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u="sng" dirty="0" smtClean="0"/>
              <a:t>Zdroje</a:t>
            </a:r>
            <a:r>
              <a:rPr lang="cs-CZ" sz="2800" b="1" u="sng" dirty="0" smtClean="0"/>
              <a:t>:</a:t>
            </a:r>
          </a:p>
          <a:p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2708" y="1499176"/>
            <a:ext cx="8257735" cy="285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Zdroje vlastní.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lnSpc>
                <a:spcPct val="120000"/>
              </a:lnSpc>
              <a:buAutoNum type="arabicPeriod" startAt="2"/>
            </a:pPr>
            <a:r>
              <a:rPr lang="cs-CZ" sz="2800" dirty="0"/>
              <a:t>Josef Trejbal, Matematika pro 8.ročník, Pedagogické    </a:t>
            </a:r>
          </a:p>
          <a:p>
            <a:pPr>
              <a:lnSpc>
                <a:spcPct val="120000"/>
              </a:lnSpc>
            </a:pPr>
            <a:r>
              <a:rPr lang="cs-CZ" sz="2800" dirty="0"/>
              <a:t>      nakladatelství Praha </a:t>
            </a:r>
            <a:r>
              <a:rPr lang="cs-CZ" sz="2800" dirty="0" smtClean="0"/>
              <a:t>1998, </a:t>
            </a:r>
            <a:r>
              <a:rPr lang="cs-CZ" sz="2800" dirty="0"/>
              <a:t>ISBN </a:t>
            </a:r>
            <a:r>
              <a:rPr lang="cs-CZ" sz="2800" dirty="0" smtClean="0"/>
              <a:t>80-7235-019-6</a:t>
            </a:r>
            <a:endParaRPr lang="en-US" sz="2800" dirty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6682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943</TotalTime>
  <Words>435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Office Theme</vt:lpstr>
      <vt:lpstr>Prezentace aplikace PowerPoint</vt:lpstr>
      <vt:lpstr>Anotace:</vt:lpstr>
      <vt:lpstr>Vzájemná poloha kružnice a přímky </vt:lpstr>
      <vt:lpstr>Ad 1: Vnější přímka kružnice </vt:lpstr>
      <vt:lpstr>Ad 2: Tečna kružnice</vt:lpstr>
      <vt:lpstr>Ad 3: Sečna kružnice</vt:lpstr>
      <vt:lpstr>Ad 3: Tětiva kružnice</vt:lpstr>
      <vt:lpstr>Ad 3: Výpočet délky tětivy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52</cp:revision>
  <dcterms:created xsi:type="dcterms:W3CDTF">2012-12-10T07:57:06Z</dcterms:created>
  <dcterms:modified xsi:type="dcterms:W3CDTF">2013-06-27T14:37:25Z</dcterms:modified>
</cp:coreProperties>
</file>