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65" r:id="rId5"/>
    <p:sldId id="266" r:id="rId6"/>
    <p:sldId id="267" r:id="rId7"/>
    <p:sldId id="268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01" autoAdjust="0"/>
    <p:restoredTop sz="93345" autoAdjust="0"/>
  </p:normalViewPr>
  <p:slideViewPr>
    <p:cSldViewPr snapToGrid="0" snapToObjects="1">
      <p:cViewPr varScale="1">
        <p:scale>
          <a:sx n="74" d="100"/>
          <a:sy n="74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smtClean="0"/>
        </a:p>
        <a:p>
          <a:pPr algn="l"/>
          <a:r>
            <a:rPr lang="cs-CZ" sz="180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VY_32_INOVACE_9B_05_Vzájemná </a:t>
          </a:r>
          <a:r>
            <a:rPr lang="cs-CZ" dirty="0" smtClean="0"/>
            <a:t>poloha kružnic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6C3CCF9-FA24-C544-B1E3-7CB9586B6E05}" type="presOf" srcId="{EBC41103-E2E5-4D48-9B4B-425520D3D098}" destId="{F732C171-B6A8-40AC-BE86-9061B3C3D3B8}" srcOrd="0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B21507E-5CEC-7C48-B09B-7333BC94DB77}" type="presOf" srcId="{EBC41103-E2E5-4D48-9B4B-425520D3D098}" destId="{D3CEBA79-51F7-49AC-8104-9DE2B978BFF4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BB1ADA8-895D-B643-AC15-9D141D7E6D0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A706238E-8EC4-BB4F-BEEA-24E274220318}" type="presOf" srcId="{C73C7642-F245-4585-8F88-243F9FAEF6CA}" destId="{304CA11A-E17E-4999-A128-C72BF543B20D}" srcOrd="0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21E14E0F-1AE9-1244-8085-DAE852274D1C}" type="presOf" srcId="{C73C7642-F245-4585-8F88-243F9FAEF6CA}" destId="{0E0F4EFC-82FA-4EC4-801E-BC2F931EC339}" srcOrd="1" destOrd="0" presId="urn:microsoft.com/office/officeart/2005/8/layout/target3"/>
    <dgm:cxn modelId="{15BD019F-5C39-F74A-8D41-2374DD2687E4}" type="presOf" srcId="{9F18DD90-522E-4A06-9EDB-3FF7C7EB6637}" destId="{932F2F5B-E5E6-4E00-9503-10413FFBA7E0}" srcOrd="1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D03A9B2B-A34B-3D4C-AC6B-AB42E941EFC9}" type="presParOf" srcId="{71045F8C-00FA-488E-A7BD-E2E6753D979D}" destId="{AEEDACE7-4427-455B-A155-2C3381828BD7}" srcOrd="12" destOrd="0" presId="urn:microsoft.com/office/officeart/2005/8/layout/target3"/>
    <dgm:cxn modelId="{67F0BF59-7FFE-834D-9D88-4C9FF447497A}" type="presParOf" srcId="{71045F8C-00FA-488E-A7BD-E2E6753D979D}" destId="{7C8531F2-00DF-4DB1-A6C6-AF46193E1BBF}" srcOrd="13" destOrd="0" presId="urn:microsoft.com/office/officeart/2005/8/layout/target3"/>
    <dgm:cxn modelId="{6D1B459E-E980-9A47-A7CC-BBC0FDA2E557}" type="presParOf" srcId="{71045F8C-00FA-488E-A7BD-E2E6753D979D}" destId="{304CA11A-E17E-4999-A128-C72BF543B20D}" srcOrd="14" destOrd="0" presId="urn:microsoft.com/office/officeart/2005/8/layout/target3"/>
    <dgm:cxn modelId="{CA28E696-FD8F-134A-A096-BFA3AB6343C9}" type="presParOf" srcId="{71045F8C-00FA-488E-A7BD-E2E6753D979D}" destId="{C67EF5F7-B425-49AF-82F9-2446588ED851}" srcOrd="15" destOrd="0" presId="urn:microsoft.com/office/officeart/2005/8/layout/target3"/>
    <dgm:cxn modelId="{D182CC3A-D0EE-0F4C-B288-364F831D9071}" type="presParOf" srcId="{71045F8C-00FA-488E-A7BD-E2E6753D979D}" destId="{14E80F71-B028-4CCE-8C5A-7AE67F9A28C6}" srcOrd="16" destOrd="0" presId="urn:microsoft.com/office/officeart/2005/8/layout/target3"/>
    <dgm:cxn modelId="{138856D9-D4B4-E04E-BB01-63AD03BE2F7C}" type="presParOf" srcId="{71045F8C-00FA-488E-A7BD-E2E6753D979D}" destId="{F732C171-B6A8-40AC-BE86-9061B3C3D3B8}" srcOrd="17" destOrd="0" presId="urn:microsoft.com/office/officeart/2005/8/layout/target3"/>
    <dgm:cxn modelId="{FE9D8428-BAF4-4A4E-9624-9506965EAB3D}" type="presParOf" srcId="{71045F8C-00FA-488E-A7BD-E2E6753D979D}" destId="{D8C5187E-68B6-4E2E-86D0-57087190219B}" srcOrd="18" destOrd="0" presId="urn:microsoft.com/office/officeart/2005/8/layout/target3"/>
    <dgm:cxn modelId="{65D924D7-670B-E94E-945C-437B048C2382}" type="presParOf" srcId="{71045F8C-00FA-488E-A7BD-E2E6753D979D}" destId="{1A909E4D-639C-4CB7-A7CE-FC1133FAA37E}" srcOrd="19" destOrd="0" presId="urn:microsoft.com/office/officeart/2005/8/layout/target3"/>
    <dgm:cxn modelId="{B83B5C54-712E-684B-A4C3-2BFB5558D9CA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582D6218-A87C-BE45-9FD6-945E81FB32A1}" type="presParOf" srcId="{71045F8C-00FA-488E-A7BD-E2E6753D979D}" destId="{0E0F4EFC-82FA-4EC4-801E-BC2F931EC339}" srcOrd="25" destOrd="0" presId="urn:microsoft.com/office/officeart/2005/8/layout/target3"/>
    <dgm:cxn modelId="{ACAD715D-BEBC-524C-88C9-5938D278EE4A}" type="presParOf" srcId="{71045F8C-00FA-488E-A7BD-E2E6753D979D}" destId="{D3CEBA79-51F7-49AC-8104-9DE2B978BFF4}" srcOrd="26" destOrd="0" presId="urn:microsoft.com/office/officeart/2005/8/layout/target3"/>
    <dgm:cxn modelId="{88B13425-913C-4244-9FB0-6441E46F231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Ing. Jitka Michálková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</a:t>
          </a:r>
          <a:r>
            <a:rPr lang="cs-CZ" sz="1500" kern="1200"/>
            <a:t>: </a:t>
          </a:r>
          <a:r>
            <a:rPr lang="cs-CZ" sz="1500" kern="1200" smtClean="0"/>
            <a:t>VY_32_INOVACE_9B_05_Vzájemná </a:t>
          </a:r>
          <a:r>
            <a:rPr lang="cs-CZ" sz="1500" kern="1200" dirty="0" smtClean="0"/>
            <a:t>poloha kružnic</a:t>
          </a:r>
          <a:endParaRPr lang="cs-CZ" sz="15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Matematika 8. ročník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398908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799" y="838200"/>
            <a:ext cx="5586211" cy="688975"/>
          </a:xfrm>
        </p:spPr>
        <p:txBody>
          <a:bodyPr>
            <a:noAutofit/>
          </a:bodyPr>
          <a:lstStyle/>
          <a:p>
            <a:pPr algn="l"/>
            <a:r>
              <a:rPr lang="en-US" dirty="0" err="1" smtClean="0"/>
              <a:t>Anotace</a:t>
            </a:r>
            <a:r>
              <a:rPr lang="en-US" dirty="0" smtClean="0"/>
              <a:t>: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85799" y="2016572"/>
            <a:ext cx="8174865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Prezentace je určena k odvození vzájemné polohy dvou kružnic, k určení vztahu mezi jejich poloměry.</a:t>
            </a:r>
          </a:p>
          <a:p>
            <a:r>
              <a:rPr lang="cs-CZ" sz="2800" dirty="0" smtClean="0"/>
              <a:t>Prezentace </a:t>
            </a:r>
            <a:r>
              <a:rPr lang="cs-CZ" sz="2800" dirty="0"/>
              <a:t>slouží k stručnému přehledu probírané látky a to jak při výkladu, tak při opakování.</a:t>
            </a:r>
          </a:p>
          <a:p>
            <a:r>
              <a:rPr lang="cs-CZ" sz="2800" dirty="0"/>
              <a:t>Příklady jsou určeny k interaktivnímu  procvičení daného učiva. Vložené řešení napomůže ke kontrole. </a:t>
            </a:r>
          </a:p>
          <a:p>
            <a:r>
              <a:rPr lang="cs-CZ" sz="2800" dirty="0"/>
              <a:t>Materiál slouží také k zápisu stručných poznámek do školních sešitů.</a:t>
            </a:r>
          </a:p>
          <a:p>
            <a:endParaRPr lang="en-US" sz="2800" dirty="0"/>
          </a:p>
          <a:p>
            <a:endParaRPr lang="en-US" sz="2800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838200"/>
            <a:ext cx="9144000" cy="688975"/>
          </a:xfrm>
        </p:spPr>
        <p:txBody>
          <a:bodyPr>
            <a:normAutofit/>
          </a:bodyPr>
          <a:lstStyle/>
          <a:p>
            <a:r>
              <a:rPr lang="en-US" sz="3200" b="1" u="sng" dirty="0" err="1" smtClean="0"/>
              <a:t>Vzájemná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poloha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dvou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891300" y="2116668"/>
            <a:ext cx="9144000" cy="3659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Kružnice</a:t>
            </a:r>
            <a:r>
              <a:rPr lang="en-US" sz="2600" dirty="0" smtClean="0"/>
              <a:t> </a:t>
            </a:r>
            <a:r>
              <a:rPr lang="en-US" sz="2600" dirty="0" err="1" smtClean="0"/>
              <a:t>leží</a:t>
            </a:r>
            <a:r>
              <a:rPr lang="en-US" sz="2600" dirty="0" smtClean="0"/>
              <a:t> </a:t>
            </a:r>
            <a:r>
              <a:rPr lang="en-US" sz="2600" dirty="0" err="1" smtClean="0"/>
              <a:t>vně</a:t>
            </a:r>
            <a:r>
              <a:rPr lang="en-US" sz="2600" dirty="0" smtClean="0"/>
              <a:t> </a:t>
            </a:r>
            <a:r>
              <a:rPr lang="en-US" sz="2600" dirty="0" err="1" smtClean="0"/>
              <a:t>sebe</a:t>
            </a:r>
            <a:endParaRPr lang="en-US" sz="26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Kružnice</a:t>
            </a:r>
            <a:r>
              <a:rPr lang="en-US" sz="2600" dirty="0" smtClean="0"/>
              <a:t> </a:t>
            </a:r>
            <a:r>
              <a:rPr lang="en-US" sz="2600" dirty="0" err="1" smtClean="0"/>
              <a:t>mají</a:t>
            </a:r>
            <a:r>
              <a:rPr lang="en-US" sz="2600" dirty="0" smtClean="0"/>
              <a:t> </a:t>
            </a:r>
            <a:r>
              <a:rPr lang="en-US" sz="2600" dirty="0" err="1" smtClean="0"/>
              <a:t>vnější</a:t>
            </a:r>
            <a:r>
              <a:rPr lang="en-US" sz="2600" dirty="0" smtClean="0"/>
              <a:t> </a:t>
            </a:r>
            <a:r>
              <a:rPr lang="en-US" sz="2600" dirty="0" err="1" smtClean="0"/>
              <a:t>dotyk</a:t>
            </a:r>
            <a:endParaRPr lang="en-US" sz="26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Kružnice</a:t>
            </a:r>
            <a:r>
              <a:rPr lang="en-US" sz="2600" dirty="0" smtClean="0"/>
              <a:t> se </a:t>
            </a:r>
            <a:r>
              <a:rPr lang="en-US" sz="2600" dirty="0" err="1" smtClean="0"/>
              <a:t>protínají</a:t>
            </a:r>
            <a:r>
              <a:rPr lang="en-US" sz="2600" dirty="0" smtClean="0"/>
              <a:t> </a:t>
            </a:r>
            <a:r>
              <a:rPr lang="en-US" sz="2600" dirty="0" err="1" smtClean="0"/>
              <a:t>ve</a:t>
            </a:r>
            <a:r>
              <a:rPr lang="en-US" sz="2600" dirty="0" smtClean="0"/>
              <a:t> </a:t>
            </a:r>
            <a:r>
              <a:rPr lang="en-US" sz="2600" dirty="0" err="1" smtClean="0"/>
              <a:t>dvou</a:t>
            </a:r>
            <a:r>
              <a:rPr lang="en-US" sz="2600" dirty="0" smtClean="0"/>
              <a:t> </a:t>
            </a:r>
            <a:r>
              <a:rPr lang="en-US" sz="2600" dirty="0" err="1" smtClean="0"/>
              <a:t>bodech</a:t>
            </a:r>
            <a:endParaRPr lang="en-US" sz="26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Kružnice</a:t>
            </a:r>
            <a:r>
              <a:rPr lang="en-US" sz="2600" dirty="0" smtClean="0"/>
              <a:t> </a:t>
            </a:r>
            <a:r>
              <a:rPr lang="en-US" sz="2600" dirty="0" err="1" smtClean="0"/>
              <a:t>mají</a:t>
            </a:r>
            <a:r>
              <a:rPr lang="en-US" sz="2600" dirty="0" smtClean="0"/>
              <a:t> </a:t>
            </a:r>
            <a:r>
              <a:rPr lang="en-US" sz="2600" dirty="0" err="1" smtClean="0"/>
              <a:t>vnitřní</a:t>
            </a:r>
            <a:r>
              <a:rPr lang="en-US" sz="2600" dirty="0" smtClean="0"/>
              <a:t> </a:t>
            </a:r>
            <a:r>
              <a:rPr lang="en-US" sz="2600" dirty="0" err="1" smtClean="0"/>
              <a:t>dotyk</a:t>
            </a:r>
            <a:endParaRPr lang="en-US" sz="26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</a:t>
            </a:r>
            <a:r>
              <a:rPr lang="en-US" sz="2600" dirty="0" err="1" smtClean="0"/>
              <a:t>leží</a:t>
            </a:r>
            <a:r>
              <a:rPr lang="en-US" sz="2600" dirty="0" smtClean="0"/>
              <a:t> </a:t>
            </a:r>
            <a:r>
              <a:rPr lang="en-US" sz="2600" dirty="0" err="1" smtClean="0"/>
              <a:t>uvnitř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2</a:t>
            </a:r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Soustředné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34720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>
            <a:spLocks noChangeAspect="1"/>
          </p:cNvSpPr>
          <p:nvPr/>
        </p:nvSpPr>
        <p:spPr>
          <a:xfrm>
            <a:off x="484051" y="3069451"/>
            <a:ext cx="2743200" cy="27432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6018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1: </a:t>
            </a:r>
            <a:r>
              <a:rPr lang="en-US" sz="3200" b="1" u="sng" dirty="0" err="1" smtClean="0"/>
              <a:t>Kružnice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leží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vně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sebe</a:t>
            </a:r>
            <a:endParaRPr lang="en-US" sz="3200" b="1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1517786" y="4364851"/>
            <a:ext cx="450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770486" y="4441051"/>
            <a:ext cx="16136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855651" y="4364851"/>
            <a:ext cx="0" cy="167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062340" y="5629123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22" name="Straight Connector 21"/>
          <p:cNvCxnSpPr>
            <a:endCxn id="4" idx="7"/>
          </p:cNvCxnSpPr>
          <p:nvPr/>
        </p:nvCxnSpPr>
        <p:spPr>
          <a:xfrm flipV="1">
            <a:off x="1855651" y="3471183"/>
            <a:ext cx="969868" cy="9651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365983" y="3802794"/>
            <a:ext cx="413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38" name="Straight Connector 37"/>
          <p:cNvCxnSpPr/>
          <p:nvPr/>
        </p:nvCxnSpPr>
        <p:spPr>
          <a:xfrm rot="4140000" flipH="1" flipV="1">
            <a:off x="2779196" y="3454611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127024" y="3365495"/>
            <a:ext cx="2723823" cy="1259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u="sng" dirty="0" err="1" smtClean="0"/>
              <a:t>Řešení</a:t>
            </a:r>
            <a:r>
              <a:rPr lang="en-US" sz="2600" u="sng" dirty="0" smtClean="0"/>
              <a:t>:</a:t>
            </a:r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+ r</a:t>
            </a:r>
            <a:r>
              <a:rPr lang="en-US" sz="2600" baseline="-25000" dirty="0" smtClean="0"/>
              <a:t>2</a:t>
            </a:r>
            <a:r>
              <a:rPr lang="en-US" sz="2600" dirty="0"/>
              <a:t> &lt; |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 </a:t>
            </a:r>
            <a:endParaRPr lang="en-US" sz="2600" baseline="-25000" dirty="0" smtClean="0"/>
          </a:p>
        </p:txBody>
      </p:sp>
      <p:sp>
        <p:nvSpPr>
          <p:cNvPr id="36" name="TextBox 35"/>
          <p:cNvSpPr txBox="1"/>
          <p:nvPr/>
        </p:nvSpPr>
        <p:spPr>
          <a:xfrm>
            <a:off x="446036" y="893215"/>
            <a:ext cx="8227146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err="1" smtClean="0"/>
              <a:t>Sestrojte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(S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, 2.4 cm), k</a:t>
            </a:r>
            <a:r>
              <a:rPr lang="en-US" sz="2600" baseline="-25000" dirty="0" smtClean="0"/>
              <a:t>2</a:t>
            </a:r>
            <a:r>
              <a:rPr lang="en-US" sz="2600" dirty="0"/>
              <a:t> (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, 1.6 cm) </a:t>
            </a:r>
            <a:r>
              <a:rPr lang="en-US" sz="2600" dirty="0" err="1" smtClean="0"/>
              <a:t>tak</a:t>
            </a:r>
            <a:r>
              <a:rPr lang="en-US" sz="2600" dirty="0" smtClean="0"/>
              <a:t>, </a:t>
            </a:r>
          </a:p>
          <a:p>
            <a:r>
              <a:rPr lang="en-US" sz="2600" dirty="0" err="1" smtClean="0"/>
              <a:t>aby</a:t>
            </a:r>
            <a:r>
              <a:rPr lang="en-US" sz="2600" dirty="0" smtClean="0"/>
              <a:t> </a:t>
            </a:r>
            <a:r>
              <a:rPr lang="en-US" sz="2600" dirty="0" err="1" smtClean="0"/>
              <a:t>vzdálenost</a:t>
            </a:r>
            <a:r>
              <a:rPr lang="en-US" sz="2600" dirty="0" smtClean="0"/>
              <a:t> </a:t>
            </a:r>
            <a:r>
              <a:rPr lang="en-US" sz="2600" dirty="0" err="1" smtClean="0"/>
              <a:t>středů</a:t>
            </a:r>
            <a:r>
              <a:rPr lang="en-US" sz="2600" dirty="0" smtClean="0"/>
              <a:t> |S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|= 4.5 cm.</a:t>
            </a:r>
          </a:p>
          <a:p>
            <a:pPr>
              <a:lnSpc>
                <a:spcPct val="50000"/>
              </a:lnSpc>
            </a:pPr>
            <a:endParaRPr lang="en-US" sz="2600" dirty="0"/>
          </a:p>
          <a:p>
            <a:pPr marL="514350" indent="-514350">
              <a:buAutoNum type="alphaLcParenR"/>
            </a:pPr>
            <a:r>
              <a:rPr lang="en-US" sz="2600" dirty="0" err="1" smtClean="0"/>
              <a:t>Porovnejte</a:t>
            </a:r>
            <a:r>
              <a:rPr lang="en-US" sz="2600" dirty="0" smtClean="0"/>
              <a:t> </a:t>
            </a:r>
            <a:r>
              <a:rPr lang="en-US" sz="2600" dirty="0" err="1" smtClean="0"/>
              <a:t>součet</a:t>
            </a:r>
            <a:r>
              <a:rPr lang="en-US" sz="2600" dirty="0" smtClean="0"/>
              <a:t> </a:t>
            </a:r>
            <a:r>
              <a:rPr lang="en-US" sz="2600" dirty="0" err="1" smtClean="0"/>
              <a:t>poloměrů</a:t>
            </a:r>
            <a:r>
              <a:rPr lang="en-US" sz="2600" dirty="0" smtClean="0"/>
              <a:t> se </a:t>
            </a:r>
            <a:r>
              <a:rPr lang="en-US" sz="2600" dirty="0" err="1" smtClean="0"/>
              <a:t>vzdáleností</a:t>
            </a:r>
            <a:r>
              <a:rPr lang="en-US" sz="2600" dirty="0" smtClean="0"/>
              <a:t> </a:t>
            </a:r>
            <a:r>
              <a:rPr lang="en-US" sz="2600" dirty="0"/>
              <a:t>|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</a:t>
            </a:r>
            <a:r>
              <a:rPr lang="en-US" sz="2600" dirty="0"/>
              <a:t>S</a:t>
            </a:r>
            <a:r>
              <a:rPr lang="en-US" sz="2600" baseline="-25000" dirty="0"/>
              <a:t>2</a:t>
            </a:r>
            <a:r>
              <a:rPr lang="en-US" sz="2600" dirty="0" smtClean="0"/>
              <a:t>|</a:t>
            </a:r>
          </a:p>
          <a:p>
            <a:pPr marL="514350" indent="-514350">
              <a:buAutoNum type="alphaLcParenR"/>
            </a:pPr>
            <a:r>
              <a:rPr lang="en-US" sz="2600" dirty="0" err="1" smtClean="0"/>
              <a:t>Určete</a:t>
            </a:r>
            <a:r>
              <a:rPr lang="en-US" sz="2600" dirty="0" smtClean="0"/>
              <a:t> </a:t>
            </a:r>
            <a:r>
              <a:rPr lang="en-US" sz="2600" dirty="0" err="1" smtClean="0"/>
              <a:t>společné</a:t>
            </a:r>
            <a:r>
              <a:rPr lang="en-US" sz="2600" dirty="0" smtClean="0"/>
              <a:t> body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a k</a:t>
            </a:r>
            <a:r>
              <a:rPr lang="en-US" sz="2600" baseline="-25000" dirty="0" smtClean="0"/>
              <a:t>2</a:t>
            </a:r>
          </a:p>
        </p:txBody>
      </p:sp>
      <p:sp>
        <p:nvSpPr>
          <p:cNvPr id="26" name="Oval 25"/>
          <p:cNvSpPr>
            <a:spLocks noChangeAspect="1"/>
          </p:cNvSpPr>
          <p:nvPr/>
        </p:nvSpPr>
        <p:spPr>
          <a:xfrm>
            <a:off x="3559650" y="3389775"/>
            <a:ext cx="2057400" cy="20574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4565873" y="4361325"/>
            <a:ext cx="33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/>
              <a:t>2</a:t>
            </a:r>
          </a:p>
        </p:txBody>
      </p:sp>
      <p:cxnSp>
        <p:nvCxnSpPr>
          <p:cNvPr id="28" name="Straight Connector 27"/>
          <p:cNvCxnSpPr/>
          <p:nvPr/>
        </p:nvCxnSpPr>
        <p:spPr>
          <a:xfrm>
            <a:off x="4524476" y="4418475"/>
            <a:ext cx="121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4588350" y="4361325"/>
            <a:ext cx="0" cy="1259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3993367" y="5309529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endParaRPr lang="en-US" sz="2600" baseline="-25000" dirty="0"/>
          </a:p>
        </p:txBody>
      </p:sp>
      <p:cxnSp>
        <p:nvCxnSpPr>
          <p:cNvPr id="34" name="Straight Connector 33"/>
          <p:cNvCxnSpPr>
            <a:endCxn id="26" idx="7"/>
          </p:cNvCxnSpPr>
          <p:nvPr/>
        </p:nvCxnSpPr>
        <p:spPr>
          <a:xfrm flipV="1">
            <a:off x="4588350" y="3691074"/>
            <a:ext cx="727401" cy="72387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4971099" y="3939782"/>
            <a:ext cx="310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/>
              <a:t>2</a:t>
            </a:r>
          </a:p>
        </p:txBody>
      </p:sp>
      <p:cxnSp>
        <p:nvCxnSpPr>
          <p:cNvPr id="41" name="Straight Connector 40"/>
          <p:cNvCxnSpPr/>
          <p:nvPr/>
        </p:nvCxnSpPr>
        <p:spPr>
          <a:xfrm rot="4140000" flipH="1" flipV="1">
            <a:off x="5276689" y="3678645"/>
            <a:ext cx="75438" cy="267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flipV="1">
            <a:off x="1855651" y="4418475"/>
            <a:ext cx="2778315" cy="2219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0" y="6053657"/>
            <a:ext cx="6439012" cy="659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 </a:t>
            </a:r>
            <a:r>
              <a:rPr lang="en-US" sz="2600" dirty="0" err="1" smtClean="0"/>
              <a:t>leží</a:t>
            </a:r>
            <a:r>
              <a:rPr lang="en-US" sz="2600" dirty="0" smtClean="0"/>
              <a:t> </a:t>
            </a:r>
            <a:r>
              <a:rPr lang="en-US" sz="2600" dirty="0" err="1" smtClean="0"/>
              <a:t>vně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.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125476" y="4698071"/>
            <a:ext cx="2262158" cy="6591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dirty="0" smtClean="0"/>
              <a:t>b)   k1 </a:t>
            </a:r>
            <a:r>
              <a:rPr lang="en-US" sz="2600" dirty="0" smtClean="0">
                <a:sym typeface="Symbol"/>
              </a:rPr>
              <a:t></a:t>
            </a:r>
            <a:r>
              <a:rPr lang="en-US" sz="2600" dirty="0">
                <a:sym typeface="Symbol"/>
              </a:rPr>
              <a:t> </a:t>
            </a:r>
            <a:r>
              <a:rPr lang="en-US" sz="2600" dirty="0" smtClean="0"/>
              <a:t>k2 = {} </a:t>
            </a:r>
            <a:endParaRPr lang="en-US" sz="2600" baseline="-25000" dirty="0" smtClean="0"/>
          </a:p>
        </p:txBody>
      </p:sp>
      <p:sp>
        <p:nvSpPr>
          <p:cNvPr id="49" name="TextBox 48"/>
          <p:cNvSpPr txBox="1"/>
          <p:nvPr/>
        </p:nvSpPr>
        <p:spPr>
          <a:xfrm>
            <a:off x="2079114" y="4640324"/>
            <a:ext cx="10988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|S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</a:t>
            </a:r>
            <a:endParaRPr lang="en-US" sz="2600" baseline="-25000" dirty="0" smtClean="0"/>
          </a:p>
        </p:txBody>
      </p:sp>
      <p:sp>
        <p:nvSpPr>
          <p:cNvPr id="20" name="Left Brace 19"/>
          <p:cNvSpPr/>
          <p:nvPr/>
        </p:nvSpPr>
        <p:spPr>
          <a:xfrm rot="16200000">
            <a:off x="3106098" y="3254299"/>
            <a:ext cx="231812" cy="2732700"/>
          </a:xfrm>
          <a:prstGeom prst="leftBrace">
            <a:avLst>
              <a:gd name="adj1" fmla="val 8333"/>
              <a:gd name="adj2" fmla="val 27465"/>
            </a:avLst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374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5" grpId="0"/>
      <p:bldP spid="25" grpId="0"/>
      <p:bldP spid="18" grpId="0"/>
      <p:bldP spid="26" grpId="0" animBg="1"/>
      <p:bldP spid="27" grpId="0"/>
      <p:bldP spid="31" grpId="0"/>
      <p:bldP spid="40" grpId="0"/>
      <p:bldP spid="47" grpId="0"/>
      <p:bldP spid="48" grpId="0"/>
      <p:bldP spid="49" grpId="0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>
            <a:spLocks noChangeAspect="1"/>
          </p:cNvSpPr>
          <p:nvPr/>
        </p:nvSpPr>
        <p:spPr>
          <a:xfrm>
            <a:off x="484051" y="3069451"/>
            <a:ext cx="2743200" cy="27432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6018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2: </a:t>
            </a:r>
            <a:r>
              <a:rPr lang="en-US" sz="3200" b="1" u="sng" dirty="0" err="1" smtClean="0"/>
              <a:t>Kružnice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mají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vnější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dotyk</a:t>
            </a:r>
            <a:endParaRPr lang="en-US" sz="3200" b="1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1499981" y="4382653"/>
            <a:ext cx="450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770486" y="4441051"/>
            <a:ext cx="16136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855651" y="4364851"/>
            <a:ext cx="0" cy="167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062340" y="5629123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22" name="Straight Connector 21"/>
          <p:cNvCxnSpPr>
            <a:endCxn id="4" idx="7"/>
          </p:cNvCxnSpPr>
          <p:nvPr/>
        </p:nvCxnSpPr>
        <p:spPr>
          <a:xfrm flipV="1">
            <a:off x="1855651" y="3471183"/>
            <a:ext cx="969868" cy="9651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365983" y="3802794"/>
            <a:ext cx="413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38" name="Straight Connector 37"/>
          <p:cNvCxnSpPr/>
          <p:nvPr/>
        </p:nvCxnSpPr>
        <p:spPr>
          <a:xfrm rot="4140000" flipH="1" flipV="1">
            <a:off x="2779196" y="3454611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127024" y="3365495"/>
            <a:ext cx="2723823" cy="1259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u="sng" dirty="0" err="1" smtClean="0"/>
              <a:t>Řešení</a:t>
            </a:r>
            <a:r>
              <a:rPr lang="en-US" sz="2600" u="sng" dirty="0" smtClean="0"/>
              <a:t>:</a:t>
            </a:r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+ r</a:t>
            </a:r>
            <a:r>
              <a:rPr lang="en-US" sz="2600" baseline="-25000" dirty="0" smtClean="0"/>
              <a:t>2</a:t>
            </a:r>
            <a:r>
              <a:rPr lang="en-US" sz="2600" dirty="0"/>
              <a:t> =</a:t>
            </a:r>
            <a:r>
              <a:rPr lang="en-US" sz="2600" dirty="0" smtClean="0"/>
              <a:t> </a:t>
            </a:r>
            <a:r>
              <a:rPr lang="en-US" sz="2600" dirty="0"/>
              <a:t>|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 </a:t>
            </a:r>
            <a:endParaRPr lang="en-US" sz="2600" baseline="-25000" dirty="0" smtClean="0"/>
          </a:p>
        </p:txBody>
      </p:sp>
      <p:sp>
        <p:nvSpPr>
          <p:cNvPr id="36" name="TextBox 35"/>
          <p:cNvSpPr txBox="1"/>
          <p:nvPr/>
        </p:nvSpPr>
        <p:spPr>
          <a:xfrm>
            <a:off x="446036" y="893215"/>
            <a:ext cx="8227146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err="1" smtClean="0"/>
              <a:t>Sestrojte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(S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, 2.4 cm), k</a:t>
            </a:r>
            <a:r>
              <a:rPr lang="en-US" sz="2600" baseline="-25000" dirty="0" smtClean="0"/>
              <a:t>2</a:t>
            </a:r>
            <a:r>
              <a:rPr lang="en-US" sz="2600" dirty="0"/>
              <a:t> (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, 1.6 cm) </a:t>
            </a:r>
            <a:r>
              <a:rPr lang="en-US" sz="2600" dirty="0" err="1" smtClean="0"/>
              <a:t>tak</a:t>
            </a:r>
            <a:r>
              <a:rPr lang="en-US" sz="2600" dirty="0" smtClean="0"/>
              <a:t>, </a:t>
            </a:r>
          </a:p>
          <a:p>
            <a:r>
              <a:rPr lang="en-US" sz="2600" dirty="0" err="1" smtClean="0"/>
              <a:t>aby</a:t>
            </a:r>
            <a:r>
              <a:rPr lang="en-US" sz="2600" dirty="0" smtClean="0"/>
              <a:t> </a:t>
            </a:r>
            <a:r>
              <a:rPr lang="en-US" sz="2600" dirty="0" err="1" smtClean="0"/>
              <a:t>vzdálenost</a:t>
            </a:r>
            <a:r>
              <a:rPr lang="en-US" sz="2600" dirty="0" smtClean="0"/>
              <a:t> </a:t>
            </a:r>
            <a:r>
              <a:rPr lang="en-US" sz="2600" dirty="0" err="1" smtClean="0"/>
              <a:t>středů</a:t>
            </a:r>
            <a:r>
              <a:rPr lang="en-US" sz="2600" dirty="0" smtClean="0"/>
              <a:t> |S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|= 4 cm.</a:t>
            </a:r>
          </a:p>
          <a:p>
            <a:pPr>
              <a:lnSpc>
                <a:spcPct val="50000"/>
              </a:lnSpc>
            </a:pPr>
            <a:endParaRPr lang="en-US" sz="2600" dirty="0"/>
          </a:p>
          <a:p>
            <a:pPr marL="514350" indent="-514350">
              <a:buAutoNum type="alphaLcParenR"/>
            </a:pPr>
            <a:r>
              <a:rPr lang="en-US" sz="2600" dirty="0" err="1" smtClean="0"/>
              <a:t>Porovnejte</a:t>
            </a:r>
            <a:r>
              <a:rPr lang="en-US" sz="2600" dirty="0" smtClean="0"/>
              <a:t> </a:t>
            </a:r>
            <a:r>
              <a:rPr lang="en-US" sz="2600" dirty="0" err="1" smtClean="0"/>
              <a:t>součet</a:t>
            </a:r>
            <a:r>
              <a:rPr lang="en-US" sz="2600" dirty="0" smtClean="0"/>
              <a:t> </a:t>
            </a:r>
            <a:r>
              <a:rPr lang="en-US" sz="2600" dirty="0" err="1" smtClean="0"/>
              <a:t>poloměrů</a:t>
            </a:r>
            <a:r>
              <a:rPr lang="en-US" sz="2600" dirty="0" smtClean="0"/>
              <a:t> se </a:t>
            </a:r>
            <a:r>
              <a:rPr lang="en-US" sz="2600" dirty="0" err="1" smtClean="0"/>
              <a:t>vzdáleností</a:t>
            </a:r>
            <a:r>
              <a:rPr lang="en-US" sz="2600" dirty="0" smtClean="0"/>
              <a:t> </a:t>
            </a:r>
            <a:r>
              <a:rPr lang="en-US" sz="2600" dirty="0"/>
              <a:t>|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</a:t>
            </a:r>
            <a:r>
              <a:rPr lang="en-US" sz="2600" dirty="0"/>
              <a:t>S</a:t>
            </a:r>
            <a:r>
              <a:rPr lang="en-US" sz="2600" baseline="-25000" dirty="0"/>
              <a:t>2</a:t>
            </a:r>
            <a:r>
              <a:rPr lang="en-US" sz="2600" dirty="0" smtClean="0"/>
              <a:t>|</a:t>
            </a:r>
          </a:p>
          <a:p>
            <a:pPr marL="514350" indent="-514350">
              <a:buAutoNum type="alphaLcParenR"/>
            </a:pPr>
            <a:r>
              <a:rPr lang="en-US" sz="2600" dirty="0" err="1" smtClean="0"/>
              <a:t>Určete</a:t>
            </a:r>
            <a:r>
              <a:rPr lang="en-US" sz="2600" dirty="0" smtClean="0"/>
              <a:t> </a:t>
            </a:r>
            <a:r>
              <a:rPr lang="en-US" sz="2600" dirty="0" err="1" smtClean="0"/>
              <a:t>společné</a:t>
            </a:r>
            <a:r>
              <a:rPr lang="en-US" sz="2600" dirty="0" smtClean="0"/>
              <a:t> body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a k</a:t>
            </a:r>
            <a:r>
              <a:rPr lang="en-US" sz="2600" baseline="-25000" dirty="0" smtClean="0"/>
              <a:t>2</a:t>
            </a:r>
          </a:p>
        </p:txBody>
      </p:sp>
      <p:sp>
        <p:nvSpPr>
          <p:cNvPr id="26" name="Oval 25"/>
          <p:cNvSpPr>
            <a:spLocks noChangeAspect="1"/>
          </p:cNvSpPr>
          <p:nvPr/>
        </p:nvSpPr>
        <p:spPr>
          <a:xfrm>
            <a:off x="3239324" y="3389775"/>
            <a:ext cx="2057400" cy="20574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4245547" y="4361325"/>
            <a:ext cx="33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/>
              <a:t>2</a:t>
            </a:r>
          </a:p>
        </p:txBody>
      </p:sp>
      <p:cxnSp>
        <p:nvCxnSpPr>
          <p:cNvPr id="28" name="Straight Connector 27"/>
          <p:cNvCxnSpPr/>
          <p:nvPr/>
        </p:nvCxnSpPr>
        <p:spPr>
          <a:xfrm>
            <a:off x="4204150" y="4418475"/>
            <a:ext cx="121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4268024" y="4361325"/>
            <a:ext cx="0" cy="1259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4006595" y="5309529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endParaRPr lang="en-US" sz="2600" baseline="-25000" dirty="0"/>
          </a:p>
        </p:txBody>
      </p:sp>
      <p:cxnSp>
        <p:nvCxnSpPr>
          <p:cNvPr id="34" name="Straight Connector 33"/>
          <p:cNvCxnSpPr>
            <a:endCxn id="26" idx="7"/>
          </p:cNvCxnSpPr>
          <p:nvPr/>
        </p:nvCxnSpPr>
        <p:spPr>
          <a:xfrm flipV="1">
            <a:off x="4268024" y="3691074"/>
            <a:ext cx="727401" cy="72387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4650773" y="3939782"/>
            <a:ext cx="310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/>
              <a:t>2</a:t>
            </a:r>
          </a:p>
        </p:txBody>
      </p:sp>
      <p:cxnSp>
        <p:nvCxnSpPr>
          <p:cNvPr id="41" name="Straight Connector 40"/>
          <p:cNvCxnSpPr/>
          <p:nvPr/>
        </p:nvCxnSpPr>
        <p:spPr>
          <a:xfrm rot="4140000" flipH="1" flipV="1">
            <a:off x="4956363" y="3678645"/>
            <a:ext cx="75438" cy="267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flipV="1">
            <a:off x="1855651" y="4418475"/>
            <a:ext cx="2412373" cy="2219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0" y="6053657"/>
            <a:ext cx="6439012" cy="659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 </a:t>
            </a:r>
            <a:r>
              <a:rPr lang="en-US" sz="2600" dirty="0" smtClean="0"/>
              <a:t>a</a:t>
            </a:r>
            <a:r>
              <a:rPr lang="en-US" sz="2600" baseline="-25000" dirty="0" smtClean="0"/>
              <a:t> </a:t>
            </a:r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 </a:t>
            </a:r>
            <a:r>
              <a:rPr lang="en-US" sz="2600" dirty="0" err="1" smtClean="0"/>
              <a:t>mají</a:t>
            </a:r>
            <a:r>
              <a:rPr lang="en-US" sz="2600" dirty="0" smtClean="0"/>
              <a:t> </a:t>
            </a:r>
            <a:r>
              <a:rPr lang="en-US" sz="2600" dirty="0" err="1" smtClean="0"/>
              <a:t>vnější</a:t>
            </a:r>
            <a:r>
              <a:rPr lang="en-US" sz="2600" dirty="0" smtClean="0"/>
              <a:t> </a:t>
            </a:r>
            <a:r>
              <a:rPr lang="en-US" sz="2600" dirty="0" err="1" smtClean="0"/>
              <a:t>dotyk</a:t>
            </a:r>
            <a:r>
              <a:rPr lang="en-US" sz="2600" dirty="0" smtClean="0"/>
              <a:t>.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125476" y="4698071"/>
            <a:ext cx="2214356" cy="6591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dirty="0" smtClean="0"/>
              <a:t>b)   k1 </a:t>
            </a:r>
            <a:r>
              <a:rPr lang="en-US" sz="2600" dirty="0" smtClean="0">
                <a:sym typeface="Symbol"/>
              </a:rPr>
              <a:t></a:t>
            </a:r>
            <a:r>
              <a:rPr lang="en-US" sz="2600" dirty="0">
                <a:sym typeface="Symbol"/>
              </a:rPr>
              <a:t> </a:t>
            </a:r>
            <a:r>
              <a:rPr lang="en-US" sz="2600" dirty="0" smtClean="0"/>
              <a:t>k2 = T </a:t>
            </a:r>
            <a:endParaRPr lang="en-US" sz="2600" baseline="-25000" dirty="0" smtClean="0"/>
          </a:p>
        </p:txBody>
      </p:sp>
      <p:sp>
        <p:nvSpPr>
          <p:cNvPr id="49" name="TextBox 48"/>
          <p:cNvSpPr txBox="1"/>
          <p:nvPr/>
        </p:nvSpPr>
        <p:spPr>
          <a:xfrm>
            <a:off x="2073179" y="4640324"/>
            <a:ext cx="10988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|S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</a:t>
            </a:r>
            <a:endParaRPr lang="en-US" sz="2600" baseline="-25000" dirty="0" smtClean="0"/>
          </a:p>
        </p:txBody>
      </p:sp>
      <p:sp>
        <p:nvSpPr>
          <p:cNvPr id="20" name="Left Brace 19"/>
          <p:cNvSpPr/>
          <p:nvPr/>
        </p:nvSpPr>
        <p:spPr>
          <a:xfrm rot="16200000">
            <a:off x="2945933" y="3414464"/>
            <a:ext cx="231812" cy="2412370"/>
          </a:xfrm>
          <a:prstGeom prst="leftBrace">
            <a:avLst>
              <a:gd name="adj1" fmla="val 8333"/>
              <a:gd name="adj2" fmla="val 30417"/>
            </a:avLst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3272566" y="3979220"/>
            <a:ext cx="34714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T</a:t>
            </a:r>
            <a:endParaRPr lang="en-US" sz="2600" baseline="-25000" dirty="0" smtClean="0"/>
          </a:p>
        </p:txBody>
      </p:sp>
    </p:spTree>
    <p:extLst>
      <p:ext uri="{BB962C8B-B14F-4D97-AF65-F5344CB8AC3E}">
        <p14:creationId xmlns:p14="http://schemas.microsoft.com/office/powerpoint/2010/main" val="2089990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5" grpId="0"/>
      <p:bldP spid="25" grpId="0"/>
      <p:bldP spid="18" grpId="0"/>
      <p:bldP spid="26" grpId="0" animBg="1"/>
      <p:bldP spid="27" grpId="0"/>
      <p:bldP spid="31" grpId="0"/>
      <p:bldP spid="40" grpId="0"/>
      <p:bldP spid="47" grpId="0"/>
      <p:bldP spid="48" grpId="0"/>
      <p:bldP spid="49" grpId="0"/>
      <p:bldP spid="20" grpId="0" animBg="1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>
            <a:spLocks noChangeAspect="1"/>
          </p:cNvSpPr>
          <p:nvPr/>
        </p:nvSpPr>
        <p:spPr>
          <a:xfrm>
            <a:off x="484051" y="3069451"/>
            <a:ext cx="2743200" cy="27432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6018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</a:t>
            </a:r>
            <a:r>
              <a:rPr lang="en-US" sz="3200" b="1" u="sng" dirty="0"/>
              <a:t>3</a:t>
            </a:r>
            <a:r>
              <a:rPr lang="en-US" sz="3200" b="1" u="sng" dirty="0" smtClean="0"/>
              <a:t>: </a:t>
            </a:r>
            <a:r>
              <a:rPr lang="en-US" sz="3200" b="1" u="sng" dirty="0" err="1" smtClean="0"/>
              <a:t>Kružnice</a:t>
            </a:r>
            <a:r>
              <a:rPr lang="en-US" sz="3200" b="1" u="sng" dirty="0"/>
              <a:t> </a:t>
            </a:r>
            <a:r>
              <a:rPr lang="en-US" sz="3200" b="1" u="sng" dirty="0" smtClean="0"/>
              <a:t>se </a:t>
            </a:r>
            <a:r>
              <a:rPr lang="en-US" sz="3200" b="1" u="sng" dirty="0" err="1" smtClean="0"/>
              <a:t>protínají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ve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dvou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bodech</a:t>
            </a:r>
            <a:endParaRPr lang="en-US" sz="3200" b="1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1423007" y="4254373"/>
            <a:ext cx="450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770486" y="4441051"/>
            <a:ext cx="16136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855651" y="4364851"/>
            <a:ext cx="0" cy="167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062340" y="5629123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22" name="Straight Connector 21"/>
          <p:cNvCxnSpPr>
            <a:endCxn id="4" idx="1"/>
          </p:cNvCxnSpPr>
          <p:nvPr/>
        </p:nvCxnSpPr>
        <p:spPr>
          <a:xfrm flipH="1" flipV="1">
            <a:off x="885783" y="3471183"/>
            <a:ext cx="969868" cy="9651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1365321" y="3520578"/>
            <a:ext cx="413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38" name="Straight Connector 37"/>
          <p:cNvCxnSpPr/>
          <p:nvPr/>
        </p:nvCxnSpPr>
        <p:spPr>
          <a:xfrm rot="4140000" flipH="1" flipV="1">
            <a:off x="844531" y="3461962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5203336" y="3365495"/>
            <a:ext cx="3647152" cy="1259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u="sng" dirty="0" err="1" smtClean="0"/>
              <a:t>Řešení</a:t>
            </a:r>
            <a:r>
              <a:rPr lang="en-US" sz="2600" u="sng" dirty="0" smtClean="0"/>
              <a:t>:</a:t>
            </a:r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- r</a:t>
            </a:r>
            <a:r>
              <a:rPr lang="en-US" sz="2600" baseline="-25000" dirty="0" smtClean="0"/>
              <a:t>2</a:t>
            </a:r>
            <a:r>
              <a:rPr lang="en-US" sz="2600" dirty="0"/>
              <a:t> &lt;</a:t>
            </a:r>
            <a:r>
              <a:rPr lang="en-US" sz="2600" dirty="0" smtClean="0"/>
              <a:t> </a:t>
            </a:r>
            <a:r>
              <a:rPr lang="en-US" sz="2600" dirty="0"/>
              <a:t>|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|&lt; </a:t>
            </a:r>
            <a:r>
              <a:rPr lang="en-US" sz="2600" dirty="0"/>
              <a:t>r</a:t>
            </a:r>
            <a:r>
              <a:rPr lang="en-US" sz="2600" baseline="-25000" dirty="0"/>
              <a:t>1</a:t>
            </a:r>
            <a:r>
              <a:rPr lang="en-US" sz="2600" dirty="0"/>
              <a:t> </a:t>
            </a:r>
            <a:r>
              <a:rPr lang="en-US" sz="2600" dirty="0" smtClean="0"/>
              <a:t>+ </a:t>
            </a:r>
            <a:r>
              <a:rPr lang="en-US" sz="2600" dirty="0"/>
              <a:t>r</a:t>
            </a:r>
            <a:r>
              <a:rPr lang="en-US" sz="2600" baseline="-25000" dirty="0"/>
              <a:t>2</a:t>
            </a:r>
            <a:r>
              <a:rPr lang="en-US" sz="2600" dirty="0" smtClean="0"/>
              <a:t> </a:t>
            </a:r>
            <a:endParaRPr lang="en-US" sz="2600" baseline="-25000" dirty="0" smtClean="0"/>
          </a:p>
        </p:txBody>
      </p:sp>
      <p:sp>
        <p:nvSpPr>
          <p:cNvPr id="36" name="TextBox 35"/>
          <p:cNvSpPr txBox="1"/>
          <p:nvPr/>
        </p:nvSpPr>
        <p:spPr>
          <a:xfrm>
            <a:off x="446036" y="893215"/>
            <a:ext cx="8495904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err="1" smtClean="0"/>
              <a:t>Sestrojte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(S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, 2.4 cm), k</a:t>
            </a:r>
            <a:r>
              <a:rPr lang="en-US" sz="2600" baseline="-25000" dirty="0" smtClean="0"/>
              <a:t>2</a:t>
            </a:r>
            <a:r>
              <a:rPr lang="en-US" sz="2600" dirty="0"/>
              <a:t> (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, 1.6 cm) </a:t>
            </a:r>
            <a:r>
              <a:rPr lang="en-US" sz="2600" dirty="0" err="1" smtClean="0"/>
              <a:t>tak</a:t>
            </a:r>
            <a:r>
              <a:rPr lang="en-US" sz="2600" dirty="0" smtClean="0"/>
              <a:t>, </a:t>
            </a:r>
          </a:p>
          <a:p>
            <a:r>
              <a:rPr lang="en-US" sz="2600" dirty="0" err="1" smtClean="0"/>
              <a:t>aby</a:t>
            </a:r>
            <a:r>
              <a:rPr lang="en-US" sz="2600" dirty="0" smtClean="0"/>
              <a:t> </a:t>
            </a:r>
            <a:r>
              <a:rPr lang="en-US" sz="2600" dirty="0" err="1" smtClean="0"/>
              <a:t>vzdálenost</a:t>
            </a:r>
            <a:r>
              <a:rPr lang="en-US" sz="2600" dirty="0" smtClean="0"/>
              <a:t> </a:t>
            </a:r>
            <a:r>
              <a:rPr lang="en-US" sz="2600" dirty="0" err="1" smtClean="0"/>
              <a:t>středů</a:t>
            </a:r>
            <a:r>
              <a:rPr lang="en-US" sz="2600" dirty="0" smtClean="0"/>
              <a:t> |S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|= </a:t>
            </a:r>
            <a:r>
              <a:rPr lang="en-US" sz="2600" dirty="0"/>
              <a:t>3</a:t>
            </a:r>
            <a:r>
              <a:rPr lang="en-US" sz="2600" dirty="0" smtClean="0"/>
              <a:t> cm.</a:t>
            </a:r>
          </a:p>
          <a:p>
            <a:pPr>
              <a:lnSpc>
                <a:spcPct val="50000"/>
              </a:lnSpc>
            </a:pPr>
            <a:endParaRPr lang="en-US" sz="2600" dirty="0"/>
          </a:p>
          <a:p>
            <a:pPr marL="514350" indent="-514350">
              <a:buAutoNum type="alphaLcParenR"/>
            </a:pPr>
            <a:r>
              <a:rPr lang="en-US" sz="2600" dirty="0" err="1" smtClean="0"/>
              <a:t>Porovnejte</a:t>
            </a:r>
            <a:r>
              <a:rPr lang="en-US" sz="2600" dirty="0" smtClean="0"/>
              <a:t> </a:t>
            </a:r>
            <a:r>
              <a:rPr lang="en-US" sz="2600" dirty="0" err="1" smtClean="0"/>
              <a:t>součet</a:t>
            </a:r>
            <a:r>
              <a:rPr lang="en-US" sz="2600" dirty="0"/>
              <a:t> </a:t>
            </a:r>
            <a:r>
              <a:rPr lang="en-US" sz="2600" dirty="0" err="1" smtClean="0"/>
              <a:t>i</a:t>
            </a:r>
            <a:r>
              <a:rPr lang="en-US" sz="2600" dirty="0" smtClean="0"/>
              <a:t> </a:t>
            </a:r>
            <a:r>
              <a:rPr lang="en-US" sz="2600" dirty="0" err="1" smtClean="0"/>
              <a:t>rozdíl</a:t>
            </a:r>
            <a:r>
              <a:rPr lang="en-US" sz="2600" dirty="0" smtClean="0"/>
              <a:t> </a:t>
            </a:r>
            <a:r>
              <a:rPr lang="en-US" sz="2600" dirty="0" err="1" smtClean="0"/>
              <a:t>poloměrů</a:t>
            </a:r>
            <a:r>
              <a:rPr lang="en-US" sz="2600" dirty="0" smtClean="0"/>
              <a:t> se </a:t>
            </a:r>
            <a:r>
              <a:rPr lang="en-US" sz="2600" dirty="0" err="1" smtClean="0"/>
              <a:t>vzdáleností</a:t>
            </a:r>
            <a:r>
              <a:rPr lang="en-US" sz="2600" dirty="0" smtClean="0"/>
              <a:t> </a:t>
            </a:r>
            <a:r>
              <a:rPr lang="en-US" sz="2600" dirty="0"/>
              <a:t>|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</a:t>
            </a:r>
            <a:r>
              <a:rPr lang="en-US" sz="2600" dirty="0"/>
              <a:t>S</a:t>
            </a:r>
            <a:r>
              <a:rPr lang="en-US" sz="2600" baseline="-25000" dirty="0"/>
              <a:t>2</a:t>
            </a:r>
            <a:r>
              <a:rPr lang="en-US" sz="2600" dirty="0" smtClean="0"/>
              <a:t>|</a:t>
            </a:r>
          </a:p>
          <a:p>
            <a:pPr marL="514350" indent="-514350">
              <a:buAutoNum type="alphaLcParenR"/>
            </a:pPr>
            <a:r>
              <a:rPr lang="en-US" sz="2600" dirty="0" err="1" smtClean="0"/>
              <a:t>Určete</a:t>
            </a:r>
            <a:r>
              <a:rPr lang="en-US" sz="2600" dirty="0" smtClean="0"/>
              <a:t> </a:t>
            </a:r>
            <a:r>
              <a:rPr lang="en-US" sz="2600" dirty="0" err="1" smtClean="0"/>
              <a:t>společné</a:t>
            </a:r>
            <a:r>
              <a:rPr lang="en-US" sz="2600" dirty="0" smtClean="0"/>
              <a:t> body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a k</a:t>
            </a:r>
            <a:r>
              <a:rPr lang="en-US" sz="2600" baseline="-25000" dirty="0" smtClean="0"/>
              <a:t>2</a:t>
            </a:r>
          </a:p>
        </p:txBody>
      </p:sp>
      <p:sp>
        <p:nvSpPr>
          <p:cNvPr id="26" name="Oval 25"/>
          <p:cNvSpPr>
            <a:spLocks noChangeAspect="1"/>
          </p:cNvSpPr>
          <p:nvPr/>
        </p:nvSpPr>
        <p:spPr>
          <a:xfrm>
            <a:off x="2597874" y="3412785"/>
            <a:ext cx="2057400" cy="20574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3636304" y="4370529"/>
            <a:ext cx="33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/>
              <a:t>2</a:t>
            </a:r>
          </a:p>
        </p:txBody>
      </p:sp>
      <p:cxnSp>
        <p:nvCxnSpPr>
          <p:cNvPr id="28" name="Straight Connector 27"/>
          <p:cNvCxnSpPr/>
          <p:nvPr/>
        </p:nvCxnSpPr>
        <p:spPr>
          <a:xfrm>
            <a:off x="3562700" y="4441485"/>
            <a:ext cx="121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3626574" y="4384335"/>
            <a:ext cx="0" cy="1259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3403632" y="5386497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endParaRPr lang="en-US" sz="2600" baseline="-25000" dirty="0"/>
          </a:p>
        </p:txBody>
      </p:sp>
      <p:cxnSp>
        <p:nvCxnSpPr>
          <p:cNvPr id="34" name="Straight Connector 33"/>
          <p:cNvCxnSpPr>
            <a:endCxn id="26" idx="7"/>
          </p:cNvCxnSpPr>
          <p:nvPr/>
        </p:nvCxnSpPr>
        <p:spPr>
          <a:xfrm flipV="1">
            <a:off x="3626574" y="3714084"/>
            <a:ext cx="727401" cy="72387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4034981" y="3885824"/>
            <a:ext cx="310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/>
              <a:t>2</a:t>
            </a:r>
          </a:p>
        </p:txBody>
      </p:sp>
      <p:cxnSp>
        <p:nvCxnSpPr>
          <p:cNvPr id="41" name="Straight Connector 40"/>
          <p:cNvCxnSpPr/>
          <p:nvPr/>
        </p:nvCxnSpPr>
        <p:spPr>
          <a:xfrm rot="4140000" flipH="1" flipV="1">
            <a:off x="4314913" y="3701655"/>
            <a:ext cx="75438" cy="267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>
            <a:off x="1855651" y="4440667"/>
            <a:ext cx="1707049" cy="38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0" y="6053657"/>
            <a:ext cx="8415944" cy="659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 </a:t>
            </a:r>
            <a:r>
              <a:rPr lang="en-US" sz="2600" dirty="0" smtClean="0"/>
              <a:t>a</a:t>
            </a:r>
            <a:r>
              <a:rPr lang="en-US" sz="2600" baseline="-25000" dirty="0" smtClean="0"/>
              <a:t> </a:t>
            </a:r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 se </a:t>
            </a:r>
            <a:r>
              <a:rPr lang="en-US" sz="2600" dirty="0" err="1" smtClean="0"/>
              <a:t>protínají</a:t>
            </a:r>
            <a:r>
              <a:rPr lang="en-US" sz="2600" dirty="0" smtClean="0"/>
              <a:t> </a:t>
            </a:r>
            <a:r>
              <a:rPr lang="en-US" sz="2600" dirty="0" err="1" smtClean="0"/>
              <a:t>ve</a:t>
            </a:r>
            <a:r>
              <a:rPr lang="en-US" sz="2600" dirty="0" smtClean="0"/>
              <a:t> </a:t>
            </a:r>
            <a:r>
              <a:rPr lang="en-US" sz="2600" dirty="0" err="1" smtClean="0"/>
              <a:t>dvou</a:t>
            </a:r>
            <a:r>
              <a:rPr lang="en-US" sz="2600" dirty="0" smtClean="0"/>
              <a:t> </a:t>
            </a:r>
            <a:r>
              <a:rPr lang="en-US" sz="2600" dirty="0" err="1" smtClean="0"/>
              <a:t>bodech</a:t>
            </a:r>
            <a:r>
              <a:rPr lang="en-US" sz="2600" dirty="0" smtClean="0"/>
              <a:t>.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5201788" y="4698071"/>
            <a:ext cx="2472076" cy="6591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dirty="0" smtClean="0"/>
              <a:t>b)  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</a:t>
            </a:r>
            <a:r>
              <a:rPr lang="en-US" sz="2600" dirty="0" smtClean="0">
                <a:sym typeface="Symbol"/>
              </a:rPr>
              <a:t></a:t>
            </a:r>
            <a:r>
              <a:rPr lang="en-US" sz="2600" dirty="0">
                <a:sym typeface="Symbol"/>
              </a:rPr>
              <a:t> </a:t>
            </a:r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 = A, B </a:t>
            </a:r>
            <a:endParaRPr lang="en-US" sz="2600" baseline="-25000" dirty="0" smtClean="0"/>
          </a:p>
        </p:txBody>
      </p:sp>
      <p:sp>
        <p:nvSpPr>
          <p:cNvPr id="49" name="TextBox 48"/>
          <p:cNvSpPr txBox="1"/>
          <p:nvPr/>
        </p:nvSpPr>
        <p:spPr>
          <a:xfrm>
            <a:off x="1757677" y="4665002"/>
            <a:ext cx="10234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|S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</a:t>
            </a:r>
            <a:endParaRPr lang="en-US" sz="2600" baseline="-25000" dirty="0" smtClean="0"/>
          </a:p>
        </p:txBody>
      </p:sp>
      <p:sp>
        <p:nvSpPr>
          <p:cNvPr id="20" name="Left Brace 19"/>
          <p:cNvSpPr/>
          <p:nvPr/>
        </p:nvSpPr>
        <p:spPr>
          <a:xfrm rot="16200000">
            <a:off x="2642197" y="3793347"/>
            <a:ext cx="197835" cy="1770920"/>
          </a:xfrm>
          <a:prstGeom prst="leftBrace">
            <a:avLst>
              <a:gd name="adj1" fmla="val 8333"/>
              <a:gd name="adj2" fmla="val 23173"/>
            </a:avLst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2810722" y="3068432"/>
            <a:ext cx="3775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A</a:t>
            </a:r>
            <a:endParaRPr lang="en-US" sz="2600" dirty="0" smtClean="0"/>
          </a:p>
        </p:txBody>
      </p:sp>
      <p:sp>
        <p:nvSpPr>
          <p:cNvPr id="32" name="TextBox 31"/>
          <p:cNvSpPr txBox="1"/>
          <p:nvPr/>
        </p:nvSpPr>
        <p:spPr>
          <a:xfrm>
            <a:off x="2799985" y="5249619"/>
            <a:ext cx="36603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B</a:t>
            </a:r>
            <a:endParaRPr lang="en-US" sz="2600" dirty="0" smtClean="0"/>
          </a:p>
        </p:txBody>
      </p:sp>
    </p:spTree>
    <p:extLst>
      <p:ext uri="{BB962C8B-B14F-4D97-AF65-F5344CB8AC3E}">
        <p14:creationId xmlns:p14="http://schemas.microsoft.com/office/powerpoint/2010/main" val="644333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5" grpId="0"/>
      <p:bldP spid="25" grpId="0"/>
      <p:bldP spid="18" grpId="0"/>
      <p:bldP spid="26" grpId="0" animBg="1"/>
      <p:bldP spid="27" grpId="0"/>
      <p:bldP spid="31" grpId="0"/>
      <p:bldP spid="40" grpId="0"/>
      <p:bldP spid="47" grpId="0"/>
      <p:bldP spid="48" grpId="0"/>
      <p:bldP spid="49" grpId="0"/>
      <p:bldP spid="20" grpId="0" animBg="1"/>
      <p:bldP spid="30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>
            <a:spLocks noChangeAspect="1"/>
          </p:cNvSpPr>
          <p:nvPr/>
        </p:nvSpPr>
        <p:spPr>
          <a:xfrm>
            <a:off x="1396783" y="3069451"/>
            <a:ext cx="2743200" cy="27432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2335739" y="4254373"/>
            <a:ext cx="450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683218" y="4441051"/>
            <a:ext cx="16136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768383" y="4364851"/>
            <a:ext cx="0" cy="167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485636" y="5258683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22" name="Straight Connector 21"/>
          <p:cNvCxnSpPr>
            <a:endCxn id="4" idx="1"/>
          </p:cNvCxnSpPr>
          <p:nvPr/>
        </p:nvCxnSpPr>
        <p:spPr>
          <a:xfrm flipH="1" flipV="1">
            <a:off x="1798515" y="3471183"/>
            <a:ext cx="969868" cy="9651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4140000" flipH="1" flipV="1">
            <a:off x="1757263" y="3461962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Oval 25"/>
          <p:cNvSpPr>
            <a:spLocks noChangeAspect="1"/>
          </p:cNvSpPr>
          <p:nvPr/>
        </p:nvSpPr>
        <p:spPr>
          <a:xfrm>
            <a:off x="2078515" y="3412785"/>
            <a:ext cx="2057400" cy="20574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3116945" y="4370529"/>
            <a:ext cx="33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/>
              <a:t>2</a:t>
            </a:r>
          </a:p>
        </p:txBody>
      </p:sp>
      <p:cxnSp>
        <p:nvCxnSpPr>
          <p:cNvPr id="28" name="Straight Connector 27"/>
          <p:cNvCxnSpPr/>
          <p:nvPr/>
        </p:nvCxnSpPr>
        <p:spPr>
          <a:xfrm>
            <a:off x="3043341" y="4441485"/>
            <a:ext cx="121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2447749" y="5267427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endParaRPr lang="en-US" sz="2600" baseline="-25000" dirty="0"/>
          </a:p>
        </p:txBody>
      </p:sp>
      <p:cxnSp>
        <p:nvCxnSpPr>
          <p:cNvPr id="34" name="Straight Connector 33"/>
          <p:cNvCxnSpPr>
            <a:endCxn id="26" idx="7"/>
          </p:cNvCxnSpPr>
          <p:nvPr/>
        </p:nvCxnSpPr>
        <p:spPr>
          <a:xfrm flipV="1">
            <a:off x="3107215" y="3714084"/>
            <a:ext cx="727401" cy="72387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3515622" y="3846134"/>
            <a:ext cx="310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/>
              <a:t>2</a:t>
            </a:r>
          </a:p>
        </p:txBody>
      </p:sp>
      <p:cxnSp>
        <p:nvCxnSpPr>
          <p:cNvPr id="41" name="Straight Connector 40"/>
          <p:cNvCxnSpPr/>
          <p:nvPr/>
        </p:nvCxnSpPr>
        <p:spPr>
          <a:xfrm rot="4140000" flipH="1" flipV="1">
            <a:off x="3795554" y="3701655"/>
            <a:ext cx="75438" cy="267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flipV="1">
            <a:off x="2768383" y="4436345"/>
            <a:ext cx="338832" cy="432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120294" y="4140062"/>
            <a:ext cx="34714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T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696021" y="3480888"/>
            <a:ext cx="413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6018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4: </a:t>
            </a:r>
            <a:r>
              <a:rPr lang="en-US" sz="3200" b="1" u="sng" dirty="0" err="1" smtClean="0"/>
              <a:t>Kružnice</a:t>
            </a:r>
            <a:r>
              <a:rPr lang="en-US" sz="3200" b="1" u="sng" dirty="0"/>
              <a:t> </a:t>
            </a:r>
            <a:r>
              <a:rPr lang="en-US" sz="3200" b="1" u="sng" dirty="0" err="1" smtClean="0"/>
              <a:t>mají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vnitřní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dotyk</a:t>
            </a:r>
            <a:endParaRPr lang="en-US" sz="3200" b="1" u="sng" dirty="0"/>
          </a:p>
        </p:txBody>
      </p:sp>
      <p:sp>
        <p:nvSpPr>
          <p:cNvPr id="18" name="TextBox 17"/>
          <p:cNvSpPr txBox="1"/>
          <p:nvPr/>
        </p:nvSpPr>
        <p:spPr>
          <a:xfrm>
            <a:off x="5203336" y="3365495"/>
            <a:ext cx="2582758" cy="1259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u="sng" dirty="0" err="1" smtClean="0"/>
              <a:t>Řešení</a:t>
            </a:r>
            <a:r>
              <a:rPr lang="en-US" sz="2600" u="sng" dirty="0" smtClean="0"/>
              <a:t>:</a:t>
            </a:r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- r</a:t>
            </a:r>
            <a:r>
              <a:rPr lang="en-US" sz="2600" baseline="-25000" dirty="0" smtClean="0"/>
              <a:t>2</a:t>
            </a:r>
            <a:r>
              <a:rPr lang="en-US" sz="2600" dirty="0"/>
              <a:t> </a:t>
            </a:r>
            <a:r>
              <a:rPr lang="en-US" sz="2600" dirty="0" smtClean="0"/>
              <a:t>= </a:t>
            </a:r>
            <a:r>
              <a:rPr lang="en-US" sz="2600" dirty="0"/>
              <a:t>|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 </a:t>
            </a:r>
            <a:endParaRPr lang="en-US" sz="2600" baseline="-25000" dirty="0" smtClean="0"/>
          </a:p>
        </p:txBody>
      </p:sp>
      <p:sp>
        <p:nvSpPr>
          <p:cNvPr id="36" name="TextBox 35"/>
          <p:cNvSpPr txBox="1"/>
          <p:nvPr/>
        </p:nvSpPr>
        <p:spPr>
          <a:xfrm>
            <a:off x="446036" y="893215"/>
            <a:ext cx="8495904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err="1" smtClean="0"/>
              <a:t>Sestrojte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(S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, 2.4 cm) a k</a:t>
            </a:r>
            <a:r>
              <a:rPr lang="en-US" sz="2600" baseline="-25000" dirty="0" smtClean="0"/>
              <a:t>2</a:t>
            </a:r>
            <a:r>
              <a:rPr lang="en-US" sz="2600" dirty="0"/>
              <a:t> (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, 1.6 cm) </a:t>
            </a:r>
            <a:r>
              <a:rPr lang="en-US" sz="2600" dirty="0" err="1" smtClean="0"/>
              <a:t>tak</a:t>
            </a:r>
            <a:r>
              <a:rPr lang="en-US" sz="2600" dirty="0" smtClean="0"/>
              <a:t>, </a:t>
            </a:r>
          </a:p>
          <a:p>
            <a:r>
              <a:rPr lang="en-US" sz="2600" dirty="0" err="1" smtClean="0"/>
              <a:t>aby</a:t>
            </a:r>
            <a:r>
              <a:rPr lang="en-US" sz="2600" dirty="0" smtClean="0"/>
              <a:t> </a:t>
            </a:r>
            <a:r>
              <a:rPr lang="en-US" sz="2600" dirty="0" err="1" smtClean="0"/>
              <a:t>vzdálenost</a:t>
            </a:r>
            <a:r>
              <a:rPr lang="en-US" sz="2600" dirty="0" smtClean="0"/>
              <a:t> </a:t>
            </a:r>
            <a:r>
              <a:rPr lang="en-US" sz="2600" dirty="0" err="1" smtClean="0"/>
              <a:t>středů</a:t>
            </a:r>
            <a:r>
              <a:rPr lang="en-US" sz="2600" dirty="0" smtClean="0"/>
              <a:t> |S</a:t>
            </a:r>
            <a:r>
              <a:rPr lang="en-US" sz="2600" baseline="-25000" dirty="0" smtClean="0"/>
              <a:t>1</a:t>
            </a:r>
            <a:r>
              <a:rPr lang="en-US" sz="2600" dirty="0"/>
              <a:t> 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|= 0.8 cm.</a:t>
            </a:r>
          </a:p>
          <a:p>
            <a:pPr>
              <a:lnSpc>
                <a:spcPct val="50000"/>
              </a:lnSpc>
            </a:pPr>
            <a:endParaRPr lang="en-US" sz="2600" dirty="0"/>
          </a:p>
          <a:p>
            <a:pPr marL="514350" indent="-514350">
              <a:buAutoNum type="alphaLcParenR"/>
            </a:pPr>
            <a:r>
              <a:rPr lang="en-US" sz="2600" dirty="0" err="1" smtClean="0"/>
              <a:t>Porovnejte</a:t>
            </a:r>
            <a:r>
              <a:rPr lang="en-US" sz="2600" dirty="0" smtClean="0"/>
              <a:t> </a:t>
            </a:r>
            <a:r>
              <a:rPr lang="en-US" sz="2600" dirty="0" err="1" smtClean="0"/>
              <a:t>rozdíl</a:t>
            </a:r>
            <a:r>
              <a:rPr lang="en-US" sz="2600" dirty="0" smtClean="0"/>
              <a:t> </a:t>
            </a:r>
            <a:r>
              <a:rPr lang="en-US" sz="2600" dirty="0" err="1" smtClean="0"/>
              <a:t>poloměrů</a:t>
            </a:r>
            <a:r>
              <a:rPr lang="en-US" sz="2600" dirty="0" smtClean="0"/>
              <a:t> se </a:t>
            </a:r>
            <a:r>
              <a:rPr lang="en-US" sz="2600" dirty="0" err="1" smtClean="0"/>
              <a:t>vzdáleností</a:t>
            </a:r>
            <a:r>
              <a:rPr lang="en-US" sz="2600" dirty="0" smtClean="0"/>
              <a:t> </a:t>
            </a:r>
            <a:r>
              <a:rPr lang="en-US" sz="2600" dirty="0"/>
              <a:t>|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</a:t>
            </a:r>
            <a:r>
              <a:rPr lang="en-US" sz="2600" dirty="0"/>
              <a:t>S</a:t>
            </a:r>
            <a:r>
              <a:rPr lang="en-US" sz="2600" baseline="-25000" dirty="0"/>
              <a:t>2</a:t>
            </a:r>
            <a:r>
              <a:rPr lang="en-US" sz="2600" dirty="0" smtClean="0"/>
              <a:t>|</a:t>
            </a:r>
          </a:p>
          <a:p>
            <a:pPr marL="514350" indent="-514350">
              <a:buAutoNum type="alphaLcParenR"/>
            </a:pPr>
            <a:r>
              <a:rPr lang="en-US" sz="2600" dirty="0" err="1" smtClean="0"/>
              <a:t>Určete</a:t>
            </a:r>
            <a:r>
              <a:rPr lang="en-US" sz="2600" dirty="0" smtClean="0"/>
              <a:t> </a:t>
            </a:r>
            <a:r>
              <a:rPr lang="en-US" sz="2600" dirty="0" err="1" smtClean="0"/>
              <a:t>společné</a:t>
            </a:r>
            <a:r>
              <a:rPr lang="en-US" sz="2600" dirty="0" smtClean="0"/>
              <a:t> body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a k</a:t>
            </a:r>
            <a:r>
              <a:rPr lang="en-US" sz="2600" baseline="-25000" dirty="0" smtClean="0"/>
              <a:t>2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0" y="6053657"/>
            <a:ext cx="8415944" cy="659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 </a:t>
            </a:r>
            <a:r>
              <a:rPr lang="en-US" sz="2600" dirty="0" smtClean="0"/>
              <a:t>a</a:t>
            </a:r>
            <a:r>
              <a:rPr lang="en-US" sz="2600" baseline="-25000" dirty="0" smtClean="0"/>
              <a:t> </a:t>
            </a:r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 </a:t>
            </a:r>
            <a:r>
              <a:rPr lang="en-US" sz="2600" dirty="0" err="1" smtClean="0"/>
              <a:t>mají</a:t>
            </a:r>
            <a:r>
              <a:rPr lang="en-US" sz="2600" dirty="0" smtClean="0"/>
              <a:t> </a:t>
            </a:r>
            <a:r>
              <a:rPr lang="en-US" sz="2600" dirty="0" err="1" smtClean="0"/>
              <a:t>vnitřní</a:t>
            </a:r>
            <a:r>
              <a:rPr lang="en-US" sz="2600" dirty="0" smtClean="0"/>
              <a:t> </a:t>
            </a:r>
            <a:r>
              <a:rPr lang="en-US" sz="2600" dirty="0" err="1" smtClean="0"/>
              <a:t>dotyk</a:t>
            </a:r>
            <a:r>
              <a:rPr lang="en-US" sz="2600" dirty="0" smtClean="0"/>
              <a:t>.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5201788" y="4698071"/>
            <a:ext cx="2101694" cy="6591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dirty="0" smtClean="0"/>
              <a:t>b)  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</a:t>
            </a:r>
            <a:r>
              <a:rPr lang="en-US" sz="2600" dirty="0" smtClean="0">
                <a:sym typeface="Symbol"/>
              </a:rPr>
              <a:t></a:t>
            </a:r>
            <a:r>
              <a:rPr lang="en-US" sz="2600" dirty="0">
                <a:sym typeface="Symbol"/>
              </a:rPr>
              <a:t> </a:t>
            </a:r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 = T </a:t>
            </a:r>
            <a:endParaRPr lang="en-US" sz="2600" baseline="-25000" dirty="0" smtClean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3103279" y="4368973"/>
            <a:ext cx="0" cy="167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4054033" y="4445509"/>
            <a:ext cx="16136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335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5" grpId="0"/>
      <p:bldP spid="26" grpId="0" animBg="1"/>
      <p:bldP spid="27" grpId="0"/>
      <p:bldP spid="31" grpId="0"/>
      <p:bldP spid="40" grpId="0"/>
      <p:bldP spid="30" grpId="0"/>
      <p:bldP spid="25" grpId="0"/>
      <p:bldP spid="18" grpId="0"/>
      <p:bldP spid="47" grpId="0"/>
      <p:bldP spid="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>
            <a:spLocks noChangeAspect="1"/>
          </p:cNvSpPr>
          <p:nvPr/>
        </p:nvSpPr>
        <p:spPr>
          <a:xfrm>
            <a:off x="1396783" y="3069451"/>
            <a:ext cx="2743200" cy="27432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2335739" y="4254373"/>
            <a:ext cx="450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683218" y="4441051"/>
            <a:ext cx="16136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768383" y="4364851"/>
            <a:ext cx="0" cy="167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485636" y="5258683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22" name="Straight Connector 21"/>
          <p:cNvCxnSpPr>
            <a:endCxn id="4" idx="1"/>
          </p:cNvCxnSpPr>
          <p:nvPr/>
        </p:nvCxnSpPr>
        <p:spPr>
          <a:xfrm flipH="1" flipV="1">
            <a:off x="1798515" y="3471183"/>
            <a:ext cx="969868" cy="9651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4140000" flipH="1" flipV="1">
            <a:off x="1757263" y="3461962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Oval 25"/>
          <p:cNvSpPr>
            <a:spLocks noChangeAspect="1"/>
          </p:cNvSpPr>
          <p:nvPr/>
        </p:nvSpPr>
        <p:spPr>
          <a:xfrm>
            <a:off x="1924567" y="3412785"/>
            <a:ext cx="2057400" cy="20574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2962997" y="4370529"/>
            <a:ext cx="33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/>
              <a:t>2</a:t>
            </a:r>
          </a:p>
        </p:txBody>
      </p:sp>
      <p:cxnSp>
        <p:nvCxnSpPr>
          <p:cNvPr id="28" name="Straight Connector 27"/>
          <p:cNvCxnSpPr/>
          <p:nvPr/>
        </p:nvCxnSpPr>
        <p:spPr>
          <a:xfrm>
            <a:off x="2889393" y="4441485"/>
            <a:ext cx="121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1996431" y="5098852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endParaRPr lang="en-US" sz="2600" baseline="-25000" dirty="0"/>
          </a:p>
        </p:txBody>
      </p:sp>
      <p:cxnSp>
        <p:nvCxnSpPr>
          <p:cNvPr id="34" name="Straight Connector 33"/>
          <p:cNvCxnSpPr>
            <a:endCxn id="26" idx="7"/>
          </p:cNvCxnSpPr>
          <p:nvPr/>
        </p:nvCxnSpPr>
        <p:spPr>
          <a:xfrm flipV="1">
            <a:off x="2953267" y="3714084"/>
            <a:ext cx="727401" cy="72387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3361674" y="3846134"/>
            <a:ext cx="310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/>
              <a:t>2</a:t>
            </a:r>
          </a:p>
        </p:txBody>
      </p:sp>
      <p:cxnSp>
        <p:nvCxnSpPr>
          <p:cNvPr id="45" name="Straight Connector 44"/>
          <p:cNvCxnSpPr/>
          <p:nvPr/>
        </p:nvCxnSpPr>
        <p:spPr>
          <a:xfrm>
            <a:off x="2768383" y="4440667"/>
            <a:ext cx="180948" cy="81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1696021" y="3480888"/>
            <a:ext cx="413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41" name="Straight Connector 40"/>
          <p:cNvCxnSpPr/>
          <p:nvPr/>
        </p:nvCxnSpPr>
        <p:spPr>
          <a:xfrm rot="4140000" flipH="1" flipV="1">
            <a:off x="3643629" y="3707731"/>
            <a:ext cx="75438" cy="267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6018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5: </a:t>
            </a:r>
            <a:r>
              <a:rPr lang="en-US" sz="3200" b="1" u="sng" dirty="0" err="1" smtClean="0"/>
              <a:t>Kružnice</a:t>
            </a:r>
            <a:r>
              <a:rPr lang="en-US" sz="3200" b="1" u="sng" dirty="0"/>
              <a:t> </a:t>
            </a:r>
            <a:r>
              <a:rPr lang="en-US" sz="3200" b="1" u="sng" dirty="0" smtClean="0"/>
              <a:t>k</a:t>
            </a:r>
            <a:r>
              <a:rPr lang="en-US" sz="3200" b="1" u="sng" baseline="-25000" dirty="0" smtClean="0"/>
              <a:t>1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leží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uvnitř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kružnice</a:t>
            </a:r>
            <a:r>
              <a:rPr lang="en-US" sz="3200" b="1" u="sng" dirty="0" smtClean="0"/>
              <a:t> k</a:t>
            </a:r>
            <a:r>
              <a:rPr lang="en-US" sz="3200" b="1" u="sng" baseline="-25000" dirty="0" smtClean="0"/>
              <a:t>2</a:t>
            </a:r>
            <a:endParaRPr lang="en-US" sz="3200" b="1" u="sng" baseline="-25000" dirty="0"/>
          </a:p>
        </p:txBody>
      </p:sp>
      <p:sp>
        <p:nvSpPr>
          <p:cNvPr id="18" name="TextBox 17"/>
          <p:cNvSpPr txBox="1"/>
          <p:nvPr/>
        </p:nvSpPr>
        <p:spPr>
          <a:xfrm>
            <a:off x="5203336" y="3365495"/>
            <a:ext cx="2582758" cy="1259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u="sng" dirty="0" err="1" smtClean="0"/>
              <a:t>Řešení</a:t>
            </a:r>
            <a:r>
              <a:rPr lang="en-US" sz="2600" u="sng" dirty="0" smtClean="0"/>
              <a:t>:</a:t>
            </a:r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- r</a:t>
            </a:r>
            <a:r>
              <a:rPr lang="en-US" sz="2600" baseline="-25000" dirty="0" smtClean="0"/>
              <a:t>2</a:t>
            </a:r>
            <a:r>
              <a:rPr lang="en-US" sz="2600" dirty="0"/>
              <a:t> </a:t>
            </a:r>
            <a:r>
              <a:rPr lang="en-US" sz="2600" dirty="0" smtClean="0"/>
              <a:t>&gt; </a:t>
            </a:r>
            <a:r>
              <a:rPr lang="en-US" sz="2600" dirty="0"/>
              <a:t>|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 </a:t>
            </a:r>
            <a:endParaRPr lang="en-US" sz="2600" baseline="-25000" dirty="0" smtClean="0"/>
          </a:p>
        </p:txBody>
      </p:sp>
      <p:sp>
        <p:nvSpPr>
          <p:cNvPr id="36" name="TextBox 35"/>
          <p:cNvSpPr txBox="1"/>
          <p:nvPr/>
        </p:nvSpPr>
        <p:spPr>
          <a:xfrm>
            <a:off x="446036" y="893215"/>
            <a:ext cx="8495904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err="1" smtClean="0"/>
              <a:t>Sestrojte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(S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, 2.4 cm) a k</a:t>
            </a:r>
            <a:r>
              <a:rPr lang="en-US" sz="2600" baseline="-25000" dirty="0" smtClean="0"/>
              <a:t>2</a:t>
            </a:r>
            <a:r>
              <a:rPr lang="en-US" sz="2600" dirty="0"/>
              <a:t> (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, 1.6 cm) </a:t>
            </a:r>
            <a:r>
              <a:rPr lang="en-US" sz="2600" dirty="0" err="1" smtClean="0"/>
              <a:t>tak</a:t>
            </a:r>
            <a:r>
              <a:rPr lang="en-US" sz="2600" dirty="0" smtClean="0"/>
              <a:t>, </a:t>
            </a:r>
          </a:p>
          <a:p>
            <a:r>
              <a:rPr lang="en-US" sz="2600" dirty="0" err="1" smtClean="0"/>
              <a:t>aby</a:t>
            </a:r>
            <a:r>
              <a:rPr lang="en-US" sz="2600" dirty="0" smtClean="0"/>
              <a:t> </a:t>
            </a:r>
            <a:r>
              <a:rPr lang="en-US" sz="2600" dirty="0" err="1" smtClean="0"/>
              <a:t>vzdálenost</a:t>
            </a:r>
            <a:r>
              <a:rPr lang="en-US" sz="2600" dirty="0" smtClean="0"/>
              <a:t> </a:t>
            </a:r>
            <a:r>
              <a:rPr lang="en-US" sz="2600" dirty="0" err="1" smtClean="0"/>
              <a:t>středů</a:t>
            </a:r>
            <a:r>
              <a:rPr lang="en-US" sz="2600" dirty="0" smtClean="0"/>
              <a:t> |S</a:t>
            </a:r>
            <a:r>
              <a:rPr lang="en-US" sz="2600" baseline="-25000" dirty="0" smtClean="0"/>
              <a:t>1</a:t>
            </a:r>
            <a:r>
              <a:rPr lang="en-US" sz="2600" dirty="0"/>
              <a:t> 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|= 0.5 cm.</a:t>
            </a:r>
          </a:p>
          <a:p>
            <a:pPr>
              <a:lnSpc>
                <a:spcPct val="50000"/>
              </a:lnSpc>
            </a:pPr>
            <a:endParaRPr lang="en-US" sz="2600" dirty="0"/>
          </a:p>
          <a:p>
            <a:pPr marL="514350" indent="-514350">
              <a:buAutoNum type="alphaLcParenR"/>
            </a:pPr>
            <a:r>
              <a:rPr lang="en-US" sz="2600" dirty="0" err="1" smtClean="0"/>
              <a:t>Porovnejte</a:t>
            </a:r>
            <a:r>
              <a:rPr lang="en-US" sz="2600" dirty="0" smtClean="0"/>
              <a:t> </a:t>
            </a:r>
            <a:r>
              <a:rPr lang="en-US" sz="2600" dirty="0" err="1" smtClean="0"/>
              <a:t>rozdíl</a:t>
            </a:r>
            <a:r>
              <a:rPr lang="en-US" sz="2600" dirty="0" smtClean="0"/>
              <a:t> </a:t>
            </a:r>
            <a:r>
              <a:rPr lang="en-US" sz="2600" dirty="0" err="1" smtClean="0"/>
              <a:t>poloměrů</a:t>
            </a:r>
            <a:r>
              <a:rPr lang="en-US" sz="2600" dirty="0" smtClean="0"/>
              <a:t> se </a:t>
            </a:r>
            <a:r>
              <a:rPr lang="en-US" sz="2600" dirty="0" err="1" smtClean="0"/>
              <a:t>vzdáleností</a:t>
            </a:r>
            <a:r>
              <a:rPr lang="en-US" sz="2600" dirty="0" smtClean="0"/>
              <a:t> </a:t>
            </a:r>
            <a:r>
              <a:rPr lang="en-US" sz="2600" dirty="0"/>
              <a:t>|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</a:t>
            </a:r>
            <a:r>
              <a:rPr lang="en-US" sz="2600" dirty="0"/>
              <a:t>S</a:t>
            </a:r>
            <a:r>
              <a:rPr lang="en-US" sz="2600" baseline="-25000" dirty="0"/>
              <a:t>2</a:t>
            </a:r>
            <a:r>
              <a:rPr lang="en-US" sz="2600" dirty="0" smtClean="0"/>
              <a:t>|</a:t>
            </a:r>
          </a:p>
          <a:p>
            <a:pPr marL="514350" indent="-514350">
              <a:buAutoNum type="alphaLcParenR"/>
            </a:pPr>
            <a:r>
              <a:rPr lang="en-US" sz="2600" dirty="0" err="1" smtClean="0"/>
              <a:t>Určete</a:t>
            </a:r>
            <a:r>
              <a:rPr lang="en-US" sz="2600" dirty="0" smtClean="0"/>
              <a:t> </a:t>
            </a:r>
            <a:r>
              <a:rPr lang="en-US" sz="2600" dirty="0" err="1" smtClean="0"/>
              <a:t>společné</a:t>
            </a:r>
            <a:r>
              <a:rPr lang="en-US" sz="2600" dirty="0" smtClean="0"/>
              <a:t> body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a k</a:t>
            </a:r>
            <a:r>
              <a:rPr lang="en-US" sz="2600" baseline="-25000" dirty="0" smtClean="0"/>
              <a:t>2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0" y="6053657"/>
            <a:ext cx="8415944" cy="659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 </a:t>
            </a:r>
            <a:r>
              <a:rPr lang="en-US" sz="2600" dirty="0" err="1" smtClean="0"/>
              <a:t>leží</a:t>
            </a:r>
            <a:r>
              <a:rPr lang="en-US" sz="2600" dirty="0" smtClean="0"/>
              <a:t> </a:t>
            </a:r>
            <a:r>
              <a:rPr lang="en-US" sz="2600" dirty="0" err="1" smtClean="0"/>
              <a:t>uvnitř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.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5201788" y="4698071"/>
            <a:ext cx="2148908" cy="6591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dirty="0" smtClean="0"/>
              <a:t>b)  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</a:t>
            </a:r>
            <a:r>
              <a:rPr lang="en-US" sz="2600" dirty="0" smtClean="0">
                <a:sym typeface="Symbol"/>
              </a:rPr>
              <a:t></a:t>
            </a:r>
            <a:r>
              <a:rPr lang="en-US" sz="2600" dirty="0">
                <a:sym typeface="Symbol"/>
              </a:rPr>
              <a:t> </a:t>
            </a:r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 = {} </a:t>
            </a:r>
            <a:endParaRPr lang="en-US" sz="2600" baseline="-25000" dirty="0" smtClean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2946703" y="4370371"/>
            <a:ext cx="0" cy="167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33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5" grpId="0"/>
      <p:bldP spid="26" grpId="0" animBg="1"/>
      <p:bldP spid="27" grpId="0"/>
      <p:bldP spid="31" grpId="0"/>
      <p:bldP spid="40" grpId="0"/>
      <p:bldP spid="25" grpId="0"/>
      <p:bldP spid="18" grpId="0"/>
      <p:bldP spid="47" grpId="0"/>
      <p:bldP spid="4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>
            <a:spLocks noChangeAspect="1"/>
          </p:cNvSpPr>
          <p:nvPr/>
        </p:nvSpPr>
        <p:spPr>
          <a:xfrm>
            <a:off x="1160637" y="2515483"/>
            <a:ext cx="2743200" cy="27432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2086764" y="3828685"/>
            <a:ext cx="88244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/>
              <a:t>=</a:t>
            </a:r>
            <a:r>
              <a:rPr lang="en-US" sz="2600" dirty="0" smtClean="0"/>
              <a:t>S</a:t>
            </a:r>
            <a:r>
              <a:rPr lang="en-US" sz="2600" baseline="-25000" dirty="0"/>
              <a:t>2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2447072" y="3887083"/>
            <a:ext cx="16136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532237" y="3810883"/>
            <a:ext cx="0" cy="167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249490" y="4704715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22" name="Straight Connector 21"/>
          <p:cNvCxnSpPr>
            <a:endCxn id="4" idx="1"/>
          </p:cNvCxnSpPr>
          <p:nvPr/>
        </p:nvCxnSpPr>
        <p:spPr>
          <a:xfrm flipH="1" flipV="1">
            <a:off x="1562369" y="2917215"/>
            <a:ext cx="969868" cy="9651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4140000" flipH="1" flipV="1">
            <a:off x="1521117" y="2907994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Oval 25"/>
          <p:cNvSpPr>
            <a:spLocks noChangeAspect="1"/>
          </p:cNvSpPr>
          <p:nvPr/>
        </p:nvSpPr>
        <p:spPr>
          <a:xfrm>
            <a:off x="1508397" y="2858817"/>
            <a:ext cx="2057400" cy="205740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/>
          <p:cNvCxnSpPr/>
          <p:nvPr/>
        </p:nvCxnSpPr>
        <p:spPr>
          <a:xfrm>
            <a:off x="2473223" y="3887517"/>
            <a:ext cx="121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2533161" y="3815005"/>
            <a:ext cx="0" cy="167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1958855" y="4341359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  <a:endParaRPr lang="en-US" sz="2600" baseline="-25000" dirty="0"/>
          </a:p>
        </p:txBody>
      </p:sp>
      <p:cxnSp>
        <p:nvCxnSpPr>
          <p:cNvPr id="34" name="Straight Connector 33"/>
          <p:cNvCxnSpPr>
            <a:endCxn id="26" idx="7"/>
          </p:cNvCxnSpPr>
          <p:nvPr/>
        </p:nvCxnSpPr>
        <p:spPr>
          <a:xfrm flipV="1">
            <a:off x="2537097" y="3160116"/>
            <a:ext cx="727401" cy="72387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2945504" y="3292166"/>
            <a:ext cx="310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/>
              <a:t>2</a:t>
            </a:r>
          </a:p>
        </p:txBody>
      </p:sp>
      <p:cxnSp>
        <p:nvCxnSpPr>
          <p:cNvPr id="41" name="Straight Connector 40"/>
          <p:cNvCxnSpPr/>
          <p:nvPr/>
        </p:nvCxnSpPr>
        <p:spPr>
          <a:xfrm rot="4140000" flipH="1" flipV="1">
            <a:off x="3221318" y="3153763"/>
            <a:ext cx="75438" cy="267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033502" y="2979208"/>
            <a:ext cx="413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sp>
        <p:nvSpPr>
          <p:cNvPr id="47" name="TextBox 46"/>
          <p:cNvSpPr txBox="1"/>
          <p:nvPr/>
        </p:nvSpPr>
        <p:spPr>
          <a:xfrm>
            <a:off x="3684849" y="3229505"/>
            <a:ext cx="5224399" cy="1259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dirty="0" err="1" smtClean="0"/>
              <a:t>Kružnice</a:t>
            </a:r>
            <a:r>
              <a:rPr lang="en-US" sz="2600" dirty="0" smtClean="0"/>
              <a:t>  se </a:t>
            </a:r>
            <a:r>
              <a:rPr lang="en-US" sz="2600" dirty="0" err="1" smtClean="0"/>
              <a:t>společným</a:t>
            </a:r>
            <a:r>
              <a:rPr lang="en-US" sz="2600" dirty="0" smtClean="0"/>
              <a:t> </a:t>
            </a:r>
            <a:r>
              <a:rPr lang="en-US" sz="2600" dirty="0" err="1" smtClean="0"/>
              <a:t>středem</a:t>
            </a:r>
            <a:r>
              <a:rPr lang="en-US" sz="2600" dirty="0" smtClean="0"/>
              <a:t> a </a:t>
            </a:r>
            <a:r>
              <a:rPr lang="en-US" sz="2600" dirty="0" err="1" smtClean="0"/>
              <a:t>různými</a:t>
            </a:r>
            <a:r>
              <a:rPr lang="en-US" sz="2600" dirty="0" smtClean="0"/>
              <a:t> </a:t>
            </a:r>
            <a:r>
              <a:rPr lang="en-US" sz="2600" dirty="0" err="1" smtClean="0"/>
              <a:t>poloměry</a:t>
            </a:r>
            <a:r>
              <a:rPr lang="en-US" sz="2600" dirty="0" smtClean="0"/>
              <a:t>.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6018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5: </a:t>
            </a:r>
            <a:r>
              <a:rPr lang="en-US" sz="3200" b="1" u="sng" dirty="0" err="1" smtClean="0"/>
              <a:t>Soustředné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kružnice</a:t>
            </a:r>
            <a:endParaRPr lang="en-US" sz="3200" b="1" u="sng" baseline="-25000" dirty="0"/>
          </a:p>
        </p:txBody>
      </p:sp>
      <p:sp>
        <p:nvSpPr>
          <p:cNvPr id="36" name="TextBox 35"/>
          <p:cNvSpPr txBox="1"/>
          <p:nvPr/>
        </p:nvSpPr>
        <p:spPr>
          <a:xfrm>
            <a:off x="446036" y="893215"/>
            <a:ext cx="849590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err="1" smtClean="0"/>
              <a:t>Sestrojte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k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 (S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, 2.4 cm) a k</a:t>
            </a:r>
            <a:r>
              <a:rPr lang="en-US" sz="2600" baseline="-25000" dirty="0" smtClean="0"/>
              <a:t>2</a:t>
            </a:r>
            <a:r>
              <a:rPr lang="en-US" sz="2600" dirty="0"/>
              <a:t> (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, 1.6 cm) </a:t>
            </a:r>
            <a:r>
              <a:rPr lang="en-US" sz="2600" dirty="0" err="1" smtClean="0"/>
              <a:t>tak</a:t>
            </a:r>
            <a:r>
              <a:rPr lang="en-US" sz="2600" dirty="0" smtClean="0"/>
              <a:t>, </a:t>
            </a:r>
          </a:p>
          <a:p>
            <a:r>
              <a:rPr lang="en-US" sz="2600" dirty="0" err="1" smtClean="0"/>
              <a:t>aby</a:t>
            </a:r>
            <a:r>
              <a:rPr lang="en-US" sz="2600" dirty="0" smtClean="0"/>
              <a:t> </a:t>
            </a:r>
            <a:r>
              <a:rPr lang="en-US" sz="2600" dirty="0" err="1" smtClean="0"/>
              <a:t>vzdálenost</a:t>
            </a:r>
            <a:r>
              <a:rPr lang="en-US" sz="2600" dirty="0" smtClean="0"/>
              <a:t> </a:t>
            </a:r>
            <a:r>
              <a:rPr lang="en-US" sz="2600" dirty="0" err="1" smtClean="0"/>
              <a:t>středů</a:t>
            </a:r>
            <a:r>
              <a:rPr lang="en-US" sz="2600" dirty="0" smtClean="0"/>
              <a:t> |S</a:t>
            </a:r>
            <a:r>
              <a:rPr lang="en-US" sz="2600" baseline="-25000" dirty="0" smtClean="0"/>
              <a:t>1</a:t>
            </a:r>
            <a:r>
              <a:rPr lang="en-US" sz="2600" dirty="0"/>
              <a:t> </a:t>
            </a:r>
            <a:r>
              <a:rPr lang="en-US" sz="2600" dirty="0" smtClean="0"/>
              <a:t>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|= 0 cm; </a:t>
            </a:r>
            <a:r>
              <a:rPr lang="en-US" sz="2600" dirty="0"/>
              <a:t>S</a:t>
            </a:r>
            <a:r>
              <a:rPr lang="en-US" sz="2600" baseline="-25000" dirty="0"/>
              <a:t>1</a:t>
            </a:r>
            <a:r>
              <a:rPr lang="en-US" sz="2600" dirty="0"/>
              <a:t> </a:t>
            </a:r>
            <a:r>
              <a:rPr lang="en-US" sz="2600" dirty="0" smtClean="0"/>
              <a:t>= S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04441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5" grpId="0"/>
      <p:bldP spid="26" grpId="0" animBg="1"/>
      <p:bldP spid="31" grpId="0"/>
      <p:bldP spid="40" grpId="0"/>
      <p:bldP spid="25" grpId="0"/>
      <p:bldP spid="4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Zdroje: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339630" y="1050683"/>
            <a:ext cx="8624066" cy="3039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lnSpc>
                <a:spcPct val="120000"/>
              </a:lnSpc>
              <a:buAutoNum type="arabicPeriod"/>
            </a:pPr>
            <a:r>
              <a:rPr lang="cs-CZ" sz="2800" dirty="0" smtClean="0"/>
              <a:t>Zdroje vlastní.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endParaRPr lang="cs-CZ" sz="2800" dirty="0" smtClean="0"/>
          </a:p>
          <a:p>
            <a:pPr marL="514350" indent="-514350">
              <a:lnSpc>
                <a:spcPct val="120000"/>
              </a:lnSpc>
              <a:buAutoNum type="arabicPeriod" startAt="2"/>
            </a:pPr>
            <a:r>
              <a:rPr lang="cs-CZ" sz="2800" dirty="0"/>
              <a:t>Josef Trejbal, Matematika pro 8.ročník, Pedagogické    </a:t>
            </a:r>
          </a:p>
          <a:p>
            <a:pPr>
              <a:lnSpc>
                <a:spcPct val="120000"/>
              </a:lnSpc>
            </a:pPr>
            <a:r>
              <a:rPr lang="cs-CZ" sz="2800" dirty="0"/>
              <a:t>   </a:t>
            </a:r>
            <a:r>
              <a:rPr lang="cs-CZ" sz="2800" dirty="0" smtClean="0"/>
              <a:t>     </a:t>
            </a:r>
            <a:r>
              <a:rPr lang="cs-CZ" sz="2800" dirty="0"/>
              <a:t>nakladatelství Praha 1998, ISBN 80-7235-019-6</a:t>
            </a:r>
            <a:endParaRPr lang="en-US" sz="2800" dirty="0"/>
          </a:p>
          <a:p>
            <a:pPr marL="514350" indent="-514350">
              <a:buAutoNum type="arabicPeriod"/>
            </a:pPr>
            <a:endParaRPr lang="cs-CZ" sz="2800" dirty="0"/>
          </a:p>
          <a:p>
            <a:pPr marL="514350" indent="-514350">
              <a:lnSpc>
                <a:spcPct val="120000"/>
              </a:lnSpc>
              <a:buAutoNum type="arabicPeriod"/>
            </a:pP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849889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1223</TotalTime>
  <Words>632</Words>
  <Application>Microsoft Office PowerPoint</Application>
  <PresentationFormat>Předvádění na obrazovce (4:3)</PresentationFormat>
  <Paragraphs>125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Office Theme</vt:lpstr>
      <vt:lpstr>Prezentace aplikace PowerPoint</vt:lpstr>
      <vt:lpstr>Anotace:</vt:lpstr>
      <vt:lpstr>Vzájemná poloha dvou kružnic </vt:lpstr>
      <vt:lpstr>Ad 1: Kružnice leží vně sebe</vt:lpstr>
      <vt:lpstr>Ad 2: Kružnice mají vnější dotyk</vt:lpstr>
      <vt:lpstr>Ad 3: Kružnice se protínají ve dvou bodech</vt:lpstr>
      <vt:lpstr>Ad 4: Kružnice mají vnitřní dotyk</vt:lpstr>
      <vt:lpstr>Ad 5: Kružnice k1 leží uvnitř kružnice k2</vt:lpstr>
      <vt:lpstr>Ad 5: Soustředné kružnice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75</cp:revision>
  <dcterms:created xsi:type="dcterms:W3CDTF">2012-12-10T07:57:06Z</dcterms:created>
  <dcterms:modified xsi:type="dcterms:W3CDTF">2013-06-27T14:37:37Z</dcterms:modified>
</cp:coreProperties>
</file>