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59" r:id="rId5"/>
    <p:sldId id="265" r:id="rId6"/>
    <p:sldId id="266" r:id="rId7"/>
    <p:sldId id="267" r:id="rId8"/>
    <p:sldId id="268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01" autoAdjust="0"/>
    <p:restoredTop sz="97270" autoAdjust="0"/>
  </p:normalViewPr>
  <p:slideViewPr>
    <p:cSldViewPr snapToGrid="0" snapToObjects="1">
      <p:cViewPr varScale="1">
        <p:scale>
          <a:sx n="74" d="100"/>
          <a:sy n="74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dirty="0" smtClean="0"/>
        </a:p>
        <a:p>
          <a:pPr algn="l"/>
          <a:r>
            <a:rPr lang="cs-CZ" sz="1800" dirty="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VY_32_INOVACE_9B_06_Thalétova </a:t>
          </a:r>
          <a:r>
            <a:rPr lang="cs-CZ" dirty="0" smtClean="0"/>
            <a:t>věta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 custScaleY="100000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en-US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en-US"/>
        </a:p>
      </dgm:t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en-US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en-US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en-US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en-US"/>
        </a:p>
      </dgm:t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en-US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en-US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en-US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en-US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en-US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en-US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073FA6-BA5B-1F4E-90C2-5351D0770BA5}" type="presOf" srcId="{C73C7642-F245-4585-8F88-243F9FAEF6CA}" destId="{0E0F4EFC-82FA-4EC4-801E-BC2F931EC339}" srcOrd="1" destOrd="0" presId="urn:microsoft.com/office/officeart/2005/8/layout/target3"/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1A372819-2018-5342-A2D4-EAA75810BD39}" type="presOf" srcId="{C73C7642-F245-4585-8F88-243F9FAEF6CA}" destId="{304CA11A-E17E-4999-A128-C72BF543B20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FD646D0-DD03-3F4A-882D-855930457CD7}" type="presOf" srcId="{EBC41103-E2E5-4D48-9B4B-425520D3D098}" destId="{D3CEBA79-51F7-49AC-8104-9DE2B978BFF4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FADE6000-C3F6-1441-99D2-30F0E66A18E2}" type="presOf" srcId="{EBC41103-E2E5-4D48-9B4B-425520D3D098}" destId="{F732C171-B6A8-40AC-BE86-9061B3C3D3B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FC93C44A-F356-0A42-A732-3E5D3F29CFD9}" type="presOf" srcId="{9F18DD90-522E-4A06-9EDB-3FF7C7EB6637}" destId="{D102FEF8-6917-41D2-AE5D-914C1EA8F84A}" srcOrd="0" destOrd="0" presId="urn:microsoft.com/office/officeart/2005/8/layout/target3"/>
    <dgm:cxn modelId="{7398B53B-31AF-1243-9384-9ECC958F83C3}" type="presOf" srcId="{9F18DD90-522E-4A06-9EDB-3FF7C7EB6637}" destId="{932F2F5B-E5E6-4E00-9503-10413FFBA7E0}" srcOrd="1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43A4C78B-222D-C74F-89E7-13CA831A3059}" type="presParOf" srcId="{71045F8C-00FA-488E-A7BD-E2E6753D979D}" destId="{AEEDACE7-4427-455B-A155-2C3381828BD7}" srcOrd="12" destOrd="0" presId="urn:microsoft.com/office/officeart/2005/8/layout/target3"/>
    <dgm:cxn modelId="{9D25DD8D-CA88-244F-8444-9C465E1D49FE}" type="presParOf" srcId="{71045F8C-00FA-488E-A7BD-E2E6753D979D}" destId="{7C8531F2-00DF-4DB1-A6C6-AF46193E1BBF}" srcOrd="13" destOrd="0" presId="urn:microsoft.com/office/officeart/2005/8/layout/target3"/>
    <dgm:cxn modelId="{3894E86B-8484-7F46-902A-E1607FB79870}" type="presParOf" srcId="{71045F8C-00FA-488E-A7BD-E2E6753D979D}" destId="{304CA11A-E17E-4999-A128-C72BF543B20D}" srcOrd="14" destOrd="0" presId="urn:microsoft.com/office/officeart/2005/8/layout/target3"/>
    <dgm:cxn modelId="{6883EDF7-46D7-9848-BDD3-4C752EBA8C7B}" type="presParOf" srcId="{71045F8C-00FA-488E-A7BD-E2E6753D979D}" destId="{C67EF5F7-B425-49AF-82F9-2446588ED851}" srcOrd="15" destOrd="0" presId="urn:microsoft.com/office/officeart/2005/8/layout/target3"/>
    <dgm:cxn modelId="{B8A35C65-D80F-0348-957D-251A01D7026C}" type="presParOf" srcId="{71045F8C-00FA-488E-A7BD-E2E6753D979D}" destId="{14E80F71-B028-4CCE-8C5A-7AE67F9A28C6}" srcOrd="16" destOrd="0" presId="urn:microsoft.com/office/officeart/2005/8/layout/target3"/>
    <dgm:cxn modelId="{51A2FFF4-B0F3-604D-ABBB-C9AED1E68817}" type="presParOf" srcId="{71045F8C-00FA-488E-A7BD-E2E6753D979D}" destId="{F732C171-B6A8-40AC-BE86-9061B3C3D3B8}" srcOrd="17" destOrd="0" presId="urn:microsoft.com/office/officeart/2005/8/layout/target3"/>
    <dgm:cxn modelId="{B7F8FDE9-1EAF-844A-8893-3FE7E56727E5}" type="presParOf" srcId="{71045F8C-00FA-488E-A7BD-E2E6753D979D}" destId="{D8C5187E-68B6-4E2E-86D0-57087190219B}" srcOrd="18" destOrd="0" presId="urn:microsoft.com/office/officeart/2005/8/layout/target3"/>
    <dgm:cxn modelId="{0003287C-2F4B-AD43-9E4F-63546C533853}" type="presParOf" srcId="{71045F8C-00FA-488E-A7BD-E2E6753D979D}" destId="{1A909E4D-639C-4CB7-A7CE-FC1133FAA37E}" srcOrd="19" destOrd="0" presId="urn:microsoft.com/office/officeart/2005/8/layout/target3"/>
    <dgm:cxn modelId="{F0791E20-E951-4F48-AF2F-D0012AC36982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9996F8E4-C689-4C47-9DCC-E5B442912FDD}" type="presParOf" srcId="{71045F8C-00FA-488E-A7BD-E2E6753D979D}" destId="{0E0F4EFC-82FA-4EC4-801E-BC2F931EC339}" srcOrd="25" destOrd="0" presId="urn:microsoft.com/office/officeart/2005/8/layout/target3"/>
    <dgm:cxn modelId="{341E835A-12D6-1948-A869-C6374B488CC3}" type="presParOf" srcId="{71045F8C-00FA-488E-A7BD-E2E6753D979D}" destId="{D3CEBA79-51F7-49AC-8104-9DE2B978BFF4}" srcOrd="26" destOrd="0" presId="urn:microsoft.com/office/officeart/2005/8/layout/target3"/>
    <dgm:cxn modelId="{E0C7643A-6405-5046-ACB7-3807BD5951C8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Ing. Jitka Michálková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VY_32_INOVACE_9B_06_Thalétova </a:t>
          </a:r>
          <a:r>
            <a:rPr lang="cs-CZ" sz="1800" kern="1200" dirty="0" smtClean="0"/>
            <a:t>věta</a:t>
          </a:r>
          <a:endParaRPr lang="cs-CZ" sz="18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Matematika 8. 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3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ep.utm.edu/thales/" TargetMode="External"/><Relationship Id="rId2" Type="http://schemas.openxmlformats.org/officeDocument/2006/relationships/hyperlink" Target="http://cs.wikipedia.org/wiki/Thal%C3%A9s_z_Mil%C3%A9tu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330272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6787" y="838200"/>
            <a:ext cx="5270678" cy="688975"/>
          </a:xfrm>
        </p:spPr>
        <p:txBody>
          <a:bodyPr>
            <a:noAutofit/>
          </a:bodyPr>
          <a:lstStyle/>
          <a:p>
            <a:pPr algn="l"/>
            <a:r>
              <a:rPr lang="en-US" dirty="0" err="1" smtClean="0"/>
              <a:t>Anotace</a:t>
            </a:r>
            <a:r>
              <a:rPr lang="en-US" dirty="0" smtClean="0"/>
              <a:t>: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46786" y="1661376"/>
            <a:ext cx="7653270" cy="64335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Prezentace je určena k odvození </a:t>
            </a:r>
            <a:r>
              <a:rPr lang="cs-CZ" sz="3200" dirty="0" err="1" smtClean="0"/>
              <a:t>Tháletovy</a:t>
            </a:r>
            <a:r>
              <a:rPr lang="cs-CZ" sz="3200" dirty="0" smtClean="0"/>
              <a:t> věty, k zápisu její definice.</a:t>
            </a:r>
          </a:p>
          <a:p>
            <a:r>
              <a:rPr lang="cs-CZ" sz="3200" dirty="0" smtClean="0"/>
              <a:t>Prezentace také slouží </a:t>
            </a:r>
            <a:r>
              <a:rPr lang="cs-CZ" sz="3200" dirty="0"/>
              <a:t>k stručnému přehledu probírané látky a to jak při výkladu, tak při opakování.</a:t>
            </a:r>
          </a:p>
          <a:p>
            <a:r>
              <a:rPr lang="cs-CZ" sz="3200" dirty="0" smtClean="0"/>
              <a:t>Materiál </a:t>
            </a:r>
            <a:r>
              <a:rPr lang="cs-CZ" sz="3200" dirty="0"/>
              <a:t>slouží také k zápisu stručných poznámek do školních sešitů.</a:t>
            </a:r>
          </a:p>
          <a:p>
            <a:endParaRPr lang="en-US" sz="3200" dirty="0"/>
          </a:p>
          <a:p>
            <a:endParaRPr lang="en-US" sz="3200" dirty="0" smtClean="0"/>
          </a:p>
          <a:p>
            <a:endParaRPr lang="en-US" sz="2800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729074"/>
            <a:ext cx="9144000" cy="688975"/>
          </a:xfrm>
        </p:spPr>
        <p:txBody>
          <a:bodyPr>
            <a:noAutofit/>
          </a:bodyPr>
          <a:lstStyle/>
          <a:p>
            <a:r>
              <a:rPr lang="en-US" sz="6000" b="1" u="sng" dirty="0" err="1" smtClean="0"/>
              <a:t>Thalétova</a:t>
            </a:r>
            <a:r>
              <a:rPr lang="en-US" sz="6000" b="1" u="sng" dirty="0" smtClean="0"/>
              <a:t> </a:t>
            </a:r>
            <a:r>
              <a:rPr lang="en-US" sz="6000" b="1" u="sng" dirty="0" err="1" smtClean="0"/>
              <a:t>věta</a:t>
            </a:r>
            <a:endParaRPr lang="en-US" sz="6000" b="1" u="sng" dirty="0"/>
          </a:p>
        </p:txBody>
      </p:sp>
    </p:spTree>
    <p:extLst>
      <p:ext uri="{BB962C8B-B14F-4D97-AF65-F5344CB8AC3E}">
        <p14:creationId xmlns:p14="http://schemas.microsoft.com/office/powerpoint/2010/main" val="34720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Thalétova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kružnice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2806125" y="4712747"/>
            <a:ext cx="3378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S</a:t>
            </a:r>
          </a:p>
        </p:txBody>
      </p:sp>
      <p:sp>
        <p:nvSpPr>
          <p:cNvPr id="4" name="Oval 3"/>
          <p:cNvSpPr>
            <a:spLocks noChangeAspect="1"/>
          </p:cNvSpPr>
          <p:nvPr/>
        </p:nvSpPr>
        <p:spPr>
          <a:xfrm>
            <a:off x="1560724" y="3250488"/>
            <a:ext cx="3099144" cy="3099144"/>
          </a:xfrm>
          <a:prstGeom prst="ellipse">
            <a:avLst/>
          </a:prstGeom>
          <a:noFill/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3014080" y="4800060"/>
            <a:ext cx="18230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3110296" y="4713973"/>
            <a:ext cx="0" cy="18976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4141004" y="3218849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>
            <a:stCxn id="4" idx="2"/>
            <a:endCxn id="4" idx="6"/>
          </p:cNvCxnSpPr>
          <p:nvPr/>
        </p:nvCxnSpPr>
        <p:spPr>
          <a:xfrm>
            <a:off x="1560724" y="4800060"/>
            <a:ext cx="309914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Block Arc 41"/>
          <p:cNvSpPr>
            <a:spLocks noChangeAspect="1"/>
          </p:cNvSpPr>
          <p:nvPr/>
        </p:nvSpPr>
        <p:spPr>
          <a:xfrm rot="3760432">
            <a:off x="2057373" y="5847756"/>
            <a:ext cx="475488" cy="477460"/>
          </a:xfrm>
          <a:prstGeom prst="blockArc">
            <a:avLst>
              <a:gd name="adj1" fmla="val 10393633"/>
              <a:gd name="adj2" fmla="val 16415171"/>
              <a:gd name="adj3" fmla="val 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Oval 42"/>
          <p:cNvSpPr>
            <a:spLocks noChangeAspect="1"/>
          </p:cNvSpPr>
          <p:nvPr/>
        </p:nvSpPr>
        <p:spPr>
          <a:xfrm rot="2938896">
            <a:off x="2313884" y="5942716"/>
            <a:ext cx="27431" cy="27431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6" name="Straight Connector 35"/>
          <p:cNvCxnSpPr>
            <a:stCxn id="4" idx="2"/>
          </p:cNvCxnSpPr>
          <p:nvPr/>
        </p:nvCxnSpPr>
        <p:spPr>
          <a:xfrm flipV="1">
            <a:off x="1560724" y="3321285"/>
            <a:ext cx="1981200" cy="147877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endCxn id="4" idx="6"/>
          </p:cNvCxnSpPr>
          <p:nvPr/>
        </p:nvCxnSpPr>
        <p:spPr>
          <a:xfrm>
            <a:off x="3541924" y="3321282"/>
            <a:ext cx="1117944" cy="147877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4" idx="2"/>
          </p:cNvCxnSpPr>
          <p:nvPr/>
        </p:nvCxnSpPr>
        <p:spPr>
          <a:xfrm>
            <a:off x="1560724" y="4800060"/>
            <a:ext cx="728373" cy="132177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>
            <a:endCxn id="4" idx="6"/>
          </p:cNvCxnSpPr>
          <p:nvPr/>
        </p:nvCxnSpPr>
        <p:spPr>
          <a:xfrm flipV="1">
            <a:off x="2285244" y="4800060"/>
            <a:ext cx="2374624" cy="131664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>
            <a:endCxn id="4" idx="6"/>
          </p:cNvCxnSpPr>
          <p:nvPr/>
        </p:nvCxnSpPr>
        <p:spPr>
          <a:xfrm>
            <a:off x="1873924" y="3869154"/>
            <a:ext cx="2785944" cy="93090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>
            <a:stCxn id="4" idx="2"/>
          </p:cNvCxnSpPr>
          <p:nvPr/>
        </p:nvCxnSpPr>
        <p:spPr>
          <a:xfrm flipV="1">
            <a:off x="1560724" y="3877296"/>
            <a:ext cx="313200" cy="92276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>
            <a:cxnSpLocks noChangeAspect="1"/>
          </p:cNvCxnSpPr>
          <p:nvPr/>
        </p:nvCxnSpPr>
        <p:spPr>
          <a:xfrm flipV="1">
            <a:off x="4591679" y="4788559"/>
            <a:ext cx="136378" cy="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/>
          <p:cNvCxnSpPr>
            <a:cxnSpLocks noChangeAspect="1"/>
          </p:cNvCxnSpPr>
          <p:nvPr/>
        </p:nvCxnSpPr>
        <p:spPr>
          <a:xfrm flipV="1">
            <a:off x="1500676" y="4800706"/>
            <a:ext cx="136378" cy="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0" name="TextBox 69"/>
          <p:cNvSpPr txBox="1"/>
          <p:nvPr/>
        </p:nvSpPr>
        <p:spPr>
          <a:xfrm>
            <a:off x="1167585" y="4542337"/>
            <a:ext cx="3775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A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4714638" y="4542337"/>
            <a:ext cx="36603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B</a:t>
            </a:r>
          </a:p>
        </p:txBody>
      </p:sp>
      <p:cxnSp>
        <p:nvCxnSpPr>
          <p:cNvPr id="72" name="Straight Connector 71"/>
          <p:cNvCxnSpPr>
            <a:cxnSpLocks noChangeAspect="1"/>
          </p:cNvCxnSpPr>
          <p:nvPr/>
        </p:nvCxnSpPr>
        <p:spPr>
          <a:xfrm rot="17640000" flipV="1">
            <a:off x="2212340" y="6113541"/>
            <a:ext cx="136378" cy="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/>
          <p:nvPr/>
        </p:nvSpPr>
        <p:spPr>
          <a:xfrm>
            <a:off x="2045354" y="6087627"/>
            <a:ext cx="4703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X</a:t>
            </a:r>
            <a:r>
              <a:rPr lang="en-US" sz="2600" baseline="-25000" dirty="0" smtClean="0"/>
              <a:t>3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3446836" y="2771436"/>
            <a:ext cx="4703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X</a:t>
            </a:r>
            <a:r>
              <a:rPr lang="en-US" sz="2600" baseline="-25000" dirty="0" smtClean="0"/>
              <a:t>2</a:t>
            </a:r>
          </a:p>
        </p:txBody>
      </p:sp>
      <p:cxnSp>
        <p:nvCxnSpPr>
          <p:cNvPr id="75" name="Straight Connector 74"/>
          <p:cNvCxnSpPr>
            <a:cxnSpLocks noChangeAspect="1"/>
          </p:cNvCxnSpPr>
          <p:nvPr/>
        </p:nvCxnSpPr>
        <p:spPr>
          <a:xfrm rot="17100000" flipV="1">
            <a:off x="3481095" y="3319379"/>
            <a:ext cx="136378" cy="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6" name="Block Arc 75"/>
          <p:cNvSpPr>
            <a:spLocks noChangeAspect="1"/>
          </p:cNvSpPr>
          <p:nvPr/>
        </p:nvSpPr>
        <p:spPr>
          <a:xfrm rot="14227844">
            <a:off x="3315663" y="3120420"/>
            <a:ext cx="475488" cy="477460"/>
          </a:xfrm>
          <a:prstGeom prst="blockArc">
            <a:avLst>
              <a:gd name="adj1" fmla="val 10393633"/>
              <a:gd name="adj2" fmla="val 16415171"/>
              <a:gd name="adj3" fmla="val 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7" name="Oval 76"/>
          <p:cNvSpPr>
            <a:spLocks noChangeAspect="1"/>
          </p:cNvSpPr>
          <p:nvPr/>
        </p:nvSpPr>
        <p:spPr>
          <a:xfrm rot="13617621">
            <a:off x="3504254" y="3480268"/>
            <a:ext cx="27431" cy="27431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Block Arc 77"/>
          <p:cNvSpPr>
            <a:spLocks noChangeAspect="1"/>
          </p:cNvSpPr>
          <p:nvPr/>
        </p:nvSpPr>
        <p:spPr>
          <a:xfrm rot="11887273">
            <a:off x="1642972" y="3659948"/>
            <a:ext cx="475488" cy="477460"/>
          </a:xfrm>
          <a:prstGeom prst="blockArc">
            <a:avLst>
              <a:gd name="adj1" fmla="val 10393633"/>
              <a:gd name="adj2" fmla="val 16415171"/>
              <a:gd name="adj3" fmla="val 0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9" name="Oval 78"/>
          <p:cNvSpPr>
            <a:spLocks noChangeAspect="1"/>
          </p:cNvSpPr>
          <p:nvPr/>
        </p:nvSpPr>
        <p:spPr>
          <a:xfrm rot="13617621">
            <a:off x="1927204" y="4019800"/>
            <a:ext cx="27431" cy="27431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TextBox 79"/>
          <p:cNvSpPr txBox="1"/>
          <p:nvPr/>
        </p:nvSpPr>
        <p:spPr>
          <a:xfrm>
            <a:off x="1399654" y="3351887"/>
            <a:ext cx="4703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X</a:t>
            </a:r>
            <a:r>
              <a:rPr lang="en-US" sz="2600" baseline="-25000" dirty="0"/>
              <a:t>1</a:t>
            </a:r>
            <a:endParaRPr lang="en-US" sz="2600" baseline="-25000" dirty="0" smtClean="0"/>
          </a:p>
        </p:txBody>
      </p:sp>
      <p:cxnSp>
        <p:nvCxnSpPr>
          <p:cNvPr id="81" name="Straight Connector 80"/>
          <p:cNvCxnSpPr>
            <a:cxnSpLocks noChangeAspect="1"/>
          </p:cNvCxnSpPr>
          <p:nvPr/>
        </p:nvCxnSpPr>
        <p:spPr>
          <a:xfrm rot="13800000" flipV="1">
            <a:off x="1804578" y="3861432"/>
            <a:ext cx="136378" cy="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2" name="TextBox 81"/>
          <p:cNvSpPr txBox="1"/>
          <p:nvPr/>
        </p:nvSpPr>
        <p:spPr>
          <a:xfrm>
            <a:off x="494852" y="907275"/>
            <a:ext cx="8550369" cy="1919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i="1" u="sng" dirty="0" err="1" smtClean="0"/>
              <a:t>Příklad</a:t>
            </a:r>
            <a:r>
              <a:rPr lang="en-US" sz="2600" b="1" i="1" u="sng" dirty="0" smtClean="0"/>
              <a:t>:</a:t>
            </a:r>
            <a:endParaRPr lang="en-US" sz="2600" b="1" u="sng" dirty="0"/>
          </a:p>
          <a:p>
            <a:pPr>
              <a:lnSpc>
                <a:spcPct val="120000"/>
              </a:lnSpc>
            </a:pPr>
            <a:r>
              <a:rPr lang="en-US" sz="2600" dirty="0" err="1" smtClean="0"/>
              <a:t>Sestroj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kružnici</a:t>
            </a:r>
            <a:r>
              <a:rPr lang="en-US" sz="2600" dirty="0" smtClean="0"/>
              <a:t> k(S, 3cm), |AB| = d, </a:t>
            </a:r>
          </a:p>
          <a:p>
            <a:pPr>
              <a:lnSpc>
                <a:spcPct val="120000"/>
              </a:lnSpc>
            </a:pPr>
            <a:r>
              <a:rPr lang="en-US" sz="2600" dirty="0" err="1"/>
              <a:t>V</a:t>
            </a:r>
            <a:r>
              <a:rPr lang="en-US" sz="2600" dirty="0" err="1" smtClean="0"/>
              <a:t>yznač</a:t>
            </a:r>
            <a:r>
              <a:rPr lang="en-US" sz="2600" dirty="0" smtClean="0"/>
              <a:t> body X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, X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, X</a:t>
            </a:r>
            <a:r>
              <a:rPr lang="en-US" sz="2600" baseline="-25000" dirty="0" smtClean="0"/>
              <a:t>3 </a:t>
            </a:r>
            <a:r>
              <a:rPr lang="en-US" sz="2600" dirty="0" smtClean="0">
                <a:sym typeface="Symbol"/>
              </a:rPr>
              <a:t> k; A,B ≠ </a:t>
            </a:r>
            <a:r>
              <a:rPr lang="en-US" sz="2600" dirty="0" smtClean="0"/>
              <a:t>X</a:t>
            </a:r>
            <a:r>
              <a:rPr lang="en-US" sz="2600" baseline="-25000" dirty="0" smtClean="0"/>
              <a:t>1</a:t>
            </a:r>
            <a:r>
              <a:rPr lang="en-US" sz="2600" dirty="0"/>
              <a:t>, X</a:t>
            </a:r>
            <a:r>
              <a:rPr lang="en-US" sz="2600" baseline="-25000" dirty="0"/>
              <a:t>2</a:t>
            </a:r>
            <a:r>
              <a:rPr lang="en-US" sz="2600" dirty="0"/>
              <a:t>, X</a:t>
            </a:r>
            <a:r>
              <a:rPr lang="en-US" sz="2600" baseline="-25000" dirty="0"/>
              <a:t>3 </a:t>
            </a:r>
            <a:r>
              <a:rPr lang="en-US" sz="2600" baseline="-25000" dirty="0" smtClean="0"/>
              <a:t>.</a:t>
            </a:r>
          </a:p>
          <a:p>
            <a:pPr>
              <a:lnSpc>
                <a:spcPct val="120000"/>
              </a:lnSpc>
            </a:pPr>
            <a:r>
              <a:rPr lang="en-US" sz="2600" dirty="0" err="1" smtClean="0"/>
              <a:t>Sestroj</a:t>
            </a:r>
            <a:r>
              <a:rPr lang="en-US" sz="2600" dirty="0" smtClean="0"/>
              <a:t> </a:t>
            </a:r>
            <a:r>
              <a:rPr lang="en-US" sz="2600" dirty="0" err="1" smtClean="0"/>
              <a:t>úhly</a:t>
            </a:r>
            <a:r>
              <a:rPr lang="en-US" sz="2600" dirty="0" smtClean="0"/>
              <a:t> AX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B, AX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B, AX</a:t>
            </a:r>
            <a:r>
              <a:rPr lang="en-US" sz="2600" baseline="-25000" dirty="0" smtClean="0"/>
              <a:t>3</a:t>
            </a:r>
            <a:r>
              <a:rPr lang="en-US" sz="2600" dirty="0" smtClean="0"/>
              <a:t>B a </a:t>
            </a:r>
            <a:r>
              <a:rPr lang="en-US" sz="2600" dirty="0" err="1" smtClean="0"/>
              <a:t>změř</a:t>
            </a:r>
            <a:r>
              <a:rPr lang="en-US" sz="2600" dirty="0" smtClean="0"/>
              <a:t> </a:t>
            </a:r>
            <a:r>
              <a:rPr lang="en-US" sz="2600" dirty="0" err="1" smtClean="0"/>
              <a:t>jejich</a:t>
            </a:r>
            <a:r>
              <a:rPr lang="en-US" sz="2600" dirty="0" smtClean="0"/>
              <a:t> </a:t>
            </a:r>
            <a:r>
              <a:rPr lang="en-US" sz="2600" dirty="0" err="1" smtClean="0"/>
              <a:t>velikost</a:t>
            </a:r>
            <a:r>
              <a:rPr lang="en-US" sz="2600" dirty="0" smtClean="0"/>
              <a:t>.</a:t>
            </a:r>
            <a:endParaRPr lang="en-US" sz="2600" dirty="0"/>
          </a:p>
        </p:txBody>
      </p:sp>
      <p:sp>
        <p:nvSpPr>
          <p:cNvPr id="83" name="TextBox 82"/>
          <p:cNvSpPr txBox="1"/>
          <p:nvPr/>
        </p:nvSpPr>
        <p:spPr>
          <a:xfrm>
            <a:off x="6003839" y="3249574"/>
            <a:ext cx="2193579" cy="2459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b="1" i="1" u="sng" dirty="0" err="1"/>
              <a:t>Řešení</a:t>
            </a:r>
            <a:r>
              <a:rPr lang="en-US" sz="2600" b="1" i="1" u="sng" dirty="0" smtClean="0"/>
              <a:t>:</a:t>
            </a:r>
            <a:endParaRPr lang="en-US" sz="2600" dirty="0" smtClean="0"/>
          </a:p>
          <a:p>
            <a:pPr>
              <a:lnSpc>
                <a:spcPct val="150000"/>
              </a:lnSpc>
            </a:pPr>
            <a:r>
              <a:rPr lang="en-US" sz="2600" dirty="0" smtClean="0"/>
              <a:t>|</a:t>
            </a:r>
            <a:r>
              <a:rPr lang="en-US" sz="2600" dirty="0" smtClean="0">
                <a:sym typeface="Symbol"/>
              </a:rPr>
              <a:t></a:t>
            </a:r>
            <a:r>
              <a:rPr lang="en-US" sz="2600" dirty="0" smtClean="0"/>
              <a:t>AX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B| = 90°</a:t>
            </a:r>
          </a:p>
          <a:p>
            <a:pPr>
              <a:lnSpc>
                <a:spcPct val="150000"/>
              </a:lnSpc>
            </a:pPr>
            <a:r>
              <a:rPr lang="en-US" sz="2600" dirty="0" smtClean="0"/>
              <a:t>|</a:t>
            </a:r>
            <a:r>
              <a:rPr lang="en-US" sz="2600" dirty="0" smtClean="0">
                <a:sym typeface="Symbol"/>
              </a:rPr>
              <a:t></a:t>
            </a:r>
            <a:r>
              <a:rPr lang="en-US" sz="2600" dirty="0" smtClean="0"/>
              <a:t>AX</a:t>
            </a:r>
            <a:r>
              <a:rPr lang="en-US" sz="2600" baseline="-25000" dirty="0" smtClean="0"/>
              <a:t>2</a:t>
            </a:r>
            <a:r>
              <a:rPr lang="en-US" sz="2600" dirty="0" smtClean="0"/>
              <a:t>B</a:t>
            </a:r>
            <a:r>
              <a:rPr lang="en-US" sz="2600" dirty="0"/>
              <a:t>| = 90°</a:t>
            </a:r>
          </a:p>
          <a:p>
            <a:pPr>
              <a:lnSpc>
                <a:spcPct val="150000"/>
              </a:lnSpc>
            </a:pPr>
            <a:r>
              <a:rPr lang="en-US" sz="2600" dirty="0" smtClean="0"/>
              <a:t>|</a:t>
            </a:r>
            <a:r>
              <a:rPr lang="en-US" sz="2600" dirty="0" smtClean="0">
                <a:sym typeface="Symbol"/>
              </a:rPr>
              <a:t></a:t>
            </a:r>
            <a:r>
              <a:rPr lang="en-US" sz="2600" dirty="0" smtClean="0"/>
              <a:t>AX</a:t>
            </a:r>
            <a:r>
              <a:rPr lang="en-US" sz="2600" baseline="-25000" dirty="0" smtClean="0"/>
              <a:t>3</a:t>
            </a:r>
            <a:r>
              <a:rPr lang="en-US" sz="2600" dirty="0" smtClean="0"/>
              <a:t>B</a:t>
            </a:r>
            <a:r>
              <a:rPr lang="en-US" sz="2600" dirty="0"/>
              <a:t>| = 90</a:t>
            </a:r>
            <a:r>
              <a:rPr lang="en-US" sz="2600" dirty="0" smtClean="0"/>
              <a:t>°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369077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Thalétova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kružnice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650075" y="1810379"/>
            <a:ext cx="7760146" cy="1919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i="1" u="sng" dirty="0" err="1" smtClean="0"/>
              <a:t>Definice</a:t>
            </a:r>
            <a:r>
              <a:rPr lang="en-US" sz="2600" b="1" i="1" u="sng" dirty="0" smtClean="0"/>
              <a:t>:</a:t>
            </a:r>
            <a:endParaRPr lang="en-US" sz="2600" b="1" u="sng" dirty="0"/>
          </a:p>
          <a:p>
            <a:pPr algn="just">
              <a:lnSpc>
                <a:spcPct val="120000"/>
              </a:lnSpc>
            </a:pPr>
            <a:r>
              <a:rPr lang="en-US" sz="2600" dirty="0" err="1" smtClean="0"/>
              <a:t>Množina</a:t>
            </a:r>
            <a:r>
              <a:rPr lang="en-US" sz="2600" dirty="0" smtClean="0"/>
              <a:t> </a:t>
            </a:r>
            <a:r>
              <a:rPr lang="en-US" sz="2600" dirty="0" err="1" smtClean="0"/>
              <a:t>vrcholů</a:t>
            </a:r>
            <a:r>
              <a:rPr lang="en-US" sz="2600" dirty="0" smtClean="0"/>
              <a:t> </a:t>
            </a:r>
            <a:r>
              <a:rPr lang="en-US" sz="2600" b="1" i="1" dirty="0" smtClean="0"/>
              <a:t>X</a:t>
            </a:r>
            <a:r>
              <a:rPr lang="en-US" sz="2600" dirty="0" smtClean="0"/>
              <a:t> </a:t>
            </a:r>
            <a:r>
              <a:rPr lang="en-US" sz="2600" dirty="0" err="1" smtClean="0"/>
              <a:t>všech</a:t>
            </a:r>
            <a:r>
              <a:rPr lang="en-US" sz="2600" dirty="0" smtClean="0"/>
              <a:t> </a:t>
            </a:r>
            <a:r>
              <a:rPr lang="en-US" sz="2600" dirty="0" err="1" smtClean="0"/>
              <a:t>pravých</a:t>
            </a:r>
            <a:r>
              <a:rPr lang="en-US" sz="2600" dirty="0" smtClean="0"/>
              <a:t> </a:t>
            </a:r>
            <a:r>
              <a:rPr lang="en-US" sz="2600" dirty="0" err="1" smtClean="0"/>
              <a:t>úhlů</a:t>
            </a:r>
            <a:r>
              <a:rPr lang="en-US" sz="2600" dirty="0" smtClean="0"/>
              <a:t> </a:t>
            </a:r>
            <a:r>
              <a:rPr lang="en-US" sz="2600" dirty="0" err="1" smtClean="0"/>
              <a:t>pravoúhlých</a:t>
            </a:r>
            <a:r>
              <a:rPr lang="en-US" sz="2600" dirty="0" smtClean="0"/>
              <a:t> </a:t>
            </a:r>
            <a:r>
              <a:rPr lang="en-US" sz="2600" dirty="0" err="1" smtClean="0"/>
              <a:t>trojúhelníků</a:t>
            </a:r>
            <a:r>
              <a:rPr lang="en-US" sz="2600" dirty="0" smtClean="0"/>
              <a:t> </a:t>
            </a:r>
            <a:r>
              <a:rPr lang="en-US" sz="2600" b="1" i="1" dirty="0" smtClean="0"/>
              <a:t>ABX</a:t>
            </a:r>
            <a:r>
              <a:rPr lang="en-US" sz="2600" dirty="0" smtClean="0"/>
              <a:t> s </a:t>
            </a:r>
            <a:r>
              <a:rPr lang="en-US" sz="2600" dirty="0" err="1" smtClean="0"/>
              <a:t>přeponou</a:t>
            </a:r>
            <a:r>
              <a:rPr lang="en-US" sz="2600" dirty="0" smtClean="0"/>
              <a:t> </a:t>
            </a:r>
            <a:r>
              <a:rPr lang="en-US" sz="2600" b="1" i="1" dirty="0" smtClean="0"/>
              <a:t>AB</a:t>
            </a:r>
            <a:r>
              <a:rPr lang="en-US" sz="2600" dirty="0" smtClean="0"/>
              <a:t> je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</a:t>
            </a:r>
            <a:r>
              <a:rPr lang="en-US" sz="2600" b="1" i="1" dirty="0" smtClean="0"/>
              <a:t>k</a:t>
            </a:r>
            <a:r>
              <a:rPr lang="en-US" sz="2600" dirty="0" smtClean="0"/>
              <a:t> s </a:t>
            </a:r>
            <a:r>
              <a:rPr lang="en-US" sz="2600" dirty="0" err="1" smtClean="0"/>
              <a:t>průměrem</a:t>
            </a:r>
            <a:r>
              <a:rPr lang="en-US" sz="2600" dirty="0" smtClean="0"/>
              <a:t> </a:t>
            </a:r>
            <a:r>
              <a:rPr lang="en-US" sz="2600" b="1" i="1" dirty="0" smtClean="0"/>
              <a:t>AB</a:t>
            </a:r>
            <a:r>
              <a:rPr lang="en-US" sz="2600" dirty="0" smtClean="0"/>
              <a:t> (</a:t>
            </a:r>
            <a:r>
              <a:rPr lang="en-US" sz="2600" dirty="0" err="1" smtClean="0"/>
              <a:t>kromě</a:t>
            </a:r>
            <a:r>
              <a:rPr lang="en-US" sz="2600" dirty="0" smtClean="0"/>
              <a:t> </a:t>
            </a:r>
            <a:r>
              <a:rPr lang="en-US" sz="2600" dirty="0" err="1" smtClean="0"/>
              <a:t>bodů</a:t>
            </a:r>
            <a:r>
              <a:rPr lang="en-US" sz="2600" dirty="0" smtClean="0"/>
              <a:t> </a:t>
            </a:r>
            <a:r>
              <a:rPr lang="en-US" sz="2600" b="1" i="1" dirty="0" smtClean="0"/>
              <a:t>A, B</a:t>
            </a:r>
            <a:r>
              <a:rPr lang="en-US" sz="2600" dirty="0" smtClean="0"/>
              <a:t>).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405621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Thalétova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věta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650075" y="1245939"/>
            <a:ext cx="7760146" cy="1919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i="1" u="sng" dirty="0" err="1" smtClean="0"/>
              <a:t>Definice</a:t>
            </a:r>
            <a:r>
              <a:rPr lang="en-US" sz="2600" b="1" i="1" u="sng" dirty="0" smtClean="0"/>
              <a:t> </a:t>
            </a:r>
            <a:r>
              <a:rPr lang="cs-CZ" sz="2600" b="1" i="1" u="sng" dirty="0" err="1"/>
              <a:t>1</a:t>
            </a:r>
            <a:r>
              <a:rPr lang="en-US" sz="2600" b="1" i="1" u="sng" dirty="0" smtClean="0"/>
              <a:t>:</a:t>
            </a:r>
            <a:endParaRPr lang="en-US" sz="2600" b="1" u="sng" dirty="0"/>
          </a:p>
          <a:p>
            <a:pPr algn="just">
              <a:lnSpc>
                <a:spcPct val="120000"/>
              </a:lnSpc>
            </a:pPr>
            <a:r>
              <a:rPr lang="en-US" sz="2600" dirty="0" err="1" smtClean="0"/>
              <a:t>Množina</a:t>
            </a:r>
            <a:r>
              <a:rPr lang="en-US" sz="2600" dirty="0" smtClean="0"/>
              <a:t> </a:t>
            </a:r>
            <a:r>
              <a:rPr lang="en-US" sz="2600" dirty="0" err="1" smtClean="0"/>
              <a:t>vrcholů</a:t>
            </a:r>
            <a:r>
              <a:rPr lang="en-US" sz="2600" dirty="0" smtClean="0"/>
              <a:t> </a:t>
            </a:r>
            <a:r>
              <a:rPr lang="en-US" sz="2600" dirty="0" err="1" smtClean="0"/>
              <a:t>všech</a:t>
            </a:r>
            <a:r>
              <a:rPr lang="en-US" sz="2600" dirty="0" smtClean="0"/>
              <a:t> </a:t>
            </a:r>
            <a:r>
              <a:rPr lang="en-US" sz="2600" dirty="0" err="1" smtClean="0"/>
              <a:t>pravých</a:t>
            </a:r>
            <a:r>
              <a:rPr lang="en-US" sz="2600" dirty="0" smtClean="0"/>
              <a:t> </a:t>
            </a:r>
            <a:r>
              <a:rPr lang="en-US" sz="2600" dirty="0" err="1" smtClean="0"/>
              <a:t>úhlů</a:t>
            </a:r>
            <a:r>
              <a:rPr lang="en-US" sz="2600" dirty="0" smtClean="0"/>
              <a:t> v </a:t>
            </a:r>
            <a:r>
              <a:rPr lang="en-US" sz="2600" dirty="0" err="1" smtClean="0"/>
              <a:t>rovině</a:t>
            </a:r>
            <a:r>
              <a:rPr lang="en-US" sz="2600" dirty="0" smtClean="0"/>
              <a:t>, </a:t>
            </a:r>
            <a:r>
              <a:rPr lang="en-US" sz="2600" dirty="0" err="1" smtClean="0"/>
              <a:t>jejichž</a:t>
            </a:r>
            <a:r>
              <a:rPr lang="en-US" sz="2600" dirty="0" smtClean="0"/>
              <a:t> </a:t>
            </a:r>
            <a:r>
              <a:rPr lang="en-US" sz="2600" dirty="0" err="1" smtClean="0"/>
              <a:t>ramena</a:t>
            </a:r>
            <a:r>
              <a:rPr lang="en-US" sz="2600" dirty="0" smtClean="0"/>
              <a:t> </a:t>
            </a:r>
            <a:r>
              <a:rPr lang="en-US" sz="2600" dirty="0" err="1" smtClean="0"/>
              <a:t>procházející</a:t>
            </a:r>
            <a:r>
              <a:rPr lang="en-US" sz="2600" dirty="0" smtClean="0"/>
              <a:t> </a:t>
            </a:r>
            <a:r>
              <a:rPr lang="en-US" sz="2600" dirty="0" err="1" smtClean="0"/>
              <a:t>dvěma</a:t>
            </a:r>
            <a:r>
              <a:rPr lang="en-US" sz="2600" dirty="0" smtClean="0"/>
              <a:t> </a:t>
            </a:r>
            <a:r>
              <a:rPr lang="en-US" sz="2600" dirty="0" err="1" smtClean="0"/>
              <a:t>různými</a:t>
            </a:r>
            <a:r>
              <a:rPr lang="en-US" sz="2600" dirty="0" smtClean="0"/>
              <a:t> body </a:t>
            </a:r>
            <a:r>
              <a:rPr lang="en-US" sz="2600" b="1" i="1" dirty="0" smtClean="0"/>
              <a:t>A </a:t>
            </a:r>
            <a:r>
              <a:rPr lang="en-US" sz="2600" dirty="0" smtClean="0"/>
              <a:t>a</a:t>
            </a:r>
            <a:r>
              <a:rPr lang="en-US" sz="2600" b="1" i="1" dirty="0" smtClean="0"/>
              <a:t> B</a:t>
            </a:r>
            <a:r>
              <a:rPr lang="en-US" sz="2600" dirty="0" smtClean="0"/>
              <a:t>, je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s </a:t>
            </a:r>
            <a:r>
              <a:rPr lang="en-US" sz="2600" dirty="0" err="1" smtClean="0"/>
              <a:t>průměrem</a:t>
            </a:r>
            <a:r>
              <a:rPr lang="en-US" sz="2600" dirty="0"/>
              <a:t> </a:t>
            </a:r>
            <a:r>
              <a:rPr lang="en-US" sz="2600" b="1" i="1" dirty="0" smtClean="0"/>
              <a:t>A, B</a:t>
            </a:r>
            <a:r>
              <a:rPr lang="en-US" sz="2600" dirty="0" smtClean="0"/>
              <a:t>.</a:t>
            </a:r>
            <a:r>
              <a:rPr lang="en-US" sz="2600" b="1" i="1" dirty="0" smtClean="0"/>
              <a:t> </a:t>
            </a:r>
            <a:endParaRPr lang="en-US" sz="2600" dirty="0"/>
          </a:p>
        </p:txBody>
      </p:sp>
      <p:sp>
        <p:nvSpPr>
          <p:cNvPr id="4" name="TextBox 3"/>
          <p:cNvSpPr txBox="1"/>
          <p:nvPr/>
        </p:nvSpPr>
        <p:spPr>
          <a:xfrm>
            <a:off x="647254" y="3994775"/>
            <a:ext cx="5349968" cy="1439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i="1" u="sng" dirty="0" err="1" smtClean="0"/>
              <a:t>Definice</a:t>
            </a:r>
            <a:r>
              <a:rPr lang="en-US" sz="2600" b="1" i="1" u="sng" dirty="0" smtClean="0"/>
              <a:t> </a:t>
            </a:r>
            <a:r>
              <a:rPr lang="cs-CZ" sz="2600" b="1" i="1" u="sng" smtClean="0"/>
              <a:t>2</a:t>
            </a:r>
            <a:r>
              <a:rPr lang="en-US" sz="2600" b="1" i="1" u="sng" smtClean="0"/>
              <a:t>:</a:t>
            </a:r>
            <a:endParaRPr lang="en-US" sz="2600" b="1" i="1" u="sng" dirty="0" smtClean="0"/>
          </a:p>
          <a:p>
            <a:pPr>
              <a:lnSpc>
                <a:spcPct val="120000"/>
              </a:lnSpc>
            </a:pPr>
            <a:r>
              <a:rPr lang="en-US" sz="2600" dirty="0" err="1" smtClean="0"/>
              <a:t>Trojúhelník</a:t>
            </a:r>
            <a:r>
              <a:rPr lang="en-US" sz="2600" dirty="0" smtClean="0"/>
              <a:t> </a:t>
            </a:r>
            <a:r>
              <a:rPr lang="en-US" sz="2600" dirty="0" err="1" smtClean="0"/>
              <a:t>vepsaný</a:t>
            </a:r>
            <a:r>
              <a:rPr lang="en-US" sz="2600" dirty="0" smtClean="0"/>
              <a:t> do </a:t>
            </a:r>
            <a:r>
              <a:rPr lang="en-US" sz="2600" dirty="0" err="1" smtClean="0"/>
              <a:t>oblouku</a:t>
            </a:r>
            <a:r>
              <a:rPr lang="en-US" sz="2600" dirty="0" smtClean="0"/>
              <a:t> </a:t>
            </a:r>
            <a:r>
              <a:rPr lang="en-US" sz="2600" dirty="0" err="1" smtClean="0"/>
              <a:t>nad</a:t>
            </a:r>
            <a:r>
              <a:rPr lang="en-US" sz="2600" dirty="0" smtClean="0"/>
              <a:t> </a:t>
            </a:r>
            <a:r>
              <a:rPr lang="en-US" sz="2600" dirty="0" err="1" smtClean="0"/>
              <a:t>průměrem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je </a:t>
            </a:r>
            <a:r>
              <a:rPr lang="en-US" sz="2600" dirty="0" err="1" smtClean="0"/>
              <a:t>pravoúhlý</a:t>
            </a:r>
            <a:r>
              <a:rPr lang="en-US" sz="2600" dirty="0" smtClean="0"/>
              <a:t>.</a:t>
            </a:r>
            <a:r>
              <a:rPr lang="en-US" sz="2600" b="1" i="1" dirty="0" smtClean="0">
                <a:solidFill>
                  <a:srgbClr val="000000"/>
                </a:solidFill>
              </a:rPr>
              <a:t> </a:t>
            </a:r>
            <a:endParaRPr lang="en-US" sz="2600" dirty="0">
              <a:solidFill>
                <a:srgbClr val="000000"/>
              </a:solidFill>
            </a:endParaRPr>
          </a:p>
        </p:txBody>
      </p:sp>
      <p:pic>
        <p:nvPicPr>
          <p:cNvPr id="3" name="Picture 2" descr="614px-Thaletova_veta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4335" y="3657258"/>
            <a:ext cx="2977444" cy="2909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67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graphics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9229" y="4943992"/>
            <a:ext cx="2739845" cy="139340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10532" y="1161436"/>
            <a:ext cx="5837279" cy="56938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 dirty="0" err="1" smtClean="0">
                <a:solidFill>
                  <a:srgbClr val="000000"/>
                </a:solidFill>
              </a:rPr>
              <a:t>filosof</a:t>
            </a:r>
            <a:r>
              <a:rPr lang="en-US" sz="2600" dirty="0" smtClean="0">
                <a:solidFill>
                  <a:srgbClr val="000000"/>
                </a:solidFill>
              </a:rPr>
              <a:t>, </a:t>
            </a:r>
            <a:r>
              <a:rPr lang="en-US" sz="2600" dirty="0" err="1" smtClean="0">
                <a:solidFill>
                  <a:srgbClr val="000000"/>
                </a:solidFill>
              </a:rPr>
              <a:t>astronom</a:t>
            </a:r>
            <a:r>
              <a:rPr lang="en-US" sz="2600" dirty="0" smtClean="0">
                <a:solidFill>
                  <a:srgbClr val="000000"/>
                </a:solidFill>
              </a:rPr>
              <a:t> a </a:t>
            </a:r>
            <a:r>
              <a:rPr lang="en-US" sz="2600" dirty="0" err="1" smtClean="0">
                <a:solidFill>
                  <a:srgbClr val="000000"/>
                </a:solidFill>
              </a:rPr>
              <a:t>geometr</a:t>
            </a:r>
            <a:endParaRPr lang="en-US" sz="2600" dirty="0" smtClean="0">
              <a:solidFill>
                <a:srgbClr val="000000"/>
              </a:solidFill>
            </a:endParaRPr>
          </a:p>
          <a:p>
            <a:endParaRPr lang="en-US" sz="2600" dirty="0" smtClean="0">
              <a:solidFill>
                <a:srgbClr val="000000"/>
              </a:solidFill>
            </a:endParaRPr>
          </a:p>
          <a:p>
            <a:pPr marL="457200" indent="-457200" algn="just">
              <a:buFont typeface="Arial"/>
              <a:buChar char="•"/>
            </a:pPr>
            <a:r>
              <a:rPr lang="en-US" sz="2600" dirty="0" err="1" smtClean="0"/>
              <a:t>Aristotelem</a:t>
            </a:r>
            <a:r>
              <a:rPr lang="en-US" sz="2600" dirty="0" smtClean="0"/>
              <a:t> </a:t>
            </a:r>
            <a:r>
              <a:rPr lang="en-US" sz="2600" dirty="0" err="1" smtClean="0"/>
              <a:t>pokládaný</a:t>
            </a:r>
            <a:r>
              <a:rPr lang="en-US" sz="2600" dirty="0" smtClean="0"/>
              <a:t> </a:t>
            </a:r>
            <a:r>
              <a:rPr lang="en-US" sz="2600" dirty="0" err="1" smtClean="0"/>
              <a:t>za</a:t>
            </a:r>
            <a:r>
              <a:rPr lang="en-US" sz="2600" dirty="0" smtClean="0"/>
              <a:t> </a:t>
            </a:r>
            <a:r>
              <a:rPr lang="en-US" sz="2600" dirty="0" err="1" smtClean="0"/>
              <a:t>zakladatele</a:t>
            </a:r>
            <a:r>
              <a:rPr lang="en-US" sz="2600" dirty="0" smtClean="0"/>
              <a:t> </a:t>
            </a:r>
          </a:p>
          <a:p>
            <a:pPr algn="just"/>
            <a:r>
              <a:rPr lang="en-US" sz="2600" dirty="0" smtClean="0"/>
              <a:t>	</a:t>
            </a:r>
            <a:r>
              <a:rPr lang="en-US" sz="2600" dirty="0" err="1" smtClean="0"/>
              <a:t>řecké</a:t>
            </a:r>
            <a:r>
              <a:rPr lang="en-US" sz="2600" dirty="0" smtClean="0"/>
              <a:t> </a:t>
            </a:r>
            <a:r>
              <a:rPr lang="en-US" sz="2600" dirty="0" err="1" smtClean="0"/>
              <a:t>filosofie</a:t>
            </a:r>
            <a:r>
              <a:rPr lang="en-US" sz="2600" dirty="0" smtClean="0"/>
              <a:t> (</a:t>
            </a:r>
            <a:r>
              <a:rPr lang="en-US" sz="2600" dirty="0" err="1" smtClean="0"/>
              <a:t>filosofie</a:t>
            </a:r>
            <a:r>
              <a:rPr lang="en-US" sz="2600" dirty="0" smtClean="0"/>
              <a:t> </a:t>
            </a:r>
            <a:r>
              <a:rPr lang="en-US" sz="2600" dirty="0" err="1" smtClean="0"/>
              <a:t>zahrnovala</a:t>
            </a:r>
            <a:r>
              <a:rPr lang="en-US" sz="2600" dirty="0" smtClean="0"/>
              <a:t> </a:t>
            </a:r>
            <a:r>
              <a:rPr lang="en-US" sz="2600" dirty="0" err="1" smtClean="0"/>
              <a:t>i</a:t>
            </a:r>
            <a:endParaRPr lang="en-US" sz="2600" dirty="0" smtClean="0"/>
          </a:p>
          <a:p>
            <a:pPr algn="just"/>
            <a:r>
              <a:rPr lang="en-US" sz="2600" dirty="0"/>
              <a:t>	</a:t>
            </a:r>
            <a:r>
              <a:rPr lang="en-US" sz="2600" dirty="0" err="1" smtClean="0"/>
              <a:t>matematiku</a:t>
            </a:r>
            <a:r>
              <a:rPr lang="en-US" sz="2600" dirty="0" smtClean="0"/>
              <a:t> a </a:t>
            </a:r>
            <a:r>
              <a:rPr lang="en-US" sz="2600" dirty="0" err="1" smtClean="0"/>
              <a:t>veškeré</a:t>
            </a:r>
            <a:r>
              <a:rPr lang="en-US" sz="2600" dirty="0" smtClean="0"/>
              <a:t> </a:t>
            </a:r>
            <a:r>
              <a:rPr lang="en-US" sz="2600" dirty="0" err="1" smtClean="0"/>
              <a:t>vědy</a:t>
            </a:r>
            <a:r>
              <a:rPr lang="en-US" sz="2600" dirty="0" smtClean="0"/>
              <a:t>)</a:t>
            </a:r>
          </a:p>
          <a:p>
            <a:pPr algn="just"/>
            <a:endParaRPr lang="en-US" sz="2600" dirty="0" smtClean="0"/>
          </a:p>
          <a:p>
            <a:pPr marL="457200" indent="-457200" algn="just">
              <a:buFont typeface="Arial"/>
              <a:buChar char="•"/>
            </a:pPr>
            <a:r>
              <a:rPr lang="en-US" sz="2600" dirty="0" err="1" smtClean="0"/>
              <a:t>zkoumal</a:t>
            </a:r>
            <a:r>
              <a:rPr lang="en-US" sz="2600" dirty="0" smtClean="0"/>
              <a:t> </a:t>
            </a:r>
            <a:r>
              <a:rPr lang="en-US" sz="2600" dirty="0" err="1" smtClean="0"/>
              <a:t>svět</a:t>
            </a:r>
            <a:r>
              <a:rPr lang="en-US" sz="2600" dirty="0" smtClean="0"/>
              <a:t> a </a:t>
            </a:r>
            <a:r>
              <a:rPr lang="en-US" sz="2600" dirty="0" err="1" smtClean="0"/>
              <a:t>přírodu</a:t>
            </a:r>
            <a:r>
              <a:rPr lang="en-US" sz="2600" dirty="0" smtClean="0"/>
              <a:t> </a:t>
            </a:r>
            <a:r>
              <a:rPr lang="en-US" sz="2600" dirty="0" err="1" smtClean="0"/>
              <a:t>rozumově</a:t>
            </a:r>
            <a:endParaRPr lang="en-US" sz="2600" dirty="0" smtClean="0"/>
          </a:p>
          <a:p>
            <a:pPr algn="just"/>
            <a:r>
              <a:rPr lang="en-US" sz="2600" dirty="0"/>
              <a:t>	</a:t>
            </a:r>
            <a:r>
              <a:rPr lang="en-US" sz="2600" dirty="0" err="1" smtClean="0"/>
              <a:t>bez</a:t>
            </a:r>
            <a:r>
              <a:rPr lang="en-US" sz="2600" dirty="0" smtClean="0"/>
              <a:t> </a:t>
            </a:r>
            <a:r>
              <a:rPr lang="en-US" sz="2600" dirty="0" err="1" smtClean="0"/>
              <a:t>odkazu</a:t>
            </a:r>
            <a:r>
              <a:rPr lang="en-US" sz="2600" dirty="0" smtClean="0"/>
              <a:t> </a:t>
            </a:r>
            <a:r>
              <a:rPr lang="en-US" sz="2600" dirty="0" err="1" smtClean="0"/>
              <a:t>na</a:t>
            </a:r>
            <a:r>
              <a:rPr lang="en-US" sz="2600" dirty="0" smtClean="0"/>
              <a:t> </a:t>
            </a:r>
            <a:r>
              <a:rPr lang="en-US" sz="2600" dirty="0" err="1" smtClean="0"/>
              <a:t>mýty</a:t>
            </a:r>
            <a:endParaRPr lang="en-US" sz="2600" dirty="0" smtClean="0"/>
          </a:p>
          <a:p>
            <a:pPr algn="just"/>
            <a:endParaRPr lang="en-US" sz="2600" dirty="0" smtClean="0"/>
          </a:p>
          <a:p>
            <a:pPr marL="457200" indent="-457200" algn="just">
              <a:buFont typeface="Arial"/>
              <a:buChar char="•"/>
            </a:pPr>
            <a:r>
              <a:rPr lang="en-US" sz="2600" dirty="0" err="1"/>
              <a:t>měřil</a:t>
            </a:r>
            <a:r>
              <a:rPr lang="en-US" sz="2600" dirty="0"/>
              <a:t> </a:t>
            </a:r>
            <a:r>
              <a:rPr lang="en-US" sz="2600" dirty="0" err="1"/>
              <a:t>výšku</a:t>
            </a:r>
            <a:r>
              <a:rPr lang="en-US" sz="2600" dirty="0"/>
              <a:t> </a:t>
            </a:r>
            <a:r>
              <a:rPr lang="en-US" sz="2600" dirty="0" err="1"/>
              <a:t>pyramidy</a:t>
            </a:r>
            <a:r>
              <a:rPr lang="en-US" sz="2600" dirty="0"/>
              <a:t> a </a:t>
            </a:r>
            <a:endParaRPr lang="en-US" sz="2600" dirty="0" smtClean="0"/>
          </a:p>
          <a:p>
            <a:pPr algn="just"/>
            <a:r>
              <a:rPr lang="en-US" sz="2600" dirty="0" smtClean="0"/>
              <a:t>	</a:t>
            </a:r>
            <a:r>
              <a:rPr lang="en-US" sz="2600" dirty="0" err="1" smtClean="0"/>
              <a:t>vzdálenost</a:t>
            </a:r>
            <a:r>
              <a:rPr lang="en-US" sz="2600" dirty="0" smtClean="0"/>
              <a:t> </a:t>
            </a:r>
            <a:r>
              <a:rPr lang="en-US" sz="2600" dirty="0" err="1"/>
              <a:t>lodí</a:t>
            </a:r>
            <a:r>
              <a:rPr lang="en-US" sz="2600" dirty="0"/>
              <a:t> od </a:t>
            </a:r>
            <a:endParaRPr lang="en-US" sz="2600" dirty="0" smtClean="0"/>
          </a:p>
          <a:p>
            <a:pPr algn="just"/>
            <a:r>
              <a:rPr lang="en-US" sz="2600" dirty="0"/>
              <a:t>	</a:t>
            </a:r>
            <a:r>
              <a:rPr lang="en-US" sz="2600" dirty="0" err="1" smtClean="0"/>
              <a:t>pobřeží</a:t>
            </a:r>
            <a:r>
              <a:rPr lang="en-US" sz="2600" dirty="0" smtClean="0"/>
              <a:t> </a:t>
            </a:r>
            <a:r>
              <a:rPr lang="en-US" sz="2600" dirty="0" err="1"/>
              <a:t>pomocí</a:t>
            </a:r>
            <a:r>
              <a:rPr lang="en-US" sz="2600" dirty="0"/>
              <a:t> </a:t>
            </a:r>
            <a:endParaRPr lang="en-US" sz="2600" dirty="0" smtClean="0"/>
          </a:p>
          <a:p>
            <a:pPr algn="just"/>
            <a:r>
              <a:rPr lang="en-US" sz="2600" dirty="0"/>
              <a:t>	</a:t>
            </a:r>
            <a:r>
              <a:rPr lang="en-US" sz="2600" dirty="0" err="1" smtClean="0"/>
              <a:t>podobnosti</a:t>
            </a:r>
            <a:r>
              <a:rPr lang="en-US" sz="2600" dirty="0" smtClean="0"/>
              <a:t> </a:t>
            </a:r>
            <a:r>
              <a:rPr lang="en-US" sz="2600" dirty="0" err="1" smtClean="0"/>
              <a:t>trojúhelníků</a:t>
            </a:r>
            <a:endParaRPr lang="en-US" sz="2600" dirty="0"/>
          </a:p>
          <a:p>
            <a:pPr algn="just"/>
            <a:endParaRPr lang="en-US" sz="2600" dirty="0" smtClean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79399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Thalés</a:t>
            </a:r>
            <a:r>
              <a:rPr lang="en-US" sz="3200" b="1" u="sng" dirty="0" smtClean="0"/>
              <a:t> z </a:t>
            </a:r>
            <a:r>
              <a:rPr lang="en-US" sz="3200" b="1" u="sng" dirty="0" err="1" smtClean="0"/>
              <a:t>Milétu</a:t>
            </a:r>
            <a:r>
              <a:rPr lang="en-US" sz="3200" dirty="0" smtClean="0"/>
              <a:t> (</a:t>
            </a:r>
            <a:r>
              <a:rPr lang="en-US" sz="3200" dirty="0" err="1" smtClean="0"/>
              <a:t>asi</a:t>
            </a:r>
            <a:r>
              <a:rPr lang="en-US" sz="3200" dirty="0" smtClean="0"/>
              <a:t> 624 – 548 </a:t>
            </a:r>
            <a:r>
              <a:rPr lang="en-US" sz="3200" dirty="0" err="1" smtClean="0"/>
              <a:t>př</a:t>
            </a:r>
            <a:r>
              <a:rPr lang="en-US" sz="3200" dirty="0" smtClean="0"/>
              <a:t>. Kr.)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pic>
        <p:nvPicPr>
          <p:cNvPr id="3" name="Picture 2" descr="thal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4736" y="206376"/>
            <a:ext cx="2272630" cy="2573513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6594200" y="3809998"/>
            <a:ext cx="2363166" cy="2215444"/>
            <a:chOff x="6447507" y="3570111"/>
            <a:chExt cx="2555383" cy="2215444"/>
          </a:xfrm>
        </p:grpSpPr>
        <p:pic>
          <p:nvPicPr>
            <p:cNvPr id="4" name="Picture 3" descr="Milet_Asia_Minor.png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47507" y="3570111"/>
              <a:ext cx="2538081" cy="2215444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5" name="TextBox 4"/>
            <p:cNvSpPr txBox="1"/>
            <p:nvPr/>
          </p:nvSpPr>
          <p:spPr>
            <a:xfrm>
              <a:off x="8318087" y="4529666"/>
              <a:ext cx="6848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err="1" smtClean="0"/>
                <a:t>Milét</a:t>
              </a:r>
              <a:endParaRPr lang="en-US" dirty="0"/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6548942" y="6037952"/>
            <a:ext cx="25380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Milét</a:t>
            </a:r>
            <a:r>
              <a:rPr lang="en-US" dirty="0" smtClean="0"/>
              <a:t> v </a:t>
            </a:r>
            <a:r>
              <a:rPr lang="en-US" dirty="0" err="1" smtClean="0"/>
              <a:t>Malé</a:t>
            </a:r>
            <a:r>
              <a:rPr lang="en-US" dirty="0" smtClean="0"/>
              <a:t> </a:t>
            </a:r>
            <a:r>
              <a:rPr lang="en-US" dirty="0" err="1" smtClean="0"/>
              <a:t>Asii</a:t>
            </a:r>
            <a:r>
              <a:rPr lang="en-US" dirty="0" smtClean="0"/>
              <a:t> (</a:t>
            </a:r>
            <a:r>
              <a:rPr lang="en-US" dirty="0" err="1" smtClean="0"/>
              <a:t>území</a:t>
            </a:r>
            <a:r>
              <a:rPr lang="en-US" dirty="0" smtClean="0"/>
              <a:t> </a:t>
            </a:r>
            <a:r>
              <a:rPr lang="en-US" dirty="0" err="1" smtClean="0"/>
              <a:t>dnešního</a:t>
            </a:r>
            <a:r>
              <a:rPr lang="en-US" dirty="0" smtClean="0"/>
              <a:t> </a:t>
            </a:r>
            <a:r>
              <a:rPr lang="en-US" dirty="0" err="1" smtClean="0"/>
              <a:t>Turecka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6684736" y="2779889"/>
            <a:ext cx="2272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 smtClean="0"/>
              <a:t>Thalés</a:t>
            </a:r>
            <a:r>
              <a:rPr lang="en-US" dirty="0" smtClean="0"/>
              <a:t> z </a:t>
            </a:r>
            <a:r>
              <a:rPr lang="en-US" dirty="0" err="1" smtClean="0"/>
              <a:t>Milétu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3395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Zdroje: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365824" y="1050684"/>
            <a:ext cx="8366925" cy="654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20000"/>
              </a:lnSpc>
              <a:buAutoNum type="arabicPeriod"/>
            </a:pPr>
            <a:r>
              <a:rPr lang="en-US" sz="2600" dirty="0" smtClean="0">
                <a:hlinkClick r:id="rId2"/>
              </a:rPr>
              <a:t>cs.wikipedia.org/wiki/Thalés_z_Milétu</a:t>
            </a:r>
            <a:endParaRPr lang="en-US" sz="2600" dirty="0" smtClean="0"/>
          </a:p>
          <a:p>
            <a:pPr marL="514350" indent="-514350" algn="just">
              <a:lnSpc>
                <a:spcPct val="120000"/>
              </a:lnSpc>
              <a:buAutoNum type="arabicPeriod"/>
            </a:pPr>
            <a:endParaRPr lang="en-US" sz="2600" dirty="0"/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US" sz="2600" dirty="0" smtClean="0">
                <a:hlinkClick r:id="rId3"/>
              </a:rPr>
              <a:t>Internet Encyklopedia of Philosophy</a:t>
            </a:r>
            <a:r>
              <a:rPr lang="en-US" sz="2600" dirty="0" smtClean="0"/>
              <a:t>	</a:t>
            </a:r>
            <a:r>
              <a:rPr lang="en-US" dirty="0" smtClean="0"/>
              <a:t>(</a:t>
            </a:r>
            <a:r>
              <a:rPr lang="en-US" dirty="0"/>
              <a:t>http://</a:t>
            </a:r>
            <a:r>
              <a:rPr lang="en-US" dirty="0" err="1"/>
              <a:t>www.iep.utm.edu</a:t>
            </a:r>
            <a:r>
              <a:rPr lang="en-US" dirty="0"/>
              <a:t>)</a:t>
            </a:r>
            <a:endParaRPr lang="en-US" dirty="0" smtClean="0"/>
          </a:p>
          <a:p>
            <a:pPr algn="just">
              <a:lnSpc>
                <a:spcPct val="120000"/>
              </a:lnSpc>
            </a:pPr>
            <a:endParaRPr lang="en-US" sz="2600" dirty="0" smtClean="0"/>
          </a:p>
          <a:p>
            <a:pPr marL="514350" indent="-514350">
              <a:lnSpc>
                <a:spcPct val="120000"/>
              </a:lnSpc>
              <a:buAutoNum type="arabicPeriod" startAt="3"/>
            </a:pPr>
            <a:r>
              <a:rPr lang="en-US" sz="2800" dirty="0" smtClean="0"/>
              <a:t>Russell</a:t>
            </a:r>
            <a:r>
              <a:rPr lang="en-US" sz="2800" dirty="0"/>
              <a:t>, Bertrand (1945). </a:t>
            </a:r>
            <a:r>
              <a:rPr lang="en-US" sz="2800" i="1" dirty="0"/>
              <a:t>The History of </a:t>
            </a:r>
            <a:r>
              <a:rPr lang="en-US" sz="2800" i="1" dirty="0" smtClean="0"/>
              <a:t>Western</a:t>
            </a:r>
            <a:endParaRPr lang="cs-CZ" sz="2800" i="1" dirty="0" smtClean="0"/>
          </a:p>
          <a:p>
            <a:pPr>
              <a:lnSpc>
                <a:spcPct val="120000"/>
              </a:lnSpc>
            </a:pPr>
            <a:r>
              <a:rPr lang="cs-CZ" sz="2800" i="1" dirty="0" smtClean="0"/>
              <a:t>      </a:t>
            </a:r>
            <a:r>
              <a:rPr lang="en-US" sz="2800" i="1" dirty="0" smtClean="0"/>
              <a:t>Philosophy</a:t>
            </a:r>
            <a:r>
              <a:rPr lang="en-US" sz="2800" dirty="0"/>
              <a:t>. New York: Simon and Schuster</a:t>
            </a:r>
            <a:r>
              <a:rPr lang="en-US" sz="2800" dirty="0" smtClean="0"/>
              <a:t>.</a:t>
            </a:r>
            <a:endParaRPr lang="cs-CZ" sz="2800" dirty="0" smtClean="0"/>
          </a:p>
          <a:p>
            <a:pPr>
              <a:lnSpc>
                <a:spcPct val="120000"/>
              </a:lnSpc>
            </a:pPr>
            <a:endParaRPr lang="cs-CZ" sz="2800" dirty="0" smtClean="0"/>
          </a:p>
          <a:p>
            <a:pPr>
              <a:lnSpc>
                <a:spcPct val="120000"/>
              </a:lnSpc>
            </a:pPr>
            <a:r>
              <a:rPr lang="cs-CZ" sz="2800" dirty="0" smtClean="0"/>
              <a:t>4.  </a:t>
            </a:r>
            <a:r>
              <a:rPr lang="cs-CZ" sz="2800" dirty="0"/>
              <a:t>Josef Trejbal, Matematika pro 8.ročník, Pedagogické    </a:t>
            </a:r>
          </a:p>
          <a:p>
            <a:pPr>
              <a:lnSpc>
                <a:spcPct val="120000"/>
              </a:lnSpc>
            </a:pPr>
            <a:r>
              <a:rPr lang="cs-CZ" sz="2800" dirty="0"/>
              <a:t>      nakladatelství Praha 1998, </a:t>
            </a:r>
            <a:r>
              <a:rPr lang="cs-CZ" sz="2800"/>
              <a:t>ISBN </a:t>
            </a:r>
            <a:r>
              <a:rPr lang="cs-CZ" sz="2800" smtClean="0"/>
              <a:t>80-7235-019-6</a:t>
            </a:r>
          </a:p>
          <a:p>
            <a:pPr>
              <a:lnSpc>
                <a:spcPct val="120000"/>
              </a:lnSpc>
            </a:pPr>
            <a:endParaRPr lang="cs-CZ" sz="2800" dirty="0" smtClean="0"/>
          </a:p>
          <a:p>
            <a:pPr>
              <a:lnSpc>
                <a:spcPct val="120000"/>
              </a:lnSpc>
            </a:pPr>
            <a:r>
              <a:rPr lang="cs-CZ" sz="2800" dirty="0" smtClean="0"/>
              <a:t>5.  Vlastní zdroje.</a:t>
            </a:r>
            <a:endParaRPr lang="en-US" sz="2800" dirty="0"/>
          </a:p>
          <a:p>
            <a:pPr marL="514350" indent="-514350">
              <a:buAutoNum type="arabicPeriod"/>
            </a:pPr>
            <a:endParaRPr lang="cs-CZ" sz="2800" dirty="0"/>
          </a:p>
          <a:p>
            <a:pPr>
              <a:lnSpc>
                <a:spcPct val="120000"/>
              </a:lnSpc>
            </a:pP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292959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1432</TotalTime>
  <Words>271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Office Theme</vt:lpstr>
      <vt:lpstr>Prezentace aplikace PowerPoint</vt:lpstr>
      <vt:lpstr>Anotace:</vt:lpstr>
      <vt:lpstr>Thalétova věta</vt:lpstr>
      <vt:lpstr>Thalétova kružnice </vt:lpstr>
      <vt:lpstr>Thalétova kružnice </vt:lpstr>
      <vt:lpstr>Thalétova věta </vt:lpstr>
      <vt:lpstr>Thalés z Milétu (asi 624 – 548 př. Kr.)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91</cp:revision>
  <dcterms:created xsi:type="dcterms:W3CDTF">2012-12-10T07:57:06Z</dcterms:created>
  <dcterms:modified xsi:type="dcterms:W3CDTF">2013-06-27T14:37:59Z</dcterms:modified>
</cp:coreProperties>
</file>