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1" r:id="rId2"/>
    <p:sldId id="256" r:id="rId3"/>
    <p:sldId id="258" r:id="rId4"/>
    <p:sldId id="259" r:id="rId5"/>
    <p:sldId id="265" r:id="rId6"/>
    <p:sldId id="266" r:id="rId7"/>
    <p:sldId id="269" r:id="rId8"/>
    <p:sldId id="267" r:id="rId9"/>
    <p:sldId id="268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01" autoAdjust="0"/>
    <p:restoredTop sz="92077" autoAdjust="0"/>
  </p:normalViewPr>
  <p:slideViewPr>
    <p:cSldViewPr snapToGrid="0">
      <p:cViewPr varScale="1">
        <p:scale>
          <a:sx n="68" d="100"/>
          <a:sy n="68" d="100"/>
        </p:scale>
        <p:origin x="-152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 anchor="ctr"/>
        <a:lstStyle/>
        <a:p>
          <a:pPr algn="l"/>
          <a:endParaRPr lang="cs-CZ" sz="1800" smtClean="0"/>
        </a:p>
        <a:p>
          <a:pPr algn="l"/>
          <a:r>
            <a:rPr lang="cs-CZ" sz="1800" smtClean="0"/>
            <a:t>Název </a:t>
          </a:r>
          <a:r>
            <a:rPr lang="cs-CZ" sz="1800" dirty="0"/>
            <a:t>školy:    </a:t>
          </a:r>
          <a:r>
            <a:rPr lang="cs-CZ" sz="1800" dirty="0" smtClean="0"/>
            <a:t>Základní škola a Mateřská škola, Police nad Metují, okres Náchod</a:t>
          </a:r>
          <a:endParaRPr lang="cs-CZ" sz="18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Ing. Jitka Michálková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VY_32_INOVACE_9B_07_Obvod </a:t>
          </a:r>
          <a:r>
            <a:rPr lang="cs-CZ" dirty="0" smtClean="0"/>
            <a:t>a obsah kruhu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Matematika 8.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 custScaleY="7642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 custLinFactNeighborX="1536" custLinFactNeighborY="521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D82CFD3-A4EC-7C4E-89BA-CE63DD47AFBC}" type="presOf" srcId="{0C6E1E16-08A6-4B86-AB9F-749A7749D4C9}" destId="{D8344A4C-A59C-418B-AE84-1CF03F62012F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43A284B2-27F0-9340-BECE-CE9718280034}" type="presOf" srcId="{FBBFC3EA-9D9D-4F3A-BEA6-9C2C0E46BF20}" destId="{3F478621-DC04-4E99-8ED0-6EF817E39D41}" srcOrd="1" destOrd="0" presId="urn:microsoft.com/office/officeart/2005/8/layout/target3"/>
    <dgm:cxn modelId="{D6C3CCF9-FA24-C544-B1E3-7CB9586B6E05}" type="presOf" srcId="{EBC41103-E2E5-4D48-9B4B-425520D3D098}" destId="{F732C171-B6A8-40AC-BE86-9061B3C3D3B8}" srcOrd="0" destOrd="0" presId="urn:microsoft.com/office/officeart/2005/8/layout/target3"/>
    <dgm:cxn modelId="{DB411EEB-70AA-A149-A390-A9BEDE1F8676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355D247-7FF3-074F-825C-2B81A852AF45}" type="presOf" srcId="{019433A1-1324-4DE1-9E6F-32B851095F74}" destId="{CC1D5B29-8413-4412-9F6D-55E531B84639}" srcOrd="0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89F7CF28-2E09-FB4F-96C8-8E6892D9574E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DB21507E-5CEC-7C48-B09B-7333BC94DB77}" type="presOf" srcId="{EBC41103-E2E5-4D48-9B4B-425520D3D098}" destId="{D3CEBA79-51F7-49AC-8104-9DE2B978BFF4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BB1ADA8-895D-B643-AC15-9D141D7E6D0D}" type="presOf" srcId="{9F18DD90-522E-4A06-9EDB-3FF7C7EB6637}" destId="{D102FEF8-6917-41D2-AE5D-914C1EA8F84A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D95D1D1-F697-274D-9268-75F082F3CB68}" type="presOf" srcId="{019433A1-1324-4DE1-9E6F-32B851095F74}" destId="{83FE2C4A-F11C-43B1-9923-1AFAA3244381}" srcOrd="1" destOrd="0" presId="urn:microsoft.com/office/officeart/2005/8/layout/target3"/>
    <dgm:cxn modelId="{4D244F6D-63C5-4C4E-A3F8-60FF9B9AA06E}" type="presOf" srcId="{39F8B381-5807-488E-AC22-73DD4140ED4A}" destId="{71045F8C-00FA-488E-A7BD-E2E6753D979D}" srcOrd="0" destOrd="0" presId="urn:microsoft.com/office/officeart/2005/8/layout/target3"/>
    <dgm:cxn modelId="{577FBFC2-EC5A-D140-91BF-0366F1401DB4}" type="presOf" srcId="{0C6E1E16-08A6-4B86-AB9F-749A7749D4C9}" destId="{B7652895-8F40-40B1-8BC2-AD2A1592E4B6}" srcOrd="1" destOrd="0" presId="urn:microsoft.com/office/officeart/2005/8/layout/target3"/>
    <dgm:cxn modelId="{A706238E-8EC4-BB4F-BEEA-24E274220318}" type="presOf" srcId="{C73C7642-F245-4585-8F88-243F9FAEF6CA}" destId="{304CA11A-E17E-4999-A128-C72BF543B20D}" srcOrd="0" destOrd="0" presId="urn:microsoft.com/office/officeart/2005/8/layout/target3"/>
    <dgm:cxn modelId="{5B4B6E7C-4903-D745-BBF9-14726B3F662E}" type="presOf" srcId="{FBBFC3EA-9D9D-4F3A-BEA6-9C2C0E46BF20}" destId="{601CDFA2-8205-4060-95D5-B0A001D0D0E3}" srcOrd="0" destOrd="0" presId="urn:microsoft.com/office/officeart/2005/8/layout/target3"/>
    <dgm:cxn modelId="{21E14E0F-1AE9-1244-8085-DAE852274D1C}" type="presOf" srcId="{C73C7642-F245-4585-8F88-243F9FAEF6CA}" destId="{0E0F4EFC-82FA-4EC4-801E-BC2F931EC339}" srcOrd="1" destOrd="0" presId="urn:microsoft.com/office/officeart/2005/8/layout/target3"/>
    <dgm:cxn modelId="{15BD019F-5C39-F74A-8D41-2374DD2687E4}" type="presOf" srcId="{9F18DD90-522E-4A06-9EDB-3FF7C7EB6637}" destId="{932F2F5B-E5E6-4E00-9503-10413FFBA7E0}" srcOrd="1" destOrd="0" presId="urn:microsoft.com/office/officeart/2005/8/layout/target3"/>
    <dgm:cxn modelId="{7980032E-9C73-4649-B93F-A21E04B62A85}" type="presParOf" srcId="{71045F8C-00FA-488E-A7BD-E2E6753D979D}" destId="{3577EC6B-C980-4F34-8C69-4365E7B8FC8C}" srcOrd="0" destOrd="0" presId="urn:microsoft.com/office/officeart/2005/8/layout/target3"/>
    <dgm:cxn modelId="{3978D620-5AF8-CC49-8E9E-DA10A960DA09}" type="presParOf" srcId="{71045F8C-00FA-488E-A7BD-E2E6753D979D}" destId="{6940EB87-DC1D-4BC3-9408-9AC2E1FFC039}" srcOrd="1" destOrd="0" presId="urn:microsoft.com/office/officeart/2005/8/layout/target3"/>
    <dgm:cxn modelId="{21D21AED-BC90-5F4B-AB4A-72911E5AC1C5}" type="presParOf" srcId="{71045F8C-00FA-488E-A7BD-E2E6753D979D}" destId="{BC35EE03-4121-4EF9-923D-7CB6D30D358D}" srcOrd="2" destOrd="0" presId="urn:microsoft.com/office/officeart/2005/8/layout/target3"/>
    <dgm:cxn modelId="{CD56029A-4E1B-0248-BD12-406205DAB4F8}" type="presParOf" srcId="{71045F8C-00FA-488E-A7BD-E2E6753D979D}" destId="{D3840DFA-901C-4049-8AB2-27AC2BA34540}" srcOrd="3" destOrd="0" presId="urn:microsoft.com/office/officeart/2005/8/layout/target3"/>
    <dgm:cxn modelId="{419B448A-71BE-2645-AD87-6C5D050F6A9A}" type="presParOf" srcId="{71045F8C-00FA-488E-A7BD-E2E6753D979D}" destId="{5BDA8D49-C64C-4FDF-ACCF-171444A32B21}" srcOrd="4" destOrd="0" presId="urn:microsoft.com/office/officeart/2005/8/layout/target3"/>
    <dgm:cxn modelId="{1CE48E7D-F1C2-784D-B834-DF948459FF8F}" type="presParOf" srcId="{71045F8C-00FA-488E-A7BD-E2E6753D979D}" destId="{D8344A4C-A59C-418B-AE84-1CF03F62012F}" srcOrd="5" destOrd="0" presId="urn:microsoft.com/office/officeart/2005/8/layout/target3"/>
    <dgm:cxn modelId="{EEC014D7-E1C5-DC4C-9BE5-1F4B131B92F3}" type="presParOf" srcId="{71045F8C-00FA-488E-A7BD-E2E6753D979D}" destId="{57DDA582-354B-4295-AE97-083B34E96D1A}" srcOrd="6" destOrd="0" presId="urn:microsoft.com/office/officeart/2005/8/layout/target3"/>
    <dgm:cxn modelId="{1B1E7108-7BFA-4942-B5A8-924414F4FE53}" type="presParOf" srcId="{71045F8C-00FA-488E-A7BD-E2E6753D979D}" destId="{4A11C032-4DF2-44E5-8C80-1286B3D4B133}" srcOrd="7" destOrd="0" presId="urn:microsoft.com/office/officeart/2005/8/layout/target3"/>
    <dgm:cxn modelId="{D3EFDD2A-1020-D241-87D7-A86E8C34C297}" type="presParOf" srcId="{71045F8C-00FA-488E-A7BD-E2E6753D979D}" destId="{601CDFA2-8205-4060-95D5-B0A001D0D0E3}" srcOrd="8" destOrd="0" presId="urn:microsoft.com/office/officeart/2005/8/layout/target3"/>
    <dgm:cxn modelId="{564CBA0F-E1C0-AC4A-9DA7-96637D03C149}" type="presParOf" srcId="{71045F8C-00FA-488E-A7BD-E2E6753D979D}" destId="{EA95FEE9-5F68-48C7-93BB-0F8C419DA96D}" srcOrd="9" destOrd="0" presId="urn:microsoft.com/office/officeart/2005/8/layout/target3"/>
    <dgm:cxn modelId="{BE88A102-340D-6244-B4F3-0E2F783ED874}" type="presParOf" srcId="{71045F8C-00FA-488E-A7BD-E2E6753D979D}" destId="{BB3828A8-1683-43A3-8BCA-2995B7EAE8F3}" srcOrd="10" destOrd="0" presId="urn:microsoft.com/office/officeart/2005/8/layout/target3"/>
    <dgm:cxn modelId="{B5A57AC9-936C-724B-B19D-C0C0799067DA}" type="presParOf" srcId="{71045F8C-00FA-488E-A7BD-E2E6753D979D}" destId="{CC1D5B29-8413-4412-9F6D-55E531B84639}" srcOrd="11" destOrd="0" presId="urn:microsoft.com/office/officeart/2005/8/layout/target3"/>
    <dgm:cxn modelId="{D03A9B2B-A34B-3D4C-AC6B-AB42E941EFC9}" type="presParOf" srcId="{71045F8C-00FA-488E-A7BD-E2E6753D979D}" destId="{AEEDACE7-4427-455B-A155-2C3381828BD7}" srcOrd="12" destOrd="0" presId="urn:microsoft.com/office/officeart/2005/8/layout/target3"/>
    <dgm:cxn modelId="{67F0BF59-7FFE-834D-9D88-4C9FF447497A}" type="presParOf" srcId="{71045F8C-00FA-488E-A7BD-E2E6753D979D}" destId="{7C8531F2-00DF-4DB1-A6C6-AF46193E1BBF}" srcOrd="13" destOrd="0" presId="urn:microsoft.com/office/officeart/2005/8/layout/target3"/>
    <dgm:cxn modelId="{6D1B459E-E980-9A47-A7CC-BBC0FDA2E557}" type="presParOf" srcId="{71045F8C-00FA-488E-A7BD-E2E6753D979D}" destId="{304CA11A-E17E-4999-A128-C72BF543B20D}" srcOrd="14" destOrd="0" presId="urn:microsoft.com/office/officeart/2005/8/layout/target3"/>
    <dgm:cxn modelId="{CA28E696-FD8F-134A-A096-BFA3AB6343C9}" type="presParOf" srcId="{71045F8C-00FA-488E-A7BD-E2E6753D979D}" destId="{C67EF5F7-B425-49AF-82F9-2446588ED851}" srcOrd="15" destOrd="0" presId="urn:microsoft.com/office/officeart/2005/8/layout/target3"/>
    <dgm:cxn modelId="{D182CC3A-D0EE-0F4C-B288-364F831D9071}" type="presParOf" srcId="{71045F8C-00FA-488E-A7BD-E2E6753D979D}" destId="{14E80F71-B028-4CCE-8C5A-7AE67F9A28C6}" srcOrd="16" destOrd="0" presId="urn:microsoft.com/office/officeart/2005/8/layout/target3"/>
    <dgm:cxn modelId="{138856D9-D4B4-E04E-BB01-63AD03BE2F7C}" type="presParOf" srcId="{71045F8C-00FA-488E-A7BD-E2E6753D979D}" destId="{F732C171-B6A8-40AC-BE86-9061B3C3D3B8}" srcOrd="17" destOrd="0" presId="urn:microsoft.com/office/officeart/2005/8/layout/target3"/>
    <dgm:cxn modelId="{FE9D8428-BAF4-4A4E-9624-9506965EAB3D}" type="presParOf" srcId="{71045F8C-00FA-488E-A7BD-E2E6753D979D}" destId="{D8C5187E-68B6-4E2E-86D0-57087190219B}" srcOrd="18" destOrd="0" presId="urn:microsoft.com/office/officeart/2005/8/layout/target3"/>
    <dgm:cxn modelId="{65D924D7-670B-E94E-945C-437B048C2382}" type="presParOf" srcId="{71045F8C-00FA-488E-A7BD-E2E6753D979D}" destId="{1A909E4D-639C-4CB7-A7CE-FC1133FAA37E}" srcOrd="19" destOrd="0" presId="urn:microsoft.com/office/officeart/2005/8/layout/target3"/>
    <dgm:cxn modelId="{B83B5C54-712E-684B-A4C3-2BFB5558D9CA}" type="presParOf" srcId="{71045F8C-00FA-488E-A7BD-E2E6753D979D}" destId="{D102FEF8-6917-41D2-AE5D-914C1EA8F84A}" srcOrd="20" destOrd="0" presId="urn:microsoft.com/office/officeart/2005/8/layout/target3"/>
    <dgm:cxn modelId="{B9915A9D-58BF-9146-AB3D-5D52E4219A81}" type="presParOf" srcId="{71045F8C-00FA-488E-A7BD-E2E6753D979D}" destId="{4D19AB04-24FA-40C2-B203-52AE3D15E171}" srcOrd="21" destOrd="0" presId="urn:microsoft.com/office/officeart/2005/8/layout/target3"/>
    <dgm:cxn modelId="{BBCFD205-E22E-CF42-AE55-327C3EF69F4F}" type="presParOf" srcId="{71045F8C-00FA-488E-A7BD-E2E6753D979D}" destId="{B7652895-8F40-40B1-8BC2-AD2A1592E4B6}" srcOrd="22" destOrd="0" presId="urn:microsoft.com/office/officeart/2005/8/layout/target3"/>
    <dgm:cxn modelId="{30379EB1-4D71-3949-8D8A-6C601A54F4E2}" type="presParOf" srcId="{71045F8C-00FA-488E-A7BD-E2E6753D979D}" destId="{3F478621-DC04-4E99-8ED0-6EF817E39D41}" srcOrd="23" destOrd="0" presId="urn:microsoft.com/office/officeart/2005/8/layout/target3"/>
    <dgm:cxn modelId="{45D663B5-C61C-EA40-BF11-978031B06517}" type="presParOf" srcId="{71045F8C-00FA-488E-A7BD-E2E6753D979D}" destId="{83FE2C4A-F11C-43B1-9923-1AFAA3244381}" srcOrd="24" destOrd="0" presId="urn:microsoft.com/office/officeart/2005/8/layout/target3"/>
    <dgm:cxn modelId="{582D6218-A87C-BE45-9FD6-945E81FB32A1}" type="presParOf" srcId="{71045F8C-00FA-488E-A7BD-E2E6753D979D}" destId="{0E0F4EFC-82FA-4EC4-801E-BC2F931EC339}" srcOrd="25" destOrd="0" presId="urn:microsoft.com/office/officeart/2005/8/layout/target3"/>
    <dgm:cxn modelId="{ACAD715D-BEBC-524C-88C9-5938D278EE4A}" type="presParOf" srcId="{71045F8C-00FA-488E-A7BD-E2E6753D979D}" destId="{D3CEBA79-51F7-49AC-8104-9DE2B978BFF4}" srcOrd="26" destOrd="0" presId="urn:microsoft.com/office/officeart/2005/8/layout/target3"/>
    <dgm:cxn modelId="{88B13425-913C-4244-9FB0-6441E46F2310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smtClean="0"/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smtClean="0"/>
            <a:t>Název </a:t>
          </a:r>
          <a:r>
            <a:rPr lang="cs-CZ" sz="1800" kern="1200" dirty="0"/>
            <a:t>školy:    </a:t>
          </a:r>
          <a:r>
            <a:rPr lang="cs-CZ" sz="1800" kern="1200" dirty="0" smtClean="0"/>
            <a:t>Základní škola a Mateřská škola, Police nad Metují, okres Náchod</a:t>
          </a:r>
          <a:endParaRPr lang="cs-CZ" sz="18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811553"/>
          <a:ext cx="4687720" cy="261024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2009023" y="811553"/>
        <a:ext cx="4687720" cy="307086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Autor: </a:t>
          </a:r>
          <a:r>
            <a:rPr lang="cs-CZ" sz="1600" kern="1200" dirty="0" smtClean="0"/>
            <a:t>Ing. Jitka Michálková</a:t>
          </a:r>
          <a:endParaRPr lang="cs-CZ" sz="16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24126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</a:t>
          </a:r>
          <a:r>
            <a:rPr lang="cs-CZ" sz="1600" kern="1200"/>
            <a:t>: </a:t>
          </a:r>
          <a:r>
            <a:rPr lang="cs-CZ" sz="1600" kern="1200" smtClean="0"/>
            <a:t>VY_32_INOVACE_9B_07_Obvod </a:t>
          </a:r>
          <a:r>
            <a:rPr lang="cs-CZ" sz="1600" kern="1200" dirty="0" smtClean="0"/>
            <a:t>a obsah kruhu</a:t>
          </a:r>
          <a:endParaRPr lang="cs-CZ" sz="1600" kern="1200" dirty="0"/>
        </a:p>
      </dsp:txBody>
      <dsp:txXfrm>
        <a:off x="2009023" y="1224126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Téma: Matematika 8. ročník</a:t>
          </a:r>
          <a:endParaRPr lang="cs-CZ" sz="16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CZ.1.07/1.4.00/21.1431</a:t>
          </a:r>
          <a:endParaRPr lang="cs-CZ" sz="16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7154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5827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8551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3121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429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955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80763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1527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94385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84507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694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646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cs.wikipedia.org/wiki/Ludolph_van_Ceulen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9582036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82687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79828" y="787792"/>
            <a:ext cx="6879101" cy="942534"/>
          </a:xfrm>
        </p:spPr>
        <p:txBody>
          <a:bodyPr>
            <a:normAutofit/>
          </a:bodyPr>
          <a:lstStyle/>
          <a:p>
            <a:pPr algn="l"/>
            <a:r>
              <a:rPr lang="en-US" dirty="0" err="1" smtClean="0"/>
              <a:t>Anotace</a:t>
            </a:r>
            <a:r>
              <a:rPr lang="en-US" dirty="0" smtClean="0"/>
              <a:t>:</a:t>
            </a:r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/>
              <p:nvPr/>
            </p:nvSpPr>
            <p:spPr>
              <a:xfrm>
                <a:off x="379828" y="1885070"/>
                <a:ext cx="8525021" cy="701730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dirty="0" smtClean="0"/>
                  <a:t>Prezentace slouží k odvození čísla</a:t>
                </a:r>
                <a14:m>
                  <m:oMath xmlns:m="http://schemas.openxmlformats.org/officeDocument/2006/math">
                    <m:r>
                      <a:rPr lang="cs-CZ" sz="3600" b="0" i="0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3600" i="1" smtClean="0">
                        <a:latin typeface="Cambria Math"/>
                        <a:ea typeface="Cambria Math"/>
                      </a:rPr>
                      <m:t>𝜋</m:t>
                    </m:r>
                  </m:oMath>
                </a14:m>
                <a:r>
                  <a:rPr lang="cs-CZ" sz="3600" dirty="0" smtClean="0"/>
                  <a:t> a vzorce pro výpočet délky kružnice, obvodu kruhu a obsahu kruhu.</a:t>
                </a:r>
              </a:p>
              <a:p>
                <a:r>
                  <a:rPr lang="cs-CZ" sz="3600" dirty="0" smtClean="0"/>
                  <a:t>Prezentace </a:t>
                </a:r>
                <a:r>
                  <a:rPr lang="cs-CZ" sz="3600" dirty="0"/>
                  <a:t>slouží k stručnému přehledu probírané látky a to jak při výkladu, tak při opakování.</a:t>
                </a:r>
              </a:p>
              <a:p>
                <a:r>
                  <a:rPr lang="cs-CZ" sz="3600" dirty="0" smtClean="0"/>
                  <a:t>Materiál </a:t>
                </a:r>
                <a:r>
                  <a:rPr lang="cs-CZ" sz="3600" dirty="0"/>
                  <a:t>slouží také k zápisu stručných poznámek do školních sešitů.</a:t>
                </a:r>
              </a:p>
              <a:p>
                <a:r>
                  <a:rPr lang="en-US" sz="3600" dirty="0" smtClean="0"/>
                  <a:t> </a:t>
                </a:r>
                <a:endParaRPr lang="en-US" sz="3600" dirty="0"/>
              </a:p>
              <a:p>
                <a:endParaRPr lang="en-US" dirty="0" smtClean="0"/>
              </a:p>
              <a:p>
                <a:endParaRPr lang="en-US" dirty="0"/>
              </a:p>
              <a:p>
                <a:endParaRPr lang="en-US" dirty="0" smtClean="0"/>
              </a:p>
              <a:p>
                <a:endParaRPr lang="en-US" dirty="0"/>
              </a:p>
              <a:p>
                <a:endParaRPr lang="en-US" dirty="0" smtClean="0"/>
              </a:p>
              <a:p>
                <a:endParaRPr lang="en-US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9828" y="1885070"/>
                <a:ext cx="8525021" cy="7017306"/>
              </a:xfrm>
              <a:prstGeom prst="rect">
                <a:avLst/>
              </a:prstGeom>
              <a:blipFill rotWithShape="1">
                <a:blip r:embed="rId2"/>
                <a:stretch>
                  <a:fillRect l="-2144" t="-1303" r="-12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56535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838200"/>
            <a:ext cx="9144000" cy="688975"/>
          </a:xfrm>
        </p:spPr>
        <p:txBody>
          <a:bodyPr>
            <a:normAutofit/>
          </a:bodyPr>
          <a:lstStyle/>
          <a:p>
            <a:r>
              <a:rPr lang="en-US" sz="3200" b="1" u="sng" dirty="0" err="1" smtClean="0"/>
              <a:t>Délka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kružnice</a:t>
            </a:r>
            <a:r>
              <a:rPr lang="en-US" sz="3200" b="1" u="sng" dirty="0" smtClean="0"/>
              <a:t>, </a:t>
            </a:r>
            <a:r>
              <a:rPr lang="en-US" sz="3200" b="1" u="sng" dirty="0" err="1" smtClean="0"/>
              <a:t>obvod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kruhu</a:t>
            </a:r>
            <a:r>
              <a:rPr lang="en-US" sz="3200" b="1" u="sng" dirty="0" smtClean="0"/>
              <a:t>, </a:t>
            </a:r>
            <a:r>
              <a:rPr lang="en-US" sz="3200" b="1" u="sng" dirty="0" err="1" smtClean="0"/>
              <a:t>obsah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kruhu</a:t>
            </a:r>
            <a:r>
              <a:rPr lang="en-US" sz="3200" b="1" u="sng" dirty="0" smtClean="0"/>
              <a:t> </a:t>
            </a:r>
            <a:endParaRPr lang="en-US" sz="3200" b="1" u="sng" dirty="0"/>
          </a:p>
        </p:txBody>
      </p:sp>
      <p:sp>
        <p:nvSpPr>
          <p:cNvPr id="3" name="TextBox 2"/>
          <p:cNvSpPr txBox="1"/>
          <p:nvPr/>
        </p:nvSpPr>
        <p:spPr>
          <a:xfrm>
            <a:off x="1295400" y="2286000"/>
            <a:ext cx="9144000" cy="2459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0" lvl="3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600" dirty="0" err="1" smtClean="0"/>
              <a:t>Délka</a:t>
            </a:r>
            <a:r>
              <a:rPr lang="en-US" sz="2600" dirty="0" smtClean="0"/>
              <a:t> </a:t>
            </a:r>
            <a:r>
              <a:rPr lang="en-US" sz="2600" dirty="0" err="1" smtClean="0"/>
              <a:t>kružnice</a:t>
            </a:r>
            <a:r>
              <a:rPr lang="en-US" sz="2600" dirty="0" smtClean="0"/>
              <a:t> a </a:t>
            </a:r>
            <a:r>
              <a:rPr lang="en-US" sz="2600" dirty="0" err="1" smtClean="0"/>
              <a:t>obvod</a:t>
            </a:r>
            <a:r>
              <a:rPr lang="en-US" sz="2600" dirty="0" smtClean="0"/>
              <a:t> </a:t>
            </a:r>
            <a:r>
              <a:rPr lang="en-US" sz="2600" dirty="0" err="1" smtClean="0"/>
              <a:t>kruhu</a:t>
            </a:r>
            <a:endParaRPr lang="en-US" sz="2600" dirty="0" smtClean="0"/>
          </a:p>
          <a:p>
            <a:pPr marL="1714500" lvl="3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600" dirty="0" err="1" smtClean="0"/>
              <a:t>Obsah</a:t>
            </a:r>
            <a:r>
              <a:rPr lang="en-US" sz="2600" dirty="0" smtClean="0"/>
              <a:t> </a:t>
            </a:r>
            <a:r>
              <a:rPr lang="en-US" sz="2600" dirty="0" err="1" smtClean="0"/>
              <a:t>kruhu</a:t>
            </a:r>
            <a:endParaRPr lang="en-US" sz="2600" dirty="0" smtClean="0"/>
          </a:p>
          <a:p>
            <a:pPr marL="1714500" lvl="3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600" dirty="0" err="1" smtClean="0"/>
              <a:t>Ludolfovo</a:t>
            </a:r>
            <a:r>
              <a:rPr lang="en-US" sz="2600" dirty="0" smtClean="0"/>
              <a:t> </a:t>
            </a:r>
            <a:r>
              <a:rPr lang="en-US" sz="2600" dirty="0" err="1" smtClean="0"/>
              <a:t>číslo</a:t>
            </a:r>
            <a:r>
              <a:rPr lang="en-US" sz="2600" dirty="0"/>
              <a:t> </a:t>
            </a:r>
            <a:r>
              <a:rPr lang="en-US" sz="2600" dirty="0" smtClean="0"/>
              <a:t>-  </a:t>
            </a:r>
            <a:r>
              <a:rPr lang="en-US" sz="2600" b="1" dirty="0" smtClean="0"/>
              <a:t>π</a:t>
            </a:r>
            <a:endParaRPr lang="en-US" sz="2600" dirty="0"/>
          </a:p>
          <a:p>
            <a:pPr marL="1714500" lvl="3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600" dirty="0" err="1" smtClean="0"/>
              <a:t>Mezikruží</a:t>
            </a:r>
            <a:r>
              <a:rPr lang="en-US" sz="2600" dirty="0" smtClean="0"/>
              <a:t>, </a:t>
            </a:r>
            <a:r>
              <a:rPr lang="en-US" sz="2600" dirty="0" err="1" smtClean="0"/>
              <a:t>obsah</a:t>
            </a:r>
            <a:r>
              <a:rPr lang="en-US" sz="2600" dirty="0" smtClean="0"/>
              <a:t> </a:t>
            </a:r>
            <a:r>
              <a:rPr lang="en-US" sz="2600" dirty="0" err="1" smtClean="0"/>
              <a:t>mezikruží</a:t>
            </a:r>
            <a:endParaRPr lang="en-US" sz="2600" dirty="0" smtClean="0"/>
          </a:p>
        </p:txBody>
      </p:sp>
    </p:spTree>
    <p:extLst>
      <p:ext uri="{BB962C8B-B14F-4D97-AF65-F5344CB8AC3E}">
        <p14:creationId xmlns:p14="http://schemas.microsoft.com/office/powerpoint/2010/main" val="3472032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TextBox 35"/>
          <p:cNvSpPr txBox="1"/>
          <p:nvPr/>
        </p:nvSpPr>
        <p:spPr>
          <a:xfrm>
            <a:off x="4012791" y="2073953"/>
            <a:ext cx="35984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d</a:t>
            </a:r>
            <a:endParaRPr lang="en-US" sz="2600" dirty="0"/>
          </a:p>
        </p:txBody>
      </p:sp>
      <p:cxnSp>
        <p:nvCxnSpPr>
          <p:cNvPr id="32" name="Straight Connector 31"/>
          <p:cNvCxnSpPr/>
          <p:nvPr/>
        </p:nvCxnSpPr>
        <p:spPr>
          <a:xfrm>
            <a:off x="3270250" y="2352675"/>
            <a:ext cx="2642541" cy="77681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en-US" sz="3200" b="1" u="sng" dirty="0" smtClean="0"/>
              <a:t>Ad 1: </a:t>
            </a:r>
            <a:r>
              <a:rPr lang="en-US" sz="3200" b="1" u="sng" dirty="0" err="1" smtClean="0"/>
              <a:t>Délka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kružnice</a:t>
            </a:r>
            <a:r>
              <a:rPr lang="en-US" sz="3200" b="1" u="sng" dirty="0" smtClean="0"/>
              <a:t> a </a:t>
            </a:r>
            <a:r>
              <a:rPr lang="en-US" sz="3200" b="1" u="sng" dirty="0" err="1" smtClean="0"/>
              <a:t>obvod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kruhu</a:t>
            </a:r>
            <a:r>
              <a:rPr lang="en-US" sz="3200" b="1" u="sng" dirty="0" smtClean="0"/>
              <a:t> </a:t>
            </a:r>
            <a:endParaRPr lang="en-US" sz="3200" b="1" u="sng" dirty="0"/>
          </a:p>
        </p:txBody>
      </p:sp>
      <p:sp>
        <p:nvSpPr>
          <p:cNvPr id="3" name="TextBox 2"/>
          <p:cNvSpPr txBox="1"/>
          <p:nvPr/>
        </p:nvSpPr>
        <p:spPr>
          <a:xfrm>
            <a:off x="6477000" y="2413622"/>
            <a:ext cx="1574935" cy="6591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>
              <a:lnSpc>
                <a:spcPct val="150000"/>
              </a:lnSpc>
            </a:pPr>
            <a:r>
              <a:rPr lang="en-US" sz="2600" dirty="0"/>
              <a:t>d</a:t>
            </a:r>
            <a:r>
              <a:rPr lang="en-US" sz="2600" dirty="0" smtClean="0"/>
              <a:t> = 2r</a:t>
            </a:r>
          </a:p>
        </p:txBody>
      </p:sp>
      <p:sp>
        <p:nvSpPr>
          <p:cNvPr id="68" name="TextBox 67"/>
          <p:cNvSpPr txBox="1"/>
          <p:nvPr/>
        </p:nvSpPr>
        <p:spPr>
          <a:xfrm>
            <a:off x="2532593" y="4576400"/>
            <a:ext cx="1424188" cy="584776"/>
          </a:xfrm>
          <a:prstGeom prst="rect">
            <a:avLst/>
          </a:prstGeom>
          <a:noFill/>
          <a:ln w="2540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pPr marL="0" lvl="1"/>
            <a:r>
              <a:rPr lang="en-US" sz="3200" dirty="0">
                <a:solidFill>
                  <a:srgbClr val="FF0000"/>
                </a:solidFill>
              </a:rPr>
              <a:t>O</a:t>
            </a:r>
            <a:r>
              <a:rPr lang="en-US" sz="3200" dirty="0" smtClean="0">
                <a:solidFill>
                  <a:srgbClr val="FF0000"/>
                </a:solidFill>
              </a:rPr>
              <a:t> = 2πr</a:t>
            </a:r>
          </a:p>
        </p:txBody>
      </p:sp>
      <p:sp>
        <p:nvSpPr>
          <p:cNvPr id="47" name="TextBox 46"/>
          <p:cNvSpPr txBox="1"/>
          <p:nvPr/>
        </p:nvSpPr>
        <p:spPr>
          <a:xfrm>
            <a:off x="4122989" y="4583280"/>
            <a:ext cx="1036462" cy="584776"/>
          </a:xfrm>
          <a:prstGeom prst="rect">
            <a:avLst/>
          </a:prstGeom>
          <a:noFill/>
          <a:ln w="25400">
            <a:noFill/>
          </a:ln>
        </p:spPr>
        <p:txBody>
          <a:bodyPr wrap="none" rtlCol="0">
            <a:spAutoFit/>
          </a:bodyPr>
          <a:lstStyle/>
          <a:p>
            <a:pPr marL="0" lvl="1"/>
            <a:r>
              <a:rPr lang="en-US" sz="3200" dirty="0" err="1" smtClean="0"/>
              <a:t>nebo</a:t>
            </a:r>
            <a:endParaRPr lang="en-US" sz="3200" dirty="0" smtClean="0"/>
          </a:p>
        </p:txBody>
      </p:sp>
      <p:sp>
        <p:nvSpPr>
          <p:cNvPr id="44" name="TextBox 43"/>
          <p:cNvSpPr txBox="1"/>
          <p:nvPr/>
        </p:nvSpPr>
        <p:spPr>
          <a:xfrm>
            <a:off x="5365931" y="4572000"/>
            <a:ext cx="1288734" cy="584776"/>
          </a:xfrm>
          <a:prstGeom prst="rect">
            <a:avLst/>
          </a:prstGeom>
          <a:noFill/>
          <a:ln w="2540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pPr marL="0" lvl="1"/>
            <a:r>
              <a:rPr lang="en-US" sz="3200" dirty="0" smtClean="0">
                <a:solidFill>
                  <a:srgbClr val="FF0000"/>
                </a:solidFill>
              </a:rPr>
              <a:t>O = π</a:t>
            </a:r>
            <a:r>
              <a:rPr lang="en-US" sz="3200" dirty="0">
                <a:solidFill>
                  <a:srgbClr val="FF0000"/>
                </a:solidFill>
              </a:rPr>
              <a:t>d</a:t>
            </a:r>
            <a:endParaRPr lang="en-US" sz="3200" dirty="0" smtClean="0">
              <a:solidFill>
                <a:srgbClr val="FF0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313040" y="2695222"/>
            <a:ext cx="4505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S</a:t>
            </a:r>
            <a:r>
              <a:rPr lang="en-US" sz="2600" baseline="-25000" dirty="0" smtClean="0"/>
              <a:t>1</a:t>
            </a:r>
            <a:endParaRPr lang="en-US" sz="2600" baseline="-25000" dirty="0"/>
          </a:p>
        </p:txBody>
      </p:sp>
      <p:grpSp>
        <p:nvGrpSpPr>
          <p:cNvPr id="17" name="Group 16"/>
          <p:cNvGrpSpPr/>
          <p:nvPr/>
        </p:nvGrpSpPr>
        <p:grpSpPr>
          <a:xfrm>
            <a:off x="3222861" y="1371600"/>
            <a:ext cx="2743200" cy="2743200"/>
            <a:chOff x="4191000" y="2362200"/>
            <a:chExt cx="2743200" cy="2743200"/>
          </a:xfrm>
        </p:grpSpPr>
        <p:sp>
          <p:nvSpPr>
            <p:cNvPr id="4" name="Oval 3"/>
            <p:cNvSpPr>
              <a:spLocks noChangeAspect="1"/>
            </p:cNvSpPr>
            <p:nvPr/>
          </p:nvSpPr>
          <p:spPr>
            <a:xfrm>
              <a:off x="4191000" y="2362200"/>
              <a:ext cx="2743200" cy="2743200"/>
            </a:xfrm>
            <a:prstGeom prst="ellipse">
              <a:avLst/>
            </a:prstGeom>
            <a:noFill/>
            <a:ln w="254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" name="Straight Connector 7"/>
            <p:cNvCxnSpPr/>
            <p:nvPr/>
          </p:nvCxnSpPr>
          <p:spPr>
            <a:xfrm>
              <a:off x="5477435" y="3733800"/>
              <a:ext cx="161365" cy="0"/>
            </a:xfrm>
            <a:prstGeom prst="line">
              <a:avLst/>
            </a:prstGeom>
            <a:ln w="254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>
              <a:off x="5562600" y="3657600"/>
              <a:ext cx="0" cy="167973"/>
            </a:xfrm>
            <a:prstGeom prst="line">
              <a:avLst/>
            </a:prstGeom>
            <a:ln w="254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5" name="TextBox 4"/>
          <p:cNvSpPr txBox="1"/>
          <p:nvPr/>
        </p:nvSpPr>
        <p:spPr>
          <a:xfrm>
            <a:off x="5204061" y="990600"/>
            <a:ext cx="33623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k</a:t>
            </a:r>
            <a:endParaRPr lang="en-US" sz="2600" dirty="0"/>
          </a:p>
        </p:txBody>
      </p:sp>
      <p:cxnSp>
        <p:nvCxnSpPr>
          <p:cNvPr id="22" name="Straight Connector 21"/>
          <p:cNvCxnSpPr>
            <a:endCxn id="4" idx="7"/>
          </p:cNvCxnSpPr>
          <p:nvPr/>
        </p:nvCxnSpPr>
        <p:spPr>
          <a:xfrm flipV="1">
            <a:off x="4594461" y="1773332"/>
            <a:ext cx="969868" cy="96986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4864903" y="1773332"/>
            <a:ext cx="30090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r</a:t>
            </a:r>
            <a:endParaRPr lang="en-US" sz="2600" dirty="0"/>
          </a:p>
        </p:txBody>
      </p:sp>
      <p:sp>
        <p:nvSpPr>
          <p:cNvPr id="49" name="TextBox 48"/>
          <p:cNvSpPr txBox="1"/>
          <p:nvPr/>
        </p:nvSpPr>
        <p:spPr>
          <a:xfrm>
            <a:off x="990600" y="5410200"/>
            <a:ext cx="3958936" cy="1077218"/>
          </a:xfrm>
          <a:prstGeom prst="rect">
            <a:avLst/>
          </a:prstGeom>
          <a:noFill/>
          <a:ln w="25400">
            <a:noFill/>
          </a:ln>
        </p:spPr>
        <p:txBody>
          <a:bodyPr wrap="none" rtlCol="0">
            <a:spAutoFit/>
          </a:bodyPr>
          <a:lstStyle/>
          <a:p>
            <a:pPr marL="0" lvl="1"/>
            <a:r>
              <a:rPr lang="el-GR" sz="3200" dirty="0" smtClean="0"/>
              <a:t>π</a:t>
            </a:r>
            <a:r>
              <a:rPr lang="en-US" sz="3200" dirty="0" smtClean="0"/>
              <a:t> </a:t>
            </a:r>
            <a:r>
              <a:rPr lang="en-US" sz="3200" dirty="0" smtClean="0">
                <a:latin typeface="ＭＳ ゴシック"/>
                <a:ea typeface="ＭＳ ゴシック"/>
                <a:cs typeface="ＭＳ ゴシック"/>
              </a:rPr>
              <a:t>≅</a:t>
            </a:r>
            <a:r>
              <a:rPr lang="en-US" sz="3200" dirty="0"/>
              <a:t> </a:t>
            </a:r>
            <a:r>
              <a:rPr lang="en-US" sz="3200" dirty="0" smtClean="0"/>
              <a:t>3</a:t>
            </a:r>
            <a:r>
              <a:rPr lang="cs-CZ" sz="3200" dirty="0" smtClean="0"/>
              <a:t>,</a:t>
            </a:r>
            <a:r>
              <a:rPr lang="en-US" sz="3200" dirty="0" smtClean="0"/>
              <a:t>14</a:t>
            </a:r>
          </a:p>
          <a:p>
            <a:pPr marL="0" lvl="1"/>
            <a:r>
              <a:rPr lang="el-GR" sz="3200" dirty="0" smtClean="0"/>
              <a:t>π</a:t>
            </a:r>
            <a:r>
              <a:rPr lang="cs-CZ" sz="3200" dirty="0" smtClean="0"/>
              <a:t> </a:t>
            </a:r>
            <a:r>
              <a:rPr lang="en-US" sz="3200" dirty="0" smtClean="0"/>
              <a:t>[</a:t>
            </a:r>
            <a:r>
              <a:rPr lang="en-US" sz="3200" dirty="0" err="1"/>
              <a:t>p</a:t>
            </a:r>
            <a:r>
              <a:rPr lang="en-US" sz="3200" dirty="0" err="1" smtClean="0"/>
              <a:t>í</a:t>
            </a:r>
            <a:r>
              <a:rPr lang="en-US" sz="3200" dirty="0" smtClean="0"/>
              <a:t>]  - </a:t>
            </a:r>
            <a:r>
              <a:rPr lang="en-US" sz="3200" dirty="0" err="1" smtClean="0"/>
              <a:t>Ludolfovo</a:t>
            </a:r>
            <a:r>
              <a:rPr lang="en-US" sz="3200" dirty="0" smtClean="0"/>
              <a:t> </a:t>
            </a:r>
            <a:r>
              <a:rPr lang="en-US" sz="3200" dirty="0" err="1" smtClean="0"/>
              <a:t>číslo</a:t>
            </a:r>
            <a:endParaRPr lang="en-US" sz="3200" dirty="0" smtClean="0"/>
          </a:p>
        </p:txBody>
      </p:sp>
    </p:spTree>
    <p:extLst>
      <p:ext uri="{BB962C8B-B14F-4D97-AF65-F5344CB8AC3E}">
        <p14:creationId xmlns:p14="http://schemas.microsoft.com/office/powerpoint/2010/main" val="3690773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" grpId="0"/>
      <p:bldP spid="68" grpId="0" animBg="1"/>
      <p:bldP spid="47" grpId="0"/>
      <p:bldP spid="44" grpId="0" animBg="1"/>
      <p:bldP spid="4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3222861" y="1371600"/>
            <a:ext cx="2743200" cy="2743200"/>
            <a:chOff x="4191000" y="2362200"/>
            <a:chExt cx="2743200" cy="2743200"/>
          </a:xfrm>
        </p:grpSpPr>
        <p:sp>
          <p:nvSpPr>
            <p:cNvPr id="4" name="Oval 3"/>
            <p:cNvSpPr>
              <a:spLocks noChangeAspect="1"/>
            </p:cNvSpPr>
            <p:nvPr/>
          </p:nvSpPr>
          <p:spPr>
            <a:xfrm>
              <a:off x="4191000" y="2362200"/>
              <a:ext cx="2743200" cy="2743200"/>
            </a:xfrm>
            <a:prstGeom prst="ellipse">
              <a:avLst/>
            </a:prstGeom>
            <a:solidFill>
              <a:schemeClr val="tx2">
                <a:lumMod val="20000"/>
                <a:lumOff val="80000"/>
              </a:schemeClr>
            </a:solidFill>
            <a:ln w="254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" name="Straight Connector 7"/>
            <p:cNvCxnSpPr/>
            <p:nvPr/>
          </p:nvCxnSpPr>
          <p:spPr>
            <a:xfrm>
              <a:off x="5477435" y="3733800"/>
              <a:ext cx="161365" cy="0"/>
            </a:xfrm>
            <a:prstGeom prst="line">
              <a:avLst/>
            </a:prstGeom>
            <a:ln w="254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>
              <a:off x="5562600" y="3657600"/>
              <a:ext cx="0" cy="167973"/>
            </a:xfrm>
            <a:prstGeom prst="line">
              <a:avLst/>
            </a:prstGeom>
            <a:ln w="254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36" name="TextBox 35"/>
          <p:cNvSpPr txBox="1"/>
          <p:nvPr/>
        </p:nvSpPr>
        <p:spPr>
          <a:xfrm>
            <a:off x="4012791" y="2073953"/>
            <a:ext cx="35984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d</a:t>
            </a:r>
            <a:endParaRPr lang="en-US" sz="2600" dirty="0"/>
          </a:p>
        </p:txBody>
      </p:sp>
      <p:cxnSp>
        <p:nvCxnSpPr>
          <p:cNvPr id="32" name="Straight Connector 31"/>
          <p:cNvCxnSpPr/>
          <p:nvPr/>
        </p:nvCxnSpPr>
        <p:spPr>
          <a:xfrm>
            <a:off x="3270250" y="2352675"/>
            <a:ext cx="2642541" cy="77681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4313040" y="2695222"/>
            <a:ext cx="4505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S</a:t>
            </a:r>
            <a:r>
              <a:rPr lang="en-US" sz="2600" baseline="-25000" dirty="0" smtClean="0"/>
              <a:t>1</a:t>
            </a:r>
            <a:endParaRPr lang="en-US" sz="2600" baseline="-25000" dirty="0"/>
          </a:p>
        </p:txBody>
      </p:sp>
      <p:sp>
        <p:nvSpPr>
          <p:cNvPr id="5" name="TextBox 4"/>
          <p:cNvSpPr txBox="1"/>
          <p:nvPr/>
        </p:nvSpPr>
        <p:spPr>
          <a:xfrm>
            <a:off x="5228092" y="1018822"/>
            <a:ext cx="33623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k</a:t>
            </a:r>
            <a:endParaRPr lang="en-US" sz="2600" dirty="0"/>
          </a:p>
        </p:txBody>
      </p:sp>
      <p:cxnSp>
        <p:nvCxnSpPr>
          <p:cNvPr id="22" name="Straight Connector 21"/>
          <p:cNvCxnSpPr>
            <a:endCxn id="4" idx="7"/>
          </p:cNvCxnSpPr>
          <p:nvPr/>
        </p:nvCxnSpPr>
        <p:spPr>
          <a:xfrm flipV="1">
            <a:off x="4594461" y="1773332"/>
            <a:ext cx="969868" cy="96986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4864903" y="1773332"/>
            <a:ext cx="30090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r</a:t>
            </a:r>
            <a:endParaRPr lang="en-US" sz="2600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en-US" sz="3200" b="1" u="sng" dirty="0" smtClean="0"/>
              <a:t>Ad </a:t>
            </a:r>
            <a:r>
              <a:rPr lang="en-US" sz="3200" b="1" u="sng" dirty="0"/>
              <a:t>2</a:t>
            </a:r>
            <a:r>
              <a:rPr lang="en-US" sz="3200" b="1" u="sng" dirty="0" smtClean="0"/>
              <a:t>: </a:t>
            </a:r>
            <a:r>
              <a:rPr lang="en-US" sz="3200" b="1" u="sng" dirty="0" err="1" smtClean="0"/>
              <a:t>Obsah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kruhu</a:t>
            </a:r>
            <a:r>
              <a:rPr lang="en-US" sz="3200" b="1" u="sng" dirty="0" smtClean="0"/>
              <a:t> </a:t>
            </a:r>
            <a:endParaRPr lang="en-US" sz="3200" b="1" u="sng" dirty="0"/>
          </a:p>
        </p:txBody>
      </p:sp>
      <p:sp>
        <p:nvSpPr>
          <p:cNvPr id="3" name="TextBox 2"/>
          <p:cNvSpPr txBox="1"/>
          <p:nvPr/>
        </p:nvSpPr>
        <p:spPr>
          <a:xfrm>
            <a:off x="6477000" y="2413622"/>
            <a:ext cx="1574935" cy="6591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>
              <a:lnSpc>
                <a:spcPct val="150000"/>
              </a:lnSpc>
            </a:pPr>
            <a:r>
              <a:rPr lang="en-US" sz="2600" dirty="0"/>
              <a:t>d</a:t>
            </a:r>
            <a:r>
              <a:rPr lang="en-US" sz="2600" dirty="0" smtClean="0"/>
              <a:t> = 2r</a:t>
            </a:r>
          </a:p>
        </p:txBody>
      </p:sp>
      <p:sp>
        <p:nvSpPr>
          <p:cNvPr id="68" name="TextBox 67"/>
          <p:cNvSpPr txBox="1"/>
          <p:nvPr/>
        </p:nvSpPr>
        <p:spPr>
          <a:xfrm>
            <a:off x="2532593" y="4576400"/>
            <a:ext cx="1271702" cy="584776"/>
          </a:xfrm>
          <a:prstGeom prst="rect">
            <a:avLst/>
          </a:prstGeom>
          <a:noFill/>
          <a:ln w="2540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pPr marL="0" lvl="1"/>
            <a:r>
              <a:rPr lang="en-US" sz="3200" dirty="0" smtClean="0">
                <a:solidFill>
                  <a:srgbClr val="FF0000"/>
                </a:solidFill>
              </a:rPr>
              <a:t>S = πr</a:t>
            </a:r>
            <a:r>
              <a:rPr lang="en-US" sz="3200" baseline="30000" dirty="0" smtClean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47" name="TextBox 46"/>
          <p:cNvSpPr txBox="1"/>
          <p:nvPr/>
        </p:nvSpPr>
        <p:spPr>
          <a:xfrm>
            <a:off x="4122989" y="4583280"/>
            <a:ext cx="1036462" cy="584776"/>
          </a:xfrm>
          <a:prstGeom prst="rect">
            <a:avLst/>
          </a:prstGeom>
          <a:noFill/>
          <a:ln w="25400">
            <a:noFill/>
          </a:ln>
        </p:spPr>
        <p:txBody>
          <a:bodyPr wrap="none" rtlCol="0">
            <a:spAutoFit/>
          </a:bodyPr>
          <a:lstStyle/>
          <a:p>
            <a:pPr marL="0" lvl="1"/>
            <a:r>
              <a:rPr lang="en-US" sz="3200" dirty="0" err="1" smtClean="0"/>
              <a:t>nebo</a:t>
            </a:r>
            <a:endParaRPr lang="en-US" sz="3200" dirty="0" smtClean="0"/>
          </a:p>
        </p:txBody>
      </p:sp>
      <p:sp>
        <p:nvSpPr>
          <p:cNvPr id="44" name="TextBox 43"/>
          <p:cNvSpPr txBox="1"/>
          <p:nvPr/>
        </p:nvSpPr>
        <p:spPr>
          <a:xfrm>
            <a:off x="5365931" y="4572000"/>
            <a:ext cx="1710724" cy="584776"/>
          </a:xfrm>
          <a:prstGeom prst="rect">
            <a:avLst/>
          </a:prstGeom>
          <a:noFill/>
          <a:ln w="2540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pPr marL="0" lvl="1"/>
            <a:r>
              <a:rPr lang="en-US" sz="3200" dirty="0">
                <a:solidFill>
                  <a:srgbClr val="FF0000"/>
                </a:solidFill>
              </a:rPr>
              <a:t>S</a:t>
            </a:r>
            <a:r>
              <a:rPr lang="en-US" sz="3200" dirty="0" smtClean="0">
                <a:solidFill>
                  <a:srgbClr val="FF0000"/>
                </a:solidFill>
              </a:rPr>
              <a:t> = πd</a:t>
            </a:r>
            <a:r>
              <a:rPr lang="en-US" sz="3200" baseline="30000" dirty="0" smtClean="0">
                <a:solidFill>
                  <a:srgbClr val="FF0000"/>
                </a:solidFill>
              </a:rPr>
              <a:t>2</a:t>
            </a:r>
            <a:r>
              <a:rPr lang="en-US" sz="3200" dirty="0" smtClean="0">
                <a:solidFill>
                  <a:srgbClr val="FF0000"/>
                </a:solidFill>
              </a:rPr>
              <a:t>/4</a:t>
            </a:r>
            <a:endParaRPr lang="en-US" sz="3200" baseline="30000" dirty="0" smtClean="0">
              <a:solidFill>
                <a:srgbClr val="FF0000"/>
              </a:solidFill>
            </a:endParaRPr>
          </a:p>
        </p:txBody>
      </p:sp>
      <p:sp>
        <p:nvSpPr>
          <p:cNvPr id="49" name="TextBox 48"/>
          <p:cNvSpPr txBox="1"/>
          <p:nvPr/>
        </p:nvSpPr>
        <p:spPr>
          <a:xfrm>
            <a:off x="990600" y="5410200"/>
            <a:ext cx="3958936" cy="1077218"/>
          </a:xfrm>
          <a:prstGeom prst="rect">
            <a:avLst/>
          </a:prstGeom>
          <a:noFill/>
          <a:ln w="25400">
            <a:noFill/>
          </a:ln>
        </p:spPr>
        <p:txBody>
          <a:bodyPr wrap="none" rtlCol="0">
            <a:spAutoFit/>
          </a:bodyPr>
          <a:lstStyle/>
          <a:p>
            <a:pPr marL="0" lvl="1"/>
            <a:r>
              <a:rPr lang="el-GR" sz="3200" dirty="0" smtClean="0"/>
              <a:t>π</a:t>
            </a:r>
            <a:r>
              <a:rPr lang="en-US" sz="3200" dirty="0" smtClean="0"/>
              <a:t> </a:t>
            </a:r>
            <a:r>
              <a:rPr lang="en-US" sz="3200" dirty="0" smtClean="0">
                <a:latin typeface="ＭＳ ゴシック"/>
                <a:ea typeface="ＭＳ ゴシック"/>
                <a:cs typeface="ＭＳ ゴシック"/>
              </a:rPr>
              <a:t>≅</a:t>
            </a:r>
            <a:r>
              <a:rPr lang="en-US" sz="3200" dirty="0"/>
              <a:t> </a:t>
            </a:r>
            <a:r>
              <a:rPr lang="en-US" sz="3200" dirty="0" smtClean="0"/>
              <a:t>3</a:t>
            </a:r>
            <a:r>
              <a:rPr lang="cs-CZ" sz="3200" dirty="0" smtClean="0"/>
              <a:t>,</a:t>
            </a:r>
            <a:r>
              <a:rPr lang="en-US" sz="3200" dirty="0" smtClean="0"/>
              <a:t>14</a:t>
            </a:r>
          </a:p>
          <a:p>
            <a:pPr marL="0" lvl="1"/>
            <a:r>
              <a:rPr lang="el-GR" sz="3200" dirty="0" smtClean="0"/>
              <a:t>π</a:t>
            </a:r>
            <a:r>
              <a:rPr lang="cs-CZ" sz="3200" dirty="0" smtClean="0"/>
              <a:t> </a:t>
            </a:r>
            <a:r>
              <a:rPr lang="en-US" sz="3200" dirty="0" smtClean="0"/>
              <a:t>[</a:t>
            </a:r>
            <a:r>
              <a:rPr lang="en-US" sz="3200" dirty="0" err="1"/>
              <a:t>p</a:t>
            </a:r>
            <a:r>
              <a:rPr lang="en-US" sz="3200" dirty="0" err="1" smtClean="0"/>
              <a:t>í</a:t>
            </a:r>
            <a:r>
              <a:rPr lang="en-US" sz="3200" dirty="0" smtClean="0"/>
              <a:t>]  - </a:t>
            </a:r>
            <a:r>
              <a:rPr lang="en-US" sz="3200" dirty="0" err="1" smtClean="0"/>
              <a:t>Ludolfovo</a:t>
            </a:r>
            <a:r>
              <a:rPr lang="en-US" sz="3200" dirty="0" smtClean="0"/>
              <a:t> </a:t>
            </a:r>
            <a:r>
              <a:rPr lang="en-US" sz="3200" dirty="0" err="1" smtClean="0"/>
              <a:t>číslo</a:t>
            </a:r>
            <a:endParaRPr lang="en-US" sz="3200" dirty="0" smtClean="0"/>
          </a:p>
        </p:txBody>
      </p:sp>
    </p:spTree>
    <p:extLst>
      <p:ext uri="{BB962C8B-B14F-4D97-AF65-F5344CB8AC3E}">
        <p14:creationId xmlns:p14="http://schemas.microsoft.com/office/powerpoint/2010/main" val="727476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" grpId="0"/>
      <p:bldP spid="68" grpId="0" animBg="1"/>
      <p:bldP spid="47" grpId="0"/>
      <p:bldP spid="44" grpId="0" animBg="1"/>
      <p:bldP spid="4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Box 18"/>
          <p:cNvSpPr txBox="1"/>
          <p:nvPr/>
        </p:nvSpPr>
        <p:spPr>
          <a:xfrm>
            <a:off x="584996" y="797004"/>
            <a:ext cx="7797004" cy="1392689"/>
          </a:xfrm>
          <a:prstGeom prst="rect">
            <a:avLst/>
          </a:prstGeom>
          <a:noFill/>
          <a:ln w="25400">
            <a:noFill/>
          </a:ln>
        </p:spPr>
        <p:txBody>
          <a:bodyPr wrap="square" rtlCol="0">
            <a:spAutoFit/>
          </a:bodyPr>
          <a:lstStyle/>
          <a:p>
            <a:pPr indent="-457200">
              <a:buFont typeface="Arial"/>
              <a:buChar char="•"/>
            </a:pPr>
            <a:r>
              <a:rPr lang="en-US" sz="2600" dirty="0" err="1" smtClean="0"/>
              <a:t>Matematická</a:t>
            </a:r>
            <a:r>
              <a:rPr lang="en-US" sz="2600" dirty="0" smtClean="0"/>
              <a:t> </a:t>
            </a:r>
            <a:r>
              <a:rPr lang="en-US" sz="2600" dirty="0" err="1" smtClean="0"/>
              <a:t>konstanta</a:t>
            </a:r>
            <a:r>
              <a:rPr lang="en-US" sz="2600" dirty="0" smtClean="0"/>
              <a:t> (</a:t>
            </a:r>
            <a:r>
              <a:rPr lang="en-US" sz="2600" dirty="0" err="1" smtClean="0"/>
              <a:t>číslo</a:t>
            </a:r>
            <a:r>
              <a:rPr lang="en-US" sz="2600" dirty="0" smtClean="0"/>
              <a:t>) </a:t>
            </a:r>
            <a:r>
              <a:rPr lang="en-US" sz="2600" dirty="0" err="1" smtClean="0"/>
              <a:t>vyjadřující</a:t>
            </a:r>
            <a:r>
              <a:rPr lang="en-US" sz="2600" dirty="0" smtClean="0"/>
              <a:t> </a:t>
            </a:r>
            <a:r>
              <a:rPr lang="en-US" sz="2600" dirty="0" err="1" smtClean="0"/>
              <a:t>vztah</a:t>
            </a:r>
            <a:r>
              <a:rPr lang="en-US" sz="2600" dirty="0" smtClean="0"/>
              <a:t> 	</a:t>
            </a:r>
            <a:r>
              <a:rPr lang="en-US" sz="2600" dirty="0" err="1" smtClean="0"/>
              <a:t>mezi</a:t>
            </a:r>
            <a:r>
              <a:rPr lang="en-US" sz="2600" dirty="0" smtClean="0"/>
              <a:t> 	</a:t>
            </a:r>
            <a:r>
              <a:rPr lang="en-US" sz="2600" u="sng" dirty="0" err="1" smtClean="0"/>
              <a:t>délkou</a:t>
            </a:r>
            <a:r>
              <a:rPr lang="en-US" sz="2600" u="sng" dirty="0" smtClean="0"/>
              <a:t> </a:t>
            </a:r>
            <a:r>
              <a:rPr lang="en-US" sz="2600" u="sng" dirty="0" err="1" smtClean="0"/>
              <a:t>kružnice</a:t>
            </a:r>
            <a:r>
              <a:rPr lang="en-US" sz="2600" dirty="0" smtClean="0"/>
              <a:t> a </a:t>
            </a:r>
            <a:r>
              <a:rPr lang="en-US" sz="2600" dirty="0" err="1" smtClean="0"/>
              <a:t>jejím</a:t>
            </a:r>
            <a:r>
              <a:rPr lang="en-US" sz="2600" dirty="0" smtClean="0"/>
              <a:t> </a:t>
            </a:r>
            <a:r>
              <a:rPr lang="en-US" sz="2600" u="sng" dirty="0" err="1" smtClean="0"/>
              <a:t>průměrem</a:t>
            </a:r>
            <a:endParaRPr lang="en-US" sz="2600" u="sng" dirty="0" smtClean="0"/>
          </a:p>
          <a:p>
            <a:pPr indent="-457200">
              <a:lnSpc>
                <a:spcPct val="130000"/>
              </a:lnSpc>
              <a:buFont typeface="Arial"/>
              <a:buChar char="•"/>
            </a:pPr>
            <a:r>
              <a:rPr lang="en-US" sz="2600" dirty="0" err="1" smtClean="0"/>
              <a:t>Značí</a:t>
            </a:r>
            <a:r>
              <a:rPr lang="en-US" sz="2600" dirty="0" smtClean="0"/>
              <a:t> se </a:t>
            </a:r>
            <a:r>
              <a:rPr lang="en-US" sz="2600" dirty="0" err="1" smtClean="0"/>
              <a:t>malým</a:t>
            </a:r>
            <a:r>
              <a:rPr lang="en-US" sz="2600" dirty="0" smtClean="0"/>
              <a:t> </a:t>
            </a:r>
            <a:r>
              <a:rPr lang="en-US" sz="2600" dirty="0" err="1" smtClean="0"/>
              <a:t>řeckým</a:t>
            </a:r>
            <a:r>
              <a:rPr lang="en-US" sz="2600" dirty="0" smtClean="0"/>
              <a:t> </a:t>
            </a:r>
            <a:r>
              <a:rPr lang="en-US" sz="2600" dirty="0" err="1" smtClean="0"/>
              <a:t>písmenem</a:t>
            </a:r>
            <a:r>
              <a:rPr lang="en-US" sz="2600" dirty="0" smtClean="0"/>
              <a:t> </a:t>
            </a:r>
            <a:r>
              <a:rPr lang="el-GR" sz="2600" b="1" dirty="0"/>
              <a:t>π</a:t>
            </a:r>
            <a:r>
              <a:rPr lang="cs-CZ" sz="2600" dirty="0"/>
              <a:t> </a:t>
            </a:r>
            <a:r>
              <a:rPr lang="cs-CZ" sz="2600" dirty="0" smtClean="0"/>
              <a:t>[pí]</a:t>
            </a:r>
            <a:endParaRPr lang="en-US" sz="2600" dirty="0" smtClean="0"/>
          </a:p>
        </p:txBody>
      </p:sp>
      <p:grpSp>
        <p:nvGrpSpPr>
          <p:cNvPr id="17" name="Group 16"/>
          <p:cNvGrpSpPr>
            <a:grpSpLocks/>
          </p:cNvGrpSpPr>
          <p:nvPr/>
        </p:nvGrpSpPr>
        <p:grpSpPr>
          <a:xfrm>
            <a:off x="1739873" y="2379344"/>
            <a:ext cx="1645920" cy="1645920"/>
            <a:chOff x="4191000" y="2362200"/>
            <a:chExt cx="2743200" cy="2743200"/>
          </a:xfrm>
        </p:grpSpPr>
        <p:sp>
          <p:nvSpPr>
            <p:cNvPr id="4" name="Oval 3"/>
            <p:cNvSpPr>
              <a:spLocks noChangeAspect="1"/>
            </p:cNvSpPr>
            <p:nvPr/>
          </p:nvSpPr>
          <p:spPr>
            <a:xfrm>
              <a:off x="4191000" y="2362200"/>
              <a:ext cx="2743200" cy="2743200"/>
            </a:xfrm>
            <a:prstGeom prst="ellipse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" name="Straight Connector 7"/>
            <p:cNvCxnSpPr/>
            <p:nvPr/>
          </p:nvCxnSpPr>
          <p:spPr>
            <a:xfrm>
              <a:off x="5477435" y="3733800"/>
              <a:ext cx="161365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>
              <a:off x="5562600" y="3657600"/>
              <a:ext cx="0" cy="167973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36" name="TextBox 35"/>
          <p:cNvSpPr txBox="1"/>
          <p:nvPr/>
        </p:nvSpPr>
        <p:spPr>
          <a:xfrm>
            <a:off x="2122574" y="3979544"/>
            <a:ext cx="126753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 smtClean="0"/>
              <a:t>d =2r</a:t>
            </a:r>
            <a:endParaRPr lang="en-US" sz="2600" dirty="0"/>
          </a:p>
        </p:txBody>
      </p:sp>
      <p:cxnSp>
        <p:nvCxnSpPr>
          <p:cNvPr id="32" name="Straight Connector 31"/>
          <p:cNvCxnSpPr>
            <a:stCxn id="4" idx="2"/>
            <a:endCxn id="4" idx="6"/>
          </p:cNvCxnSpPr>
          <p:nvPr/>
        </p:nvCxnSpPr>
        <p:spPr>
          <a:xfrm>
            <a:off x="1739873" y="3202304"/>
            <a:ext cx="164592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2046374" y="2742558"/>
            <a:ext cx="231577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 smtClean="0"/>
              <a:t>r</a:t>
            </a:r>
            <a:endParaRPr lang="en-US" sz="2600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en-US" sz="3200" b="1" u="sng" dirty="0" smtClean="0"/>
              <a:t>Ad 3: </a:t>
            </a:r>
            <a:r>
              <a:rPr lang="en-US" sz="3200" b="1" u="sng" dirty="0" err="1" smtClean="0"/>
              <a:t>Ludolfovo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číslo</a:t>
            </a:r>
            <a:r>
              <a:rPr lang="en-US" sz="3200" b="1" u="sng" dirty="0" smtClean="0"/>
              <a:t> - π  </a:t>
            </a:r>
            <a:endParaRPr lang="en-US" sz="3200" b="1" u="sng" dirty="0"/>
          </a:p>
        </p:txBody>
      </p:sp>
      <p:sp>
        <p:nvSpPr>
          <p:cNvPr id="68" name="TextBox 67"/>
          <p:cNvSpPr txBox="1"/>
          <p:nvPr/>
        </p:nvSpPr>
        <p:spPr>
          <a:xfrm>
            <a:off x="4256174" y="3101622"/>
            <a:ext cx="1600200" cy="584776"/>
          </a:xfrm>
          <a:prstGeom prst="rect">
            <a:avLst/>
          </a:prstGeom>
          <a:noFill/>
          <a:ln w="25400">
            <a:solidFill>
              <a:srgbClr val="FF0000"/>
            </a:solidFill>
          </a:ln>
        </p:spPr>
        <p:txBody>
          <a:bodyPr wrap="square" rtlCol="0" anchor="ctr">
            <a:spAutoFit/>
          </a:bodyPr>
          <a:lstStyle/>
          <a:p>
            <a:pPr marL="0" lvl="1" algn="ctr"/>
            <a:r>
              <a:rPr lang="en-US" sz="3200" dirty="0" smtClean="0">
                <a:solidFill>
                  <a:srgbClr val="FF0000"/>
                </a:solidFill>
              </a:rPr>
              <a:t>π </a:t>
            </a:r>
            <a:r>
              <a:rPr lang="en-US" sz="3200" dirty="0" smtClean="0">
                <a:solidFill>
                  <a:srgbClr val="FF0000"/>
                </a:solidFill>
                <a:latin typeface="ＭＳ ゴシック"/>
                <a:ea typeface="ＭＳ ゴシック"/>
                <a:cs typeface="ＭＳ ゴシック"/>
              </a:rPr>
              <a:t>≅</a:t>
            </a:r>
            <a:r>
              <a:rPr lang="en-US" sz="3200" dirty="0" smtClean="0">
                <a:solidFill>
                  <a:srgbClr val="FF0000"/>
                </a:solidFill>
              </a:rPr>
              <a:t> 3</a:t>
            </a:r>
            <a:r>
              <a:rPr lang="cs-CZ" sz="3200" dirty="0" smtClean="0">
                <a:solidFill>
                  <a:srgbClr val="FF0000"/>
                </a:solidFill>
              </a:rPr>
              <a:t>,</a:t>
            </a:r>
            <a:r>
              <a:rPr lang="en-US" sz="3200" dirty="0" smtClean="0">
                <a:solidFill>
                  <a:srgbClr val="FF0000"/>
                </a:solidFill>
              </a:rPr>
              <a:t>14</a:t>
            </a:r>
            <a:endParaRPr lang="en-US" sz="3200" baseline="30000" dirty="0" smtClean="0">
              <a:solidFill>
                <a:srgbClr val="FF0000"/>
              </a:solidFill>
            </a:endParaRPr>
          </a:p>
        </p:txBody>
      </p:sp>
      <p:sp>
        <p:nvSpPr>
          <p:cNvPr id="49" name="TextBox 48"/>
          <p:cNvSpPr txBox="1"/>
          <p:nvPr/>
        </p:nvSpPr>
        <p:spPr>
          <a:xfrm>
            <a:off x="609601" y="5552182"/>
            <a:ext cx="8153400" cy="1077218"/>
          </a:xfrm>
          <a:prstGeom prst="rect">
            <a:avLst/>
          </a:prstGeom>
          <a:noFill/>
          <a:ln w="25400">
            <a:noFill/>
          </a:ln>
        </p:spPr>
        <p:txBody>
          <a:bodyPr wrap="square" rtlCol="0">
            <a:spAutoFit/>
          </a:bodyPr>
          <a:lstStyle/>
          <a:p>
            <a:pPr marL="0" lvl="1"/>
            <a:r>
              <a:rPr lang="el-GR" sz="3200" dirty="0"/>
              <a:t>π</a:t>
            </a:r>
            <a:r>
              <a:rPr lang="cs-CZ" sz="2800" dirty="0"/>
              <a:t> </a:t>
            </a:r>
            <a:r>
              <a:rPr lang="en-US" sz="2600" dirty="0" smtClean="0"/>
              <a:t> je </a:t>
            </a:r>
            <a:r>
              <a:rPr lang="en-US" sz="2600" dirty="0" err="1" smtClean="0"/>
              <a:t>číslo</a:t>
            </a:r>
            <a:r>
              <a:rPr lang="en-US" sz="2600" dirty="0" smtClean="0"/>
              <a:t> </a:t>
            </a:r>
            <a:r>
              <a:rPr lang="en-US" sz="2600" b="1" u="sng" dirty="0" err="1" smtClean="0"/>
              <a:t>iracionální</a:t>
            </a:r>
            <a:r>
              <a:rPr lang="en-US" sz="2600" dirty="0" smtClean="0"/>
              <a:t>. </a:t>
            </a:r>
          </a:p>
          <a:p>
            <a:pPr marL="0" lvl="1"/>
            <a:r>
              <a:rPr lang="en-US" sz="2600" dirty="0" err="1" smtClean="0"/>
              <a:t>Desetinný</a:t>
            </a:r>
            <a:r>
              <a:rPr lang="en-US" sz="2600" dirty="0" smtClean="0"/>
              <a:t> </a:t>
            </a:r>
            <a:r>
              <a:rPr lang="en-US" sz="2600" dirty="0" err="1" smtClean="0"/>
              <a:t>rozvoj</a:t>
            </a:r>
            <a:r>
              <a:rPr lang="en-US" sz="2600" dirty="0" smtClean="0"/>
              <a:t> </a:t>
            </a:r>
            <a:r>
              <a:rPr lang="en-US" sz="2600" dirty="0" err="1" smtClean="0"/>
              <a:t>čísla</a:t>
            </a:r>
            <a:r>
              <a:rPr lang="en-US" sz="2600" dirty="0" smtClean="0"/>
              <a:t> </a:t>
            </a:r>
            <a:r>
              <a:rPr lang="el-GR" sz="3200" dirty="0" smtClean="0"/>
              <a:t>π</a:t>
            </a:r>
            <a:r>
              <a:rPr lang="en-US" sz="3200" dirty="0" smtClean="0"/>
              <a:t> </a:t>
            </a:r>
            <a:r>
              <a:rPr lang="en-US" sz="2600" dirty="0" smtClean="0">
                <a:latin typeface="+mj-lt"/>
              </a:rPr>
              <a:t>je </a:t>
            </a:r>
            <a:r>
              <a:rPr lang="en-US" sz="2600" b="1" u="sng" dirty="0" err="1" smtClean="0">
                <a:latin typeface="+mj-lt"/>
              </a:rPr>
              <a:t>nekonečný</a:t>
            </a:r>
            <a:r>
              <a:rPr lang="en-US" sz="2600" dirty="0" smtClean="0">
                <a:latin typeface="+mj-lt"/>
              </a:rPr>
              <a:t> a </a:t>
            </a:r>
            <a:r>
              <a:rPr lang="en-US" sz="2600" b="1" u="sng" dirty="0" err="1" smtClean="0">
                <a:latin typeface="+mj-lt"/>
              </a:rPr>
              <a:t>neperiodický</a:t>
            </a:r>
            <a:r>
              <a:rPr lang="en-US" sz="2600" dirty="0" smtClean="0">
                <a:latin typeface="+mj-lt"/>
              </a:rPr>
              <a:t>.</a:t>
            </a:r>
            <a:r>
              <a:rPr lang="en-US" sz="2600" dirty="0" smtClean="0">
                <a:latin typeface="+mj-lt"/>
                <a:ea typeface="ＭＳ ゴシック"/>
                <a:cs typeface="ＭＳ ゴシック"/>
              </a:rPr>
              <a:t> </a:t>
            </a:r>
            <a:endParaRPr lang="en-US" sz="2600" dirty="0" smtClean="0">
              <a:latin typeface="+mj-lt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260387" y="2379344"/>
            <a:ext cx="3984985" cy="58477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>
                <a:solidFill>
                  <a:srgbClr val="000000"/>
                </a:solidFill>
                <a:latin typeface="Calibri"/>
                <a:cs typeface="Calibri"/>
              </a:rPr>
              <a:t>π </a:t>
            </a:r>
            <a:r>
              <a:rPr lang="en-US" sz="3200" dirty="0">
                <a:solidFill>
                  <a:srgbClr val="000000"/>
                </a:solidFill>
                <a:latin typeface="Calibri"/>
                <a:ea typeface="ＭＳ ゴシック"/>
                <a:cs typeface="Calibri"/>
              </a:rPr>
              <a:t>=</a:t>
            </a:r>
            <a:r>
              <a:rPr lang="en-US" sz="3200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US" sz="3200" dirty="0" smtClean="0">
                <a:solidFill>
                  <a:srgbClr val="000000"/>
                </a:solidFill>
                <a:latin typeface="Calibri"/>
                <a:cs typeface="Calibri"/>
              </a:rPr>
              <a:t>3</a:t>
            </a:r>
            <a:r>
              <a:rPr lang="cs-CZ" sz="3200" dirty="0" smtClean="0">
                <a:solidFill>
                  <a:srgbClr val="000000"/>
                </a:solidFill>
                <a:latin typeface="Calibri"/>
                <a:cs typeface="Calibri"/>
              </a:rPr>
              <a:t>,</a:t>
            </a:r>
            <a:r>
              <a:rPr lang="en-US" sz="3200" dirty="0" smtClean="0">
                <a:solidFill>
                  <a:srgbClr val="000000"/>
                </a:solidFill>
                <a:latin typeface="Calibri"/>
                <a:cs typeface="Calibri"/>
              </a:rPr>
              <a:t>141592653589</a:t>
            </a:r>
            <a:r>
              <a:rPr lang="en-US" sz="3200" dirty="0">
                <a:solidFill>
                  <a:srgbClr val="000000"/>
                </a:solidFill>
                <a:latin typeface="Calibri"/>
                <a:cs typeface="Calibri"/>
              </a:rPr>
              <a:t>… 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2808374" y="2743200"/>
            <a:ext cx="231577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 smtClean="0"/>
              <a:t>r</a:t>
            </a:r>
            <a:endParaRPr lang="en-US" sz="2600" dirty="0"/>
          </a:p>
        </p:txBody>
      </p:sp>
      <p:cxnSp>
        <p:nvCxnSpPr>
          <p:cNvPr id="27" name="Straight Connector 26"/>
          <p:cNvCxnSpPr/>
          <p:nvPr/>
        </p:nvCxnSpPr>
        <p:spPr>
          <a:xfrm>
            <a:off x="1741574" y="4419600"/>
            <a:ext cx="164592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/>
          <p:nvPr/>
        </p:nvCxnSpPr>
        <p:spPr>
          <a:xfrm>
            <a:off x="3417974" y="4419600"/>
            <a:ext cx="164592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/>
          <p:nvPr/>
        </p:nvCxnSpPr>
        <p:spPr>
          <a:xfrm>
            <a:off x="5048654" y="4419600"/>
            <a:ext cx="164592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>
            <a:endCxn id="4" idx="2"/>
          </p:cNvCxnSpPr>
          <p:nvPr/>
        </p:nvCxnSpPr>
        <p:spPr>
          <a:xfrm flipV="1">
            <a:off x="1739873" y="3202304"/>
            <a:ext cx="0" cy="1217296"/>
          </a:xfrm>
          <a:prstGeom prst="line">
            <a:avLst/>
          </a:prstGeom>
          <a:ln w="19050">
            <a:solidFill>
              <a:schemeClr val="tx1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/>
          <p:cNvCxnSpPr>
            <a:endCxn id="4" idx="6"/>
          </p:cNvCxnSpPr>
          <p:nvPr/>
        </p:nvCxnSpPr>
        <p:spPr>
          <a:xfrm flipH="1" flipV="1">
            <a:off x="3385793" y="3202304"/>
            <a:ext cx="1701" cy="1217296"/>
          </a:xfrm>
          <a:prstGeom prst="line">
            <a:avLst/>
          </a:prstGeom>
          <a:ln w="19050">
            <a:solidFill>
              <a:schemeClr val="tx1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6694574" y="4419600"/>
            <a:ext cx="22860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7" name="Left Brace 36"/>
          <p:cNvSpPr/>
          <p:nvPr/>
        </p:nvSpPr>
        <p:spPr>
          <a:xfrm rot="16200000">
            <a:off x="4103775" y="2209799"/>
            <a:ext cx="457199" cy="5181602"/>
          </a:xfrm>
          <a:prstGeom prst="leftBrace">
            <a:avLst>
              <a:gd name="adj1" fmla="val 8333"/>
              <a:gd name="adj2" fmla="val 49513"/>
            </a:avLst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8" name="Straight Connector 37"/>
          <p:cNvCxnSpPr/>
          <p:nvPr/>
        </p:nvCxnSpPr>
        <p:spPr>
          <a:xfrm rot="16200000">
            <a:off x="1672994" y="4411980"/>
            <a:ext cx="13716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 rot="16200000">
            <a:off x="3329638" y="4411980"/>
            <a:ext cx="13716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/>
          <p:nvPr/>
        </p:nvCxnSpPr>
        <p:spPr>
          <a:xfrm rot="16200000">
            <a:off x="6854594" y="4411981"/>
            <a:ext cx="13716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 rot="16200000">
            <a:off x="5025794" y="4411981"/>
            <a:ext cx="13716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 rot="16200000">
            <a:off x="6625994" y="4411981"/>
            <a:ext cx="13716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6" name="TextBox 45"/>
          <p:cNvSpPr txBox="1"/>
          <p:nvPr/>
        </p:nvSpPr>
        <p:spPr>
          <a:xfrm>
            <a:off x="4131642" y="3962400"/>
            <a:ext cx="27693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 smtClean="0"/>
              <a:t>d</a:t>
            </a:r>
            <a:endParaRPr lang="en-US" sz="2600" dirty="0"/>
          </a:p>
        </p:txBody>
      </p:sp>
      <p:sp>
        <p:nvSpPr>
          <p:cNvPr id="48" name="TextBox 47"/>
          <p:cNvSpPr txBox="1"/>
          <p:nvPr/>
        </p:nvSpPr>
        <p:spPr>
          <a:xfrm>
            <a:off x="5808042" y="3962400"/>
            <a:ext cx="27693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 smtClean="0"/>
              <a:t>d</a:t>
            </a:r>
            <a:endParaRPr lang="en-US" sz="2600" dirty="0"/>
          </a:p>
        </p:txBody>
      </p:sp>
      <p:sp>
        <p:nvSpPr>
          <p:cNvPr id="50" name="TextBox 49"/>
          <p:cNvSpPr txBox="1"/>
          <p:nvPr/>
        </p:nvSpPr>
        <p:spPr>
          <a:xfrm>
            <a:off x="6336152" y="3532821"/>
            <a:ext cx="103893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 smtClean="0"/>
              <a:t>0</a:t>
            </a:r>
            <a:r>
              <a:rPr lang="cs-CZ" sz="2600" smtClean="0"/>
              <a:t>,</a:t>
            </a:r>
            <a:r>
              <a:rPr lang="en-US" sz="2600" smtClean="0"/>
              <a:t>14 </a:t>
            </a:r>
            <a:r>
              <a:rPr lang="en-US" sz="2600" dirty="0" smtClean="0"/>
              <a:t>d</a:t>
            </a:r>
          </a:p>
        </p:txBody>
      </p:sp>
      <p:sp>
        <p:nvSpPr>
          <p:cNvPr id="51" name="TextBox 50"/>
          <p:cNvSpPr txBox="1"/>
          <p:nvPr/>
        </p:nvSpPr>
        <p:spPr>
          <a:xfrm>
            <a:off x="3036974" y="4993957"/>
            <a:ext cx="335280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 smtClean="0"/>
              <a:t>O - </a:t>
            </a:r>
            <a:r>
              <a:rPr lang="en-US" sz="2600" dirty="0" err="1" smtClean="0"/>
              <a:t>délka</a:t>
            </a:r>
            <a:r>
              <a:rPr lang="en-US" sz="2600" dirty="0" smtClean="0"/>
              <a:t> </a:t>
            </a:r>
            <a:r>
              <a:rPr lang="en-US" sz="2600" dirty="0" err="1" smtClean="0"/>
              <a:t>kružnice</a:t>
            </a:r>
            <a:endParaRPr lang="en-US" sz="2600" dirty="0" smtClean="0"/>
          </a:p>
        </p:txBody>
      </p:sp>
      <p:sp>
        <p:nvSpPr>
          <p:cNvPr id="52" name="Left Brace 51"/>
          <p:cNvSpPr/>
          <p:nvPr/>
        </p:nvSpPr>
        <p:spPr>
          <a:xfrm rot="5400000">
            <a:off x="6699146" y="4020692"/>
            <a:ext cx="228600" cy="237744"/>
          </a:xfrm>
          <a:prstGeom prst="leftBrace">
            <a:avLst>
              <a:gd name="adj1" fmla="val 8333"/>
              <a:gd name="adj2" fmla="val 49513"/>
            </a:avLst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5265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TextBox 39"/>
          <p:cNvSpPr txBox="1"/>
          <p:nvPr/>
        </p:nvSpPr>
        <p:spPr>
          <a:xfrm>
            <a:off x="4924779" y="3389479"/>
            <a:ext cx="3993443" cy="2094932"/>
          </a:xfrm>
          <a:prstGeom prst="rect">
            <a:avLst/>
          </a:prstGeom>
          <a:noFill/>
          <a:ln w="25400">
            <a:noFill/>
          </a:ln>
        </p:spPr>
        <p:txBody>
          <a:bodyPr wrap="square" rtlCol="0">
            <a:spAutoFit/>
          </a:bodyPr>
          <a:lstStyle/>
          <a:p>
            <a:pPr marL="0" lvl="1"/>
            <a:r>
              <a:rPr lang="en-US" sz="3200" dirty="0" err="1" smtClean="0"/>
              <a:t>Obsah</a:t>
            </a:r>
            <a:r>
              <a:rPr lang="en-US" sz="3200" dirty="0" smtClean="0"/>
              <a:t> </a:t>
            </a:r>
            <a:r>
              <a:rPr lang="en-US" sz="3200" dirty="0" err="1" smtClean="0"/>
              <a:t>mezikruží</a:t>
            </a:r>
            <a:r>
              <a:rPr lang="en-US" sz="3200" dirty="0" smtClean="0"/>
              <a:t>:</a:t>
            </a:r>
          </a:p>
          <a:p>
            <a:pPr marL="914400" lvl="3">
              <a:lnSpc>
                <a:spcPct val="120000"/>
              </a:lnSpc>
            </a:pPr>
            <a:r>
              <a:rPr lang="en-US" sz="3200" dirty="0" smtClean="0"/>
              <a:t>S = S</a:t>
            </a:r>
            <a:r>
              <a:rPr lang="en-US" sz="3200" baseline="-25000" dirty="0" smtClean="0"/>
              <a:t>1</a:t>
            </a:r>
            <a:r>
              <a:rPr lang="en-US" sz="3200" dirty="0" smtClean="0"/>
              <a:t> – S</a:t>
            </a:r>
            <a:r>
              <a:rPr lang="en-US" sz="3200" baseline="-25000" dirty="0" smtClean="0"/>
              <a:t>2</a:t>
            </a:r>
          </a:p>
          <a:p>
            <a:pPr marL="914400" lvl="3">
              <a:lnSpc>
                <a:spcPct val="120000"/>
              </a:lnSpc>
            </a:pPr>
            <a:r>
              <a:rPr lang="en-US" sz="3200" dirty="0"/>
              <a:t>S = </a:t>
            </a:r>
            <a:r>
              <a:rPr lang="en-US" sz="3200" dirty="0" smtClean="0">
                <a:solidFill>
                  <a:srgbClr val="000000"/>
                </a:solidFill>
              </a:rPr>
              <a:t>πr</a:t>
            </a:r>
            <a:r>
              <a:rPr lang="en-US" sz="3200" baseline="-25000" dirty="0" smtClean="0">
                <a:solidFill>
                  <a:srgbClr val="000000"/>
                </a:solidFill>
              </a:rPr>
              <a:t>1</a:t>
            </a:r>
            <a:r>
              <a:rPr lang="en-US" sz="3200" baseline="30000" dirty="0" smtClean="0">
                <a:solidFill>
                  <a:srgbClr val="000000"/>
                </a:solidFill>
              </a:rPr>
              <a:t>2</a:t>
            </a:r>
            <a:r>
              <a:rPr lang="en-US" sz="3200" dirty="0" smtClean="0">
                <a:solidFill>
                  <a:srgbClr val="000000"/>
                </a:solidFill>
              </a:rPr>
              <a:t> – πr</a:t>
            </a:r>
            <a:r>
              <a:rPr lang="en-US" sz="3200" baseline="-25000" dirty="0">
                <a:solidFill>
                  <a:srgbClr val="000000"/>
                </a:solidFill>
              </a:rPr>
              <a:t>2</a:t>
            </a:r>
            <a:r>
              <a:rPr lang="en-US" sz="3200" baseline="30000" dirty="0" smtClean="0">
                <a:solidFill>
                  <a:srgbClr val="000000"/>
                </a:solidFill>
              </a:rPr>
              <a:t>2</a:t>
            </a:r>
            <a:r>
              <a:rPr lang="en-US" sz="3200" dirty="0" smtClean="0">
                <a:solidFill>
                  <a:srgbClr val="FF0000"/>
                </a:solidFill>
              </a:rPr>
              <a:t> </a:t>
            </a:r>
            <a:endParaRPr lang="en-US" sz="3200" baseline="-25000" dirty="0"/>
          </a:p>
          <a:p>
            <a:pPr marL="914400" lvl="3"/>
            <a:endParaRPr lang="en-US" sz="3200" baseline="-25000" dirty="0" smtClean="0"/>
          </a:p>
        </p:txBody>
      </p:sp>
      <p:sp>
        <p:nvSpPr>
          <p:cNvPr id="39" name="TextBox 38"/>
          <p:cNvSpPr txBox="1"/>
          <p:nvPr/>
        </p:nvSpPr>
        <p:spPr>
          <a:xfrm>
            <a:off x="500330" y="881670"/>
            <a:ext cx="8361448" cy="492443"/>
          </a:xfrm>
          <a:prstGeom prst="rect">
            <a:avLst/>
          </a:prstGeom>
          <a:noFill/>
          <a:ln w="25400">
            <a:noFill/>
          </a:ln>
        </p:spPr>
        <p:txBody>
          <a:bodyPr wrap="square" rtlCol="0">
            <a:spAutoFit/>
          </a:bodyPr>
          <a:lstStyle/>
          <a:p>
            <a:pPr indent="-457200">
              <a:buFont typeface="Arial"/>
              <a:buChar char="•"/>
            </a:pPr>
            <a:r>
              <a:rPr lang="en-US" sz="2600" dirty="0" err="1" smtClean="0"/>
              <a:t>Mezikruží</a:t>
            </a:r>
            <a:r>
              <a:rPr lang="en-US" sz="2600" dirty="0" smtClean="0"/>
              <a:t> je </a:t>
            </a:r>
            <a:r>
              <a:rPr lang="en-US" sz="2600" dirty="0" err="1" smtClean="0"/>
              <a:t>část</a:t>
            </a:r>
            <a:r>
              <a:rPr lang="en-US" sz="2600" dirty="0" smtClean="0"/>
              <a:t> </a:t>
            </a:r>
            <a:r>
              <a:rPr lang="en-US" sz="2600" dirty="0" err="1" smtClean="0"/>
              <a:t>roviny</a:t>
            </a:r>
            <a:r>
              <a:rPr lang="en-US" sz="2600" dirty="0" smtClean="0"/>
              <a:t> </a:t>
            </a:r>
            <a:r>
              <a:rPr lang="en-US" sz="2600" dirty="0" err="1" smtClean="0"/>
              <a:t>ohraničené</a:t>
            </a:r>
            <a:r>
              <a:rPr lang="en-US" sz="2600" dirty="0" smtClean="0"/>
              <a:t> </a:t>
            </a:r>
            <a:r>
              <a:rPr lang="en-US" sz="2600" dirty="0" err="1" smtClean="0"/>
              <a:t>dvěma</a:t>
            </a:r>
            <a:r>
              <a:rPr lang="en-US" sz="2600" dirty="0"/>
              <a:t> </a:t>
            </a:r>
            <a:r>
              <a:rPr lang="en-US" sz="2600" dirty="0" err="1" smtClean="0"/>
              <a:t>kružnicemi</a:t>
            </a:r>
            <a:endParaRPr lang="en-US" sz="2600" dirty="0" smtClean="0"/>
          </a:p>
        </p:txBody>
      </p:sp>
      <p:grpSp>
        <p:nvGrpSpPr>
          <p:cNvPr id="17" name="Group 16"/>
          <p:cNvGrpSpPr/>
          <p:nvPr/>
        </p:nvGrpSpPr>
        <p:grpSpPr>
          <a:xfrm>
            <a:off x="1346097" y="2458151"/>
            <a:ext cx="2743200" cy="2743200"/>
            <a:chOff x="4191000" y="2362200"/>
            <a:chExt cx="2743200" cy="2743200"/>
          </a:xfrm>
        </p:grpSpPr>
        <p:sp>
          <p:nvSpPr>
            <p:cNvPr id="4" name="Oval 3"/>
            <p:cNvSpPr>
              <a:spLocks noChangeAspect="1"/>
            </p:cNvSpPr>
            <p:nvPr/>
          </p:nvSpPr>
          <p:spPr>
            <a:xfrm>
              <a:off x="4191000" y="2362200"/>
              <a:ext cx="2743200" cy="2743200"/>
            </a:xfrm>
            <a:prstGeom prst="ellipse">
              <a:avLst/>
            </a:prstGeom>
            <a:solidFill>
              <a:schemeClr val="tx2">
                <a:lumMod val="20000"/>
                <a:lumOff val="80000"/>
              </a:schemeClr>
            </a:solidFill>
            <a:ln w="254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" name="Straight Connector 7"/>
            <p:cNvCxnSpPr/>
            <p:nvPr/>
          </p:nvCxnSpPr>
          <p:spPr>
            <a:xfrm>
              <a:off x="5477435" y="3733800"/>
              <a:ext cx="161365" cy="0"/>
            </a:xfrm>
            <a:prstGeom prst="line">
              <a:avLst/>
            </a:prstGeom>
            <a:ln w="254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>
              <a:off x="5562600" y="3657600"/>
              <a:ext cx="0" cy="167973"/>
            </a:xfrm>
            <a:prstGeom prst="line">
              <a:avLst/>
            </a:prstGeom>
            <a:ln w="254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4" name="Group 23"/>
          <p:cNvGrpSpPr>
            <a:grpSpLocks noChangeAspect="1"/>
          </p:cNvGrpSpPr>
          <p:nvPr/>
        </p:nvGrpSpPr>
        <p:grpSpPr>
          <a:xfrm>
            <a:off x="1809058" y="2921718"/>
            <a:ext cx="1816065" cy="1816065"/>
            <a:chOff x="4191000" y="2362200"/>
            <a:chExt cx="2743200" cy="2743200"/>
          </a:xfrm>
          <a:solidFill>
            <a:schemeClr val="bg1"/>
          </a:solidFill>
        </p:grpSpPr>
        <p:sp>
          <p:nvSpPr>
            <p:cNvPr id="26" name="Oval 25"/>
            <p:cNvSpPr>
              <a:spLocks noChangeAspect="1"/>
            </p:cNvSpPr>
            <p:nvPr/>
          </p:nvSpPr>
          <p:spPr>
            <a:xfrm>
              <a:off x="4191000" y="2362200"/>
              <a:ext cx="2743200" cy="2743200"/>
            </a:xfrm>
            <a:prstGeom prst="ellipse">
              <a:avLst/>
            </a:prstGeom>
            <a:grpFill/>
            <a:ln w="254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27" name="Straight Connector 26"/>
            <p:cNvCxnSpPr/>
            <p:nvPr/>
          </p:nvCxnSpPr>
          <p:spPr>
            <a:xfrm>
              <a:off x="5477435" y="3733800"/>
              <a:ext cx="161365" cy="0"/>
            </a:xfrm>
            <a:prstGeom prst="line">
              <a:avLst/>
            </a:prstGeom>
            <a:grpFill/>
            <a:ln w="254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>
              <a:off x="5562600" y="3657600"/>
              <a:ext cx="0" cy="167973"/>
            </a:xfrm>
            <a:prstGeom prst="line">
              <a:avLst/>
            </a:prstGeom>
            <a:grpFill/>
            <a:ln w="254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5" name="TextBox 4"/>
          <p:cNvSpPr txBox="1"/>
          <p:nvPr/>
        </p:nvSpPr>
        <p:spPr>
          <a:xfrm>
            <a:off x="3167886" y="2077147"/>
            <a:ext cx="44889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k</a:t>
            </a:r>
            <a:r>
              <a:rPr lang="en-US" sz="2600" baseline="-25000" dirty="0" smtClean="0"/>
              <a:t>1</a:t>
            </a:r>
            <a:endParaRPr lang="en-US" sz="2600" baseline="-25000" dirty="0"/>
          </a:p>
        </p:txBody>
      </p:sp>
      <p:sp>
        <p:nvSpPr>
          <p:cNvPr id="6" name="TextBox 5"/>
          <p:cNvSpPr txBox="1"/>
          <p:nvPr/>
        </p:nvSpPr>
        <p:spPr>
          <a:xfrm>
            <a:off x="2270810" y="3781773"/>
            <a:ext cx="9578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S</a:t>
            </a:r>
            <a:r>
              <a:rPr lang="en-US" sz="2600" baseline="-25000" dirty="0" smtClean="0"/>
              <a:t>1</a:t>
            </a:r>
            <a:r>
              <a:rPr lang="en-US" sz="2600" dirty="0" smtClean="0"/>
              <a:t>= S</a:t>
            </a:r>
            <a:r>
              <a:rPr lang="en-US" sz="2600" baseline="-25000" dirty="0" smtClean="0"/>
              <a:t>2</a:t>
            </a:r>
            <a:endParaRPr lang="en-US" sz="2600" baseline="-25000" dirty="0"/>
          </a:p>
        </p:txBody>
      </p:sp>
      <p:cxnSp>
        <p:nvCxnSpPr>
          <p:cNvPr id="22" name="Straight Connector 21"/>
          <p:cNvCxnSpPr>
            <a:endCxn id="4" idx="7"/>
          </p:cNvCxnSpPr>
          <p:nvPr/>
        </p:nvCxnSpPr>
        <p:spPr>
          <a:xfrm flipV="1">
            <a:off x="2717697" y="2859883"/>
            <a:ext cx="969868" cy="96986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3512150" y="2875839"/>
            <a:ext cx="41357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r</a:t>
            </a:r>
            <a:r>
              <a:rPr lang="en-US" sz="2600" baseline="-25000" dirty="0" smtClean="0"/>
              <a:t>1</a:t>
            </a:r>
            <a:endParaRPr lang="en-US" sz="2600" baseline="-25000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en-US" sz="3200" b="1" u="sng" dirty="0" smtClean="0"/>
              <a:t>Ad 4: </a:t>
            </a:r>
            <a:r>
              <a:rPr lang="en-US" sz="3200" b="1" u="sng" dirty="0" err="1" smtClean="0"/>
              <a:t>Mezikruží</a:t>
            </a:r>
            <a:r>
              <a:rPr lang="en-US" sz="3200" b="1" u="sng" dirty="0" smtClean="0"/>
              <a:t>, </a:t>
            </a:r>
            <a:r>
              <a:rPr lang="en-US" sz="3200" b="1" u="sng" dirty="0" err="1" smtClean="0"/>
              <a:t>obsah</a:t>
            </a:r>
            <a:r>
              <a:rPr lang="en-US" sz="3200" b="1" u="sng" dirty="0"/>
              <a:t> </a:t>
            </a:r>
            <a:r>
              <a:rPr lang="en-US" sz="3200" b="1" u="sng" dirty="0" err="1" smtClean="0"/>
              <a:t>mezikruží</a:t>
            </a:r>
            <a:r>
              <a:rPr lang="en-US" sz="3200" b="1" u="sng" dirty="0" smtClean="0"/>
              <a:t> </a:t>
            </a:r>
            <a:endParaRPr lang="en-US" sz="3200" b="1" u="sng" dirty="0"/>
          </a:p>
        </p:txBody>
      </p:sp>
      <p:sp>
        <p:nvSpPr>
          <p:cNvPr id="44" name="TextBox 43"/>
          <p:cNvSpPr txBox="1"/>
          <p:nvPr/>
        </p:nvSpPr>
        <p:spPr>
          <a:xfrm>
            <a:off x="5718706" y="5284463"/>
            <a:ext cx="2677402" cy="1022502"/>
          </a:xfrm>
          <a:prstGeom prst="rect">
            <a:avLst/>
          </a:prstGeom>
          <a:noFill/>
          <a:ln w="25400">
            <a:solidFill>
              <a:srgbClr val="FF0000"/>
            </a:solidFill>
          </a:ln>
        </p:spPr>
        <p:txBody>
          <a:bodyPr wrap="square" rtlCol="0" anchor="ctr">
            <a:spAutoFit/>
          </a:bodyPr>
          <a:lstStyle/>
          <a:p>
            <a:pPr marL="0" lvl="1" algn="ctr">
              <a:lnSpc>
                <a:spcPct val="150000"/>
              </a:lnSpc>
            </a:pPr>
            <a:r>
              <a:rPr lang="en-US" sz="3200" dirty="0">
                <a:solidFill>
                  <a:srgbClr val="FF0000"/>
                </a:solidFill>
              </a:rPr>
              <a:t>S</a:t>
            </a:r>
            <a:r>
              <a:rPr lang="en-US" sz="3200" dirty="0" smtClean="0">
                <a:solidFill>
                  <a:srgbClr val="FF0000"/>
                </a:solidFill>
              </a:rPr>
              <a:t> = π(r</a:t>
            </a:r>
            <a:r>
              <a:rPr lang="en-US" sz="3200" baseline="-25000" dirty="0" smtClean="0">
                <a:solidFill>
                  <a:srgbClr val="FF0000"/>
                </a:solidFill>
              </a:rPr>
              <a:t>1</a:t>
            </a:r>
            <a:r>
              <a:rPr lang="en-US" sz="3200" baseline="30000" dirty="0" smtClean="0">
                <a:solidFill>
                  <a:srgbClr val="FF0000"/>
                </a:solidFill>
              </a:rPr>
              <a:t>2</a:t>
            </a:r>
            <a:r>
              <a:rPr lang="en-US" sz="3200" dirty="0" smtClean="0">
                <a:solidFill>
                  <a:srgbClr val="FF0000"/>
                </a:solidFill>
              </a:rPr>
              <a:t> – r</a:t>
            </a:r>
            <a:r>
              <a:rPr lang="en-US" sz="3200" baseline="-25000" dirty="0" smtClean="0">
                <a:solidFill>
                  <a:srgbClr val="FF0000"/>
                </a:solidFill>
              </a:rPr>
              <a:t>2</a:t>
            </a:r>
            <a:r>
              <a:rPr lang="en-US" sz="3200" baseline="30000" dirty="0" smtClean="0">
                <a:solidFill>
                  <a:srgbClr val="FF0000"/>
                </a:solidFill>
              </a:rPr>
              <a:t>2</a:t>
            </a:r>
            <a:r>
              <a:rPr lang="en-US" sz="3200" dirty="0" smtClean="0">
                <a:solidFill>
                  <a:srgbClr val="FF0000"/>
                </a:solidFill>
              </a:rPr>
              <a:t>)</a:t>
            </a:r>
          </a:p>
          <a:p>
            <a:pPr marL="0" lvl="1" algn="ctr">
              <a:lnSpc>
                <a:spcPct val="50000"/>
              </a:lnSpc>
            </a:pPr>
            <a:endParaRPr lang="en-US" sz="3200" baseline="30000" dirty="0" smtClean="0">
              <a:solidFill>
                <a:srgbClr val="FF0000"/>
              </a:solidFill>
            </a:endParaRPr>
          </a:p>
        </p:txBody>
      </p:sp>
      <p:sp>
        <p:nvSpPr>
          <p:cNvPr id="49" name="TextBox 48"/>
          <p:cNvSpPr txBox="1"/>
          <p:nvPr/>
        </p:nvSpPr>
        <p:spPr>
          <a:xfrm>
            <a:off x="4913489" y="1952978"/>
            <a:ext cx="3417121" cy="1159292"/>
          </a:xfrm>
          <a:prstGeom prst="rect">
            <a:avLst/>
          </a:prstGeom>
          <a:noFill/>
          <a:ln w="25400">
            <a:noFill/>
          </a:ln>
        </p:spPr>
        <p:txBody>
          <a:bodyPr wrap="none" rtlCol="0">
            <a:spAutoFit/>
          </a:bodyPr>
          <a:lstStyle/>
          <a:p>
            <a:pPr marL="0" lvl="1"/>
            <a:r>
              <a:rPr lang="en-US" sz="3200" dirty="0" err="1" smtClean="0"/>
              <a:t>Mezikruží</a:t>
            </a:r>
            <a:r>
              <a:rPr lang="en-US" sz="3200" dirty="0" smtClean="0"/>
              <a:t> </a:t>
            </a:r>
            <a:r>
              <a:rPr lang="en-US" sz="3200" dirty="0" err="1" smtClean="0"/>
              <a:t>má</a:t>
            </a:r>
            <a:r>
              <a:rPr lang="en-US" sz="3200" dirty="0" smtClean="0"/>
              <a:t> </a:t>
            </a:r>
            <a:r>
              <a:rPr lang="en-US" sz="3200" dirty="0" err="1" smtClean="0"/>
              <a:t>šířku</a:t>
            </a:r>
            <a:r>
              <a:rPr lang="en-US" sz="3200" dirty="0" smtClean="0"/>
              <a:t>:</a:t>
            </a:r>
          </a:p>
          <a:p>
            <a:pPr marL="914400" lvl="3">
              <a:lnSpc>
                <a:spcPct val="120000"/>
              </a:lnSpc>
            </a:pPr>
            <a:r>
              <a:rPr lang="en-US" sz="3200" dirty="0" smtClean="0"/>
              <a:t>r</a:t>
            </a:r>
            <a:r>
              <a:rPr lang="en-US" sz="3200" baseline="-25000" dirty="0" smtClean="0"/>
              <a:t>1</a:t>
            </a:r>
            <a:r>
              <a:rPr lang="en-US" sz="3200" dirty="0" smtClean="0"/>
              <a:t> – r</a:t>
            </a:r>
            <a:r>
              <a:rPr lang="en-US" sz="3200" baseline="-25000" dirty="0" smtClean="0"/>
              <a:t>2</a:t>
            </a:r>
          </a:p>
        </p:txBody>
      </p:sp>
      <p:cxnSp>
        <p:nvCxnSpPr>
          <p:cNvPr id="29" name="Straight Connector 28"/>
          <p:cNvCxnSpPr>
            <a:stCxn id="26" idx="1"/>
          </p:cNvCxnSpPr>
          <p:nvPr/>
        </p:nvCxnSpPr>
        <p:spPr>
          <a:xfrm>
            <a:off x="2075015" y="3187675"/>
            <a:ext cx="639550" cy="645061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7" name="TextBox 36"/>
          <p:cNvSpPr txBox="1"/>
          <p:nvPr/>
        </p:nvSpPr>
        <p:spPr>
          <a:xfrm>
            <a:off x="2338105" y="3042351"/>
            <a:ext cx="41357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r</a:t>
            </a:r>
            <a:r>
              <a:rPr lang="en-US" sz="2600" baseline="-25000" dirty="0" smtClean="0"/>
              <a:t>2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1965617" y="4487330"/>
            <a:ext cx="44889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k</a:t>
            </a:r>
            <a:r>
              <a:rPr lang="en-US" sz="2600" baseline="-25000" dirty="0" smtClean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3959320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381000" y="1371600"/>
            <a:ext cx="5685468" cy="349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US" sz="2600" dirty="0" err="1" smtClean="0">
                <a:solidFill>
                  <a:srgbClr val="000000"/>
                </a:solidFill>
              </a:rPr>
              <a:t>německý</a:t>
            </a:r>
            <a:r>
              <a:rPr lang="en-US" sz="2600" dirty="0" smtClean="0">
                <a:solidFill>
                  <a:srgbClr val="000000"/>
                </a:solidFill>
              </a:rPr>
              <a:t> </a:t>
            </a:r>
            <a:r>
              <a:rPr lang="en-US" sz="2600" dirty="0" err="1" smtClean="0">
                <a:solidFill>
                  <a:srgbClr val="000000"/>
                </a:solidFill>
              </a:rPr>
              <a:t>matematik</a:t>
            </a:r>
            <a:endParaRPr lang="en-US" sz="2600" dirty="0" smtClean="0">
              <a:solidFill>
                <a:srgbClr val="000000"/>
              </a:solidFill>
            </a:endParaRPr>
          </a:p>
          <a:p>
            <a:pPr>
              <a:lnSpc>
                <a:spcPct val="50000"/>
              </a:lnSpc>
            </a:pPr>
            <a:endParaRPr lang="en-US" sz="2600" dirty="0" smtClean="0"/>
          </a:p>
          <a:p>
            <a:pPr marL="457200" indent="-457200" algn="just">
              <a:buFont typeface="Arial"/>
              <a:buChar char="•"/>
            </a:pPr>
            <a:r>
              <a:rPr lang="en-US" sz="2600" dirty="0" err="1" smtClean="0"/>
              <a:t>emigroval</a:t>
            </a:r>
            <a:r>
              <a:rPr lang="en-US" sz="2600" dirty="0" smtClean="0"/>
              <a:t> do </a:t>
            </a:r>
            <a:r>
              <a:rPr lang="en-US" sz="2600" dirty="0" err="1" smtClean="0"/>
              <a:t>Holandska</a:t>
            </a:r>
            <a:r>
              <a:rPr lang="en-US" sz="2600" dirty="0" smtClean="0"/>
              <a:t> a </a:t>
            </a:r>
            <a:r>
              <a:rPr lang="en-US" sz="2600" dirty="0" err="1" smtClean="0"/>
              <a:t>stal</a:t>
            </a:r>
            <a:r>
              <a:rPr lang="en-US" sz="2600" dirty="0" smtClean="0"/>
              <a:t> se </a:t>
            </a:r>
            <a:r>
              <a:rPr lang="en-US" sz="2600" dirty="0" err="1" smtClean="0"/>
              <a:t>profesorem</a:t>
            </a:r>
            <a:r>
              <a:rPr lang="en-US" sz="2600" dirty="0" smtClean="0"/>
              <a:t> </a:t>
            </a:r>
            <a:r>
              <a:rPr lang="en-US" sz="2600" dirty="0" err="1" smtClean="0"/>
              <a:t>na</a:t>
            </a:r>
            <a:r>
              <a:rPr lang="en-US" sz="2600" dirty="0" smtClean="0"/>
              <a:t> </a:t>
            </a:r>
            <a:r>
              <a:rPr lang="en-US" sz="2600" dirty="0" err="1" smtClean="0"/>
              <a:t>Leidenské</a:t>
            </a:r>
            <a:r>
              <a:rPr lang="en-US" sz="2600" dirty="0" smtClean="0"/>
              <a:t> </a:t>
            </a:r>
            <a:r>
              <a:rPr lang="en-US" sz="2600" dirty="0" err="1" smtClean="0"/>
              <a:t>univerzitě</a:t>
            </a:r>
            <a:endParaRPr lang="en-US" sz="2600" dirty="0" smtClean="0"/>
          </a:p>
          <a:p>
            <a:pPr algn="just">
              <a:lnSpc>
                <a:spcPct val="50000"/>
              </a:lnSpc>
            </a:pPr>
            <a:endParaRPr lang="en-US" sz="2600" dirty="0" smtClean="0"/>
          </a:p>
          <a:p>
            <a:pPr marL="457200" indent="-457200" algn="just">
              <a:buFont typeface="Arial"/>
              <a:buChar char="•"/>
            </a:pPr>
            <a:r>
              <a:rPr lang="en-US" sz="2600" dirty="0" err="1" smtClean="0"/>
              <a:t>značnou</a:t>
            </a:r>
            <a:r>
              <a:rPr lang="en-US" sz="2600" dirty="0" smtClean="0"/>
              <a:t> </a:t>
            </a:r>
            <a:r>
              <a:rPr lang="en-US" sz="2600" dirty="0" err="1" smtClean="0"/>
              <a:t>část</a:t>
            </a:r>
            <a:r>
              <a:rPr lang="en-US" sz="2600" dirty="0" smtClean="0"/>
              <a:t> </a:t>
            </a:r>
            <a:r>
              <a:rPr lang="en-US" sz="2600" dirty="0" err="1" smtClean="0"/>
              <a:t>života</a:t>
            </a:r>
            <a:r>
              <a:rPr lang="en-US" sz="2600" dirty="0" smtClean="0"/>
              <a:t> </a:t>
            </a:r>
            <a:r>
              <a:rPr lang="en-US" sz="2600" dirty="0" err="1" smtClean="0"/>
              <a:t>strávil</a:t>
            </a:r>
            <a:r>
              <a:rPr lang="en-US" sz="2600" dirty="0" smtClean="0"/>
              <a:t> </a:t>
            </a:r>
            <a:r>
              <a:rPr lang="en-US" sz="2600" dirty="0" err="1" smtClean="0"/>
              <a:t>počítáním</a:t>
            </a:r>
            <a:r>
              <a:rPr lang="en-US" sz="2600" dirty="0" smtClean="0"/>
              <a:t> </a:t>
            </a:r>
            <a:r>
              <a:rPr lang="en-US" sz="2600" dirty="0" err="1" smtClean="0"/>
              <a:t>hodnoty</a:t>
            </a:r>
            <a:r>
              <a:rPr lang="en-US" sz="2600" dirty="0" smtClean="0"/>
              <a:t> </a:t>
            </a:r>
            <a:r>
              <a:rPr lang="en-US" sz="2600" dirty="0" err="1" smtClean="0"/>
              <a:t>matematické</a:t>
            </a:r>
            <a:r>
              <a:rPr lang="en-US" sz="2600" dirty="0" smtClean="0"/>
              <a:t> </a:t>
            </a:r>
            <a:r>
              <a:rPr lang="en-US" sz="2600" dirty="0" err="1" smtClean="0"/>
              <a:t>konstanty</a:t>
            </a:r>
            <a:r>
              <a:rPr lang="en-US" sz="2600" dirty="0" smtClean="0"/>
              <a:t> </a:t>
            </a:r>
            <a:r>
              <a:rPr lang="en-US" sz="2600" b="1" dirty="0" smtClean="0"/>
              <a:t>π</a:t>
            </a:r>
          </a:p>
          <a:p>
            <a:pPr algn="just">
              <a:lnSpc>
                <a:spcPct val="50000"/>
              </a:lnSpc>
            </a:pPr>
            <a:endParaRPr lang="en-US" sz="2600" dirty="0"/>
          </a:p>
          <a:p>
            <a:pPr marL="457200" indent="-457200" algn="just">
              <a:buFont typeface="Arial"/>
              <a:buChar char="•"/>
            </a:pPr>
            <a:endParaRPr lang="en-US" sz="2600" dirty="0"/>
          </a:p>
          <a:p>
            <a:pPr algn="just"/>
            <a:endParaRPr lang="en-US" sz="2600" dirty="0" smtClean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54025"/>
            <a:ext cx="9144000" cy="688975"/>
          </a:xfrm>
        </p:spPr>
        <p:txBody>
          <a:bodyPr>
            <a:normAutofit fontScale="90000"/>
          </a:bodyPr>
          <a:lstStyle/>
          <a:p>
            <a:pPr indent="342900" algn="l"/>
            <a:r>
              <a:rPr lang="en-US" sz="3200" b="1" u="sng" dirty="0" err="1" smtClean="0"/>
              <a:t>Ludolph</a:t>
            </a:r>
            <a:r>
              <a:rPr lang="en-US" sz="3200" b="1" u="sng" dirty="0" smtClean="0"/>
              <a:t> van </a:t>
            </a:r>
            <a:r>
              <a:rPr lang="en-US" sz="3200" b="1" u="sng" dirty="0" err="1" smtClean="0"/>
              <a:t>Ceulen</a:t>
            </a:r>
            <a:r>
              <a:rPr lang="en-US" sz="3200" dirty="0" smtClean="0"/>
              <a:t> [</a:t>
            </a:r>
            <a:r>
              <a:rPr lang="en-US" sz="3200" i="1" dirty="0" err="1" smtClean="0"/>
              <a:t>Ludolf</a:t>
            </a:r>
            <a:r>
              <a:rPr lang="en-US" sz="3200" i="1" dirty="0" smtClean="0"/>
              <a:t> fan </a:t>
            </a:r>
            <a:r>
              <a:rPr lang="en-US" sz="3200" i="1" dirty="0" err="1" smtClean="0"/>
              <a:t>Kélen</a:t>
            </a:r>
            <a:r>
              <a:rPr lang="en-US" sz="3200" dirty="0" smtClean="0"/>
              <a:t>] </a:t>
            </a:r>
            <a:br>
              <a:rPr lang="en-US" sz="3200" dirty="0" smtClean="0"/>
            </a:br>
            <a:r>
              <a:rPr lang="en-US" sz="3200" dirty="0" smtClean="0"/>
              <a:t>    (1540 – 1610)</a:t>
            </a:r>
            <a:r>
              <a:rPr lang="en-US" sz="3200" b="1" u="sng" dirty="0" smtClean="0"/>
              <a:t> </a:t>
            </a:r>
            <a:endParaRPr lang="en-US" sz="3200" b="1" u="sng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5061" y="790955"/>
            <a:ext cx="2115648" cy="2573513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566570" y="3364468"/>
            <a:ext cx="2272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err="1" smtClean="0"/>
              <a:t>Ludolph</a:t>
            </a:r>
            <a:r>
              <a:rPr lang="en-US" dirty="0" smtClean="0"/>
              <a:t> van </a:t>
            </a:r>
            <a:r>
              <a:rPr lang="en-US" dirty="0" err="1" smtClean="0"/>
              <a:t>Ceulen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381000" y="3886200"/>
            <a:ext cx="5304467" cy="47336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US" sz="2600" dirty="0"/>
              <a:t>pro </a:t>
            </a:r>
            <a:r>
              <a:rPr lang="en-US" sz="2600" dirty="0" err="1"/>
              <a:t>výpočet</a:t>
            </a:r>
            <a:r>
              <a:rPr lang="en-US" sz="2600" dirty="0"/>
              <a:t> </a:t>
            </a:r>
            <a:r>
              <a:rPr lang="en-US" sz="2600" dirty="0" err="1"/>
              <a:t>používal</a:t>
            </a:r>
            <a:r>
              <a:rPr lang="en-US" sz="2600" dirty="0"/>
              <a:t> </a:t>
            </a:r>
            <a:r>
              <a:rPr lang="en-US" sz="2600" dirty="0" err="1" smtClean="0"/>
              <a:t>stejné</a:t>
            </a:r>
            <a:r>
              <a:rPr lang="en-US" sz="2600" dirty="0" smtClean="0"/>
              <a:t> </a:t>
            </a:r>
            <a:r>
              <a:rPr lang="en-US" sz="2600" dirty="0" err="1" smtClean="0"/>
              <a:t>metody</a:t>
            </a:r>
            <a:r>
              <a:rPr lang="en-US" sz="2600" dirty="0" smtClean="0"/>
              <a:t> </a:t>
            </a:r>
            <a:r>
              <a:rPr lang="en-US" sz="2600" dirty="0" err="1" smtClean="0"/>
              <a:t>jako</a:t>
            </a:r>
            <a:r>
              <a:rPr lang="en-US" sz="2600" dirty="0" smtClean="0"/>
              <a:t> </a:t>
            </a:r>
            <a:r>
              <a:rPr lang="en-US" sz="2600" i="1" u="sng" dirty="0" err="1" smtClean="0"/>
              <a:t>Archimédés</a:t>
            </a:r>
            <a:endParaRPr lang="en-US" sz="2600" dirty="0" smtClean="0"/>
          </a:p>
          <a:p>
            <a:pPr>
              <a:lnSpc>
                <a:spcPct val="60000"/>
              </a:lnSpc>
            </a:pPr>
            <a:endParaRPr lang="en-US" sz="2600" dirty="0"/>
          </a:p>
          <a:p>
            <a:pPr marL="457200" indent="-457200" algn="just">
              <a:buFont typeface="Arial"/>
              <a:buChar char="•"/>
            </a:pPr>
            <a:r>
              <a:rPr lang="en-US" sz="2600" dirty="0" err="1" smtClean="0"/>
              <a:t>publikoval</a:t>
            </a:r>
            <a:r>
              <a:rPr lang="en-US" sz="2600" dirty="0" smtClean="0"/>
              <a:t> </a:t>
            </a:r>
            <a:r>
              <a:rPr lang="en-US" sz="2600" dirty="0" err="1" smtClean="0"/>
              <a:t>výpočet</a:t>
            </a:r>
            <a:r>
              <a:rPr lang="en-US" sz="2600" dirty="0" smtClean="0"/>
              <a:t> </a:t>
            </a:r>
            <a:r>
              <a:rPr lang="en-US" sz="2600" dirty="0" err="1" smtClean="0"/>
              <a:t>hodnoty</a:t>
            </a:r>
            <a:r>
              <a:rPr lang="en-US" sz="2600" dirty="0" smtClean="0"/>
              <a:t> </a:t>
            </a:r>
            <a:r>
              <a:rPr lang="en-US" sz="2600" b="1" dirty="0"/>
              <a:t>π</a:t>
            </a:r>
            <a:r>
              <a:rPr lang="en-US" sz="2600" dirty="0" smtClean="0"/>
              <a:t> s 35 </a:t>
            </a:r>
            <a:r>
              <a:rPr lang="en-US" sz="2600" dirty="0" err="1" smtClean="0"/>
              <a:t>desetinnými</a:t>
            </a:r>
            <a:r>
              <a:rPr lang="en-US" sz="2600" dirty="0" smtClean="0"/>
              <a:t> </a:t>
            </a:r>
            <a:r>
              <a:rPr lang="en-US" sz="2600" dirty="0" err="1" smtClean="0"/>
              <a:t>místy</a:t>
            </a:r>
            <a:r>
              <a:rPr lang="en-US" sz="2600" dirty="0" smtClean="0"/>
              <a:t>; </a:t>
            </a:r>
            <a:r>
              <a:rPr lang="en-US" sz="2600" dirty="0" err="1" smtClean="0"/>
              <a:t>použil</a:t>
            </a:r>
            <a:r>
              <a:rPr lang="en-US" sz="2600" dirty="0"/>
              <a:t> </a:t>
            </a:r>
            <a:r>
              <a:rPr lang="en-US" sz="2600" dirty="0" smtClean="0"/>
              <a:t>k </a:t>
            </a:r>
            <a:r>
              <a:rPr lang="en-US" sz="2600" dirty="0" err="1" smtClean="0"/>
              <a:t>tomu</a:t>
            </a:r>
            <a:r>
              <a:rPr lang="en-US" sz="2600" dirty="0" smtClean="0"/>
              <a:t> </a:t>
            </a:r>
            <a:r>
              <a:rPr lang="en-US" sz="2600" dirty="0" err="1" smtClean="0"/>
              <a:t>pravidelného</a:t>
            </a:r>
            <a:r>
              <a:rPr lang="en-US" sz="2600" dirty="0" smtClean="0"/>
              <a:t> </a:t>
            </a:r>
            <a:r>
              <a:rPr lang="en-US" sz="2600" dirty="0" err="1" smtClean="0"/>
              <a:t>mnohoúhelníku</a:t>
            </a:r>
            <a:r>
              <a:rPr lang="en-US" sz="2600" dirty="0" smtClean="0"/>
              <a:t> o </a:t>
            </a:r>
            <a:r>
              <a:rPr lang="en-US" sz="2600" b="1" dirty="0" smtClean="0"/>
              <a:t>1,073,741,284</a:t>
            </a:r>
            <a:r>
              <a:rPr lang="en-US" sz="2600" dirty="0" smtClean="0"/>
              <a:t> </a:t>
            </a:r>
            <a:r>
              <a:rPr lang="en-US" sz="2600" dirty="0" err="1" smtClean="0"/>
              <a:t>stranách</a:t>
            </a:r>
            <a:endParaRPr lang="en-US" sz="2600" dirty="0"/>
          </a:p>
          <a:p>
            <a:pPr marL="457200" indent="-457200">
              <a:buFont typeface="Arial"/>
              <a:buChar char="•"/>
            </a:pPr>
            <a:endParaRPr lang="en-US" sz="2600" dirty="0" smtClean="0">
              <a:solidFill>
                <a:srgbClr val="000000"/>
              </a:solidFill>
            </a:endParaRPr>
          </a:p>
          <a:p>
            <a:pPr algn="just"/>
            <a:endParaRPr lang="en-US" sz="2600" dirty="0" smtClean="0"/>
          </a:p>
          <a:p>
            <a:pPr algn="just"/>
            <a:endParaRPr lang="en-US" sz="2600" dirty="0"/>
          </a:p>
          <a:p>
            <a:pPr marL="457200" indent="-457200" algn="just">
              <a:buFont typeface="Arial"/>
              <a:buChar char="•"/>
            </a:pPr>
            <a:endParaRPr lang="en-US" sz="2600" dirty="0"/>
          </a:p>
          <a:p>
            <a:pPr algn="just"/>
            <a:endParaRPr lang="en-US" sz="2600" dirty="0" smtClean="0"/>
          </a:p>
        </p:txBody>
      </p:sp>
      <p:pic>
        <p:nvPicPr>
          <p:cNvPr id="14" name="Picture 13" descr="Archimedes_pi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5193" y="4495800"/>
            <a:ext cx="3318807" cy="1106269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5943600" y="5525869"/>
            <a:ext cx="3124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dirty="0" err="1" smtClean="0"/>
              <a:t>Archimédova</a:t>
            </a:r>
            <a:r>
              <a:rPr lang="en-US" dirty="0" smtClean="0"/>
              <a:t> </a:t>
            </a:r>
            <a:r>
              <a:rPr lang="en-US" dirty="0" err="1" smtClean="0"/>
              <a:t>vyčerpávající</a:t>
            </a:r>
            <a:r>
              <a:rPr lang="en-US" dirty="0" smtClean="0"/>
              <a:t> </a:t>
            </a:r>
            <a:r>
              <a:rPr lang="en-US" dirty="0" err="1" smtClean="0"/>
              <a:t>metoda</a:t>
            </a:r>
            <a:r>
              <a:rPr lang="en-US" dirty="0" smtClean="0"/>
              <a:t> k </a:t>
            </a:r>
            <a:r>
              <a:rPr lang="en-US" dirty="0" err="1" smtClean="0"/>
              <a:t>přibližnému</a:t>
            </a:r>
            <a:r>
              <a:rPr lang="en-US" dirty="0" smtClean="0"/>
              <a:t> </a:t>
            </a:r>
            <a:r>
              <a:rPr lang="en-US" dirty="0" err="1" smtClean="0"/>
              <a:t>určení</a:t>
            </a:r>
            <a:r>
              <a:rPr lang="en-US" dirty="0" smtClean="0"/>
              <a:t> </a:t>
            </a:r>
            <a:r>
              <a:rPr lang="en-US" b="1" dirty="0"/>
              <a:t>π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972603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cs-CZ" sz="3200" b="1" u="sng" dirty="0" smtClean="0"/>
              <a:t>Zdroje:</a:t>
            </a:r>
            <a:endParaRPr lang="en-US" sz="3200" b="1" u="sng" dirty="0"/>
          </a:p>
        </p:txBody>
      </p:sp>
      <p:sp>
        <p:nvSpPr>
          <p:cNvPr id="82" name="TextBox 81"/>
          <p:cNvSpPr txBox="1"/>
          <p:nvPr/>
        </p:nvSpPr>
        <p:spPr>
          <a:xfrm>
            <a:off x="339630" y="1050684"/>
            <a:ext cx="8366925" cy="34532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 algn="just">
              <a:lnSpc>
                <a:spcPct val="120000"/>
              </a:lnSpc>
              <a:buAutoNum type="arabicPeriod"/>
            </a:pPr>
            <a:r>
              <a:rPr lang="en-US" sz="2600" dirty="0" smtClean="0">
                <a:hlinkClick r:id="rId2" action="ppaction://hlinkfile"/>
              </a:rPr>
              <a:t>cs.wikipedia.org/wiki/</a:t>
            </a:r>
            <a:r>
              <a:rPr lang="en-US" sz="2600" dirty="0" err="1" smtClean="0">
                <a:hlinkClick r:id="rId2" action="ppaction://hlinkfile"/>
              </a:rPr>
              <a:t>Ludolph_van_Ceulen</a:t>
            </a:r>
            <a:endParaRPr lang="cs-CZ" sz="2600" dirty="0" smtClean="0"/>
          </a:p>
          <a:p>
            <a:pPr marL="514350" indent="-514350" algn="just">
              <a:lnSpc>
                <a:spcPct val="120000"/>
              </a:lnSpc>
              <a:buAutoNum type="arabicPeriod"/>
            </a:pPr>
            <a:endParaRPr lang="cs-CZ" sz="2600" dirty="0" smtClean="0"/>
          </a:p>
          <a:p>
            <a:pPr marL="514350" indent="-514350">
              <a:lnSpc>
                <a:spcPct val="120000"/>
              </a:lnSpc>
              <a:buAutoNum type="arabicPeriod" startAt="2"/>
            </a:pPr>
            <a:r>
              <a:rPr lang="cs-CZ" sz="2800" dirty="0"/>
              <a:t>Josef Trejbal, Matematika pro 8.ročník, Pedagogické    </a:t>
            </a:r>
          </a:p>
          <a:p>
            <a:pPr>
              <a:lnSpc>
                <a:spcPct val="120000"/>
              </a:lnSpc>
            </a:pPr>
            <a:r>
              <a:rPr lang="cs-CZ" sz="2800"/>
              <a:t>     </a:t>
            </a:r>
            <a:r>
              <a:rPr lang="cs-CZ" sz="2800" smtClean="0"/>
              <a:t>  </a:t>
            </a:r>
            <a:r>
              <a:rPr lang="cs-CZ" sz="2800" dirty="0"/>
              <a:t>nakladatelství Praha 1998, ISBN </a:t>
            </a:r>
            <a:r>
              <a:rPr lang="cs-CZ" sz="2800" dirty="0" smtClean="0"/>
              <a:t>80-7235-019-6</a:t>
            </a:r>
          </a:p>
          <a:p>
            <a:pPr>
              <a:lnSpc>
                <a:spcPct val="120000"/>
              </a:lnSpc>
            </a:pPr>
            <a:r>
              <a:rPr lang="cs-CZ" sz="2800" dirty="0" smtClean="0"/>
              <a:t>3.   Vlastní zdroje.</a:t>
            </a:r>
            <a:endParaRPr lang="en-US" sz="2800" dirty="0"/>
          </a:p>
          <a:p>
            <a:pPr marL="514350" indent="-514350">
              <a:buAutoNum type="arabicPeriod"/>
            </a:pPr>
            <a:endParaRPr lang="cs-CZ" sz="2400" dirty="0"/>
          </a:p>
          <a:p>
            <a:pPr marL="514350" indent="-514350" algn="just">
              <a:lnSpc>
                <a:spcPct val="120000"/>
              </a:lnSpc>
              <a:buAutoNum type="arabicPeriod"/>
            </a:pPr>
            <a:endParaRPr lang="en-US" sz="2600" dirty="0" smtClean="0"/>
          </a:p>
        </p:txBody>
      </p:sp>
    </p:spTree>
    <p:extLst>
      <p:ext uri="{BB962C8B-B14F-4D97-AF65-F5344CB8AC3E}">
        <p14:creationId xmlns:p14="http://schemas.microsoft.com/office/powerpoint/2010/main" val="2039515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1255</TotalTime>
  <Words>362</Words>
  <Application>Microsoft Office PowerPoint</Application>
  <PresentationFormat>Předvádění na obrazovce (4:3)</PresentationFormat>
  <Paragraphs>91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Office Theme</vt:lpstr>
      <vt:lpstr>Prezentace aplikace PowerPoint</vt:lpstr>
      <vt:lpstr>Anotace:</vt:lpstr>
      <vt:lpstr>Délka kružnice, obvod kruhu, obsah kruhu </vt:lpstr>
      <vt:lpstr>Ad 1: Délka kružnice a obvod kruhu </vt:lpstr>
      <vt:lpstr>Ad 2: Obsah kruhu </vt:lpstr>
      <vt:lpstr>Ad 3: Ludolfovo číslo - π  </vt:lpstr>
      <vt:lpstr>Ad 4: Mezikruží, obsah mezikruží </vt:lpstr>
      <vt:lpstr>Ludolph van Ceulen [Ludolf fan Kélen]      (1540 – 1610) 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Jan</dc:creator>
  <cp:lastModifiedBy>Jitka Michálková</cp:lastModifiedBy>
  <cp:revision>87</cp:revision>
  <dcterms:created xsi:type="dcterms:W3CDTF">2012-12-10T07:57:06Z</dcterms:created>
  <dcterms:modified xsi:type="dcterms:W3CDTF">2013-06-27T14:38:13Z</dcterms:modified>
</cp:coreProperties>
</file>