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70" r:id="rId6"/>
    <p:sldId id="271" r:id="rId7"/>
    <p:sldId id="273" r:id="rId8"/>
    <p:sldId id="274" r:id="rId9"/>
    <p:sldId id="275" r:id="rId10"/>
    <p:sldId id="27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01" autoAdjust="0"/>
    <p:restoredTop sz="92077" autoAdjust="0"/>
  </p:normalViewPr>
  <p:slideViewPr>
    <p:cSldViewPr snapToGrid="0">
      <p:cViewPr varScale="1">
        <p:scale>
          <a:sx n="68" d="100"/>
          <a:sy n="68" d="100"/>
        </p:scale>
        <p:origin x="-15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300" dirty="0"/>
            <a:t>Autor: </a:t>
          </a:r>
          <a:r>
            <a:rPr lang="cs-CZ" sz="1600" dirty="0" smtClean="0"/>
            <a:t>Ing. Jitka Michálková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300" dirty="0"/>
            <a:t>Název </a:t>
          </a:r>
          <a:r>
            <a:rPr lang="cs-CZ" sz="1600"/>
            <a:t>: </a:t>
          </a:r>
          <a:r>
            <a:rPr lang="cs-CZ" sz="1400" b="0" smtClean="0"/>
            <a:t>VY_32_INOVACE_9B_08_Obvod </a:t>
          </a:r>
          <a:r>
            <a:rPr lang="cs-CZ" sz="1400" b="0" dirty="0" smtClean="0"/>
            <a:t>a obsah kruhu – cvičení       </a:t>
          </a:r>
          <a:endParaRPr lang="cs-CZ" sz="1400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600" kern="1200" dirty="0" smtClean="0"/>
            <a:t>Ing. Jitka Michálková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600" kern="1200"/>
            <a:t>: </a:t>
          </a:r>
          <a:r>
            <a:rPr lang="cs-CZ" sz="1400" b="0" kern="1200" smtClean="0"/>
            <a:t>VY_32_INOVACE_9B_08_Obvod </a:t>
          </a:r>
          <a:r>
            <a:rPr lang="cs-CZ" sz="1400" b="0" kern="1200" dirty="0" smtClean="0"/>
            <a:t>a obsah kruhu – cvičení       </a:t>
          </a:r>
          <a:endParaRPr lang="cs-CZ" sz="1400" b="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Matematika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e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e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6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638191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1676400" cy="688975"/>
          </a:xfrm>
        </p:spPr>
        <p:txBody>
          <a:bodyPr>
            <a:normAutofit/>
          </a:bodyPr>
          <a:lstStyle/>
          <a:p>
            <a:pPr algn="l"/>
            <a:r>
              <a:rPr lang="en-US" sz="3200" dirty="0" err="1" smtClean="0"/>
              <a:t>Anotace</a:t>
            </a:r>
            <a:r>
              <a:rPr lang="en-US" sz="3200" dirty="0" smtClean="0"/>
              <a:t>: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636563" y="1557997"/>
            <a:ext cx="670560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Prezentace slouží k procvičení výpočtů obvodu a obsahu kruhu, poloměru kruhu a obsahu mezikruží.</a:t>
            </a:r>
          </a:p>
          <a:p>
            <a:r>
              <a:rPr lang="cs-CZ" sz="3200" dirty="0" smtClean="0"/>
              <a:t>Příklady </a:t>
            </a:r>
            <a:r>
              <a:rPr lang="cs-CZ" sz="3200" dirty="0"/>
              <a:t>jsou určeny k interaktivnímu  procvičení daného učiva</a:t>
            </a:r>
            <a:r>
              <a:rPr lang="cs-CZ" sz="3200"/>
              <a:t>. </a:t>
            </a:r>
            <a:endParaRPr lang="cs-CZ" sz="3200" smtClean="0"/>
          </a:p>
          <a:p>
            <a:r>
              <a:rPr lang="cs-CZ" sz="3200" smtClean="0"/>
              <a:t>Vložené </a:t>
            </a:r>
            <a:r>
              <a:rPr lang="cs-CZ" sz="3200" dirty="0"/>
              <a:t>řešení napomůže ke kontrole. </a:t>
            </a:r>
          </a:p>
          <a:p>
            <a:r>
              <a:rPr lang="cs-CZ" sz="3200" dirty="0"/>
              <a:t>Materiál slouží také k </a:t>
            </a:r>
            <a:r>
              <a:rPr lang="cs-CZ" sz="3200" dirty="0" smtClean="0"/>
              <a:t>upevnění postupu zápisů řešení jednotlivých příkladů.</a:t>
            </a:r>
            <a:endParaRPr lang="en-US" sz="3200" dirty="0"/>
          </a:p>
          <a:p>
            <a:endParaRPr lang="en-US" sz="32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049865"/>
            <a:ext cx="9144000" cy="688975"/>
          </a:xfrm>
        </p:spPr>
        <p:txBody>
          <a:bodyPr>
            <a:normAutofit fontScale="90000"/>
          </a:bodyPr>
          <a:lstStyle/>
          <a:p>
            <a:r>
              <a:rPr lang="en-US" sz="3600" b="1" u="sng" dirty="0" err="1" smtClean="0"/>
              <a:t>Délka</a:t>
            </a:r>
            <a:r>
              <a:rPr lang="en-US" sz="3600" b="1" u="sng" dirty="0" smtClean="0"/>
              <a:t> </a:t>
            </a:r>
            <a:r>
              <a:rPr lang="en-US" sz="3600" b="1" u="sng" dirty="0" err="1" smtClean="0"/>
              <a:t>kružnice</a:t>
            </a:r>
            <a:r>
              <a:rPr lang="en-US" sz="3600" b="1" u="sng" dirty="0" smtClean="0"/>
              <a:t>, </a:t>
            </a:r>
            <a:r>
              <a:rPr lang="en-US" sz="3600" b="1" u="sng" dirty="0" err="1" smtClean="0"/>
              <a:t>obvod</a:t>
            </a:r>
            <a:r>
              <a:rPr lang="en-US" sz="3600" b="1" u="sng" dirty="0" smtClean="0"/>
              <a:t> </a:t>
            </a:r>
            <a:r>
              <a:rPr lang="en-US" sz="3600" b="1" u="sng" dirty="0" err="1" smtClean="0"/>
              <a:t>kruhu</a:t>
            </a:r>
            <a:r>
              <a:rPr lang="en-US" sz="3600" b="1" u="sng" dirty="0" smtClean="0"/>
              <a:t>, </a:t>
            </a:r>
            <a:r>
              <a:rPr lang="en-US" sz="3600" b="1" u="sng" dirty="0" err="1" smtClean="0"/>
              <a:t>obsah</a:t>
            </a:r>
            <a:r>
              <a:rPr lang="en-US" sz="3600" b="1" u="sng" dirty="0" smtClean="0"/>
              <a:t> </a:t>
            </a:r>
            <a:r>
              <a:rPr lang="en-US" sz="3600" b="1" u="sng" dirty="0" err="1" smtClean="0"/>
              <a:t>kruhu</a:t>
            </a:r>
            <a:r>
              <a:rPr lang="en-US" sz="3600" b="1" u="sng" dirty="0" smtClean="0"/>
              <a:t/>
            </a:r>
            <a:br>
              <a:rPr lang="en-US" sz="3600" b="1" u="sng" dirty="0" smtClean="0"/>
            </a:br>
            <a:r>
              <a:rPr lang="en-US" sz="3600" b="1" u="sng" dirty="0"/>
              <a:t/>
            </a:r>
            <a:br>
              <a:rPr lang="en-US" sz="3600" b="1" u="sng" dirty="0"/>
            </a:br>
            <a:r>
              <a:rPr lang="en-US" sz="3600" b="1" u="sng" dirty="0" err="1" smtClean="0"/>
              <a:t>Cvičení</a:t>
            </a:r>
            <a:r>
              <a:rPr lang="en-US" sz="3600" b="1" u="sng" dirty="0" smtClean="0"/>
              <a:t> </a:t>
            </a:r>
            <a:endParaRPr lang="en-US" sz="36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099146" y="2217220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i="1" dirty="0" err="1" smtClean="0"/>
              <a:t>Příklad</a:t>
            </a:r>
            <a:r>
              <a:rPr lang="en-US" sz="3200" i="1" dirty="0" smtClean="0"/>
              <a:t>:</a:t>
            </a:r>
            <a:r>
              <a:rPr lang="en-US" sz="3200" dirty="0" smtClean="0"/>
              <a:t> </a:t>
            </a:r>
            <a:r>
              <a:rPr lang="en-US" sz="3200" dirty="0" err="1" smtClean="0"/>
              <a:t>Délka</a:t>
            </a:r>
            <a:r>
              <a:rPr lang="en-US" sz="3200" dirty="0" smtClean="0"/>
              <a:t> </a:t>
            </a:r>
            <a:r>
              <a:rPr lang="en-US" sz="3200" dirty="0" err="1" smtClean="0"/>
              <a:t>kružnice</a:t>
            </a:r>
            <a:endParaRPr lang="en-US" sz="3200" dirty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i="1" dirty="0" err="1" smtClean="0"/>
              <a:t>Příklad</a:t>
            </a:r>
            <a:r>
              <a:rPr lang="en-US" sz="3200" i="1" dirty="0" smtClean="0"/>
              <a:t>:</a:t>
            </a:r>
            <a:r>
              <a:rPr lang="en-US" sz="3200" dirty="0" smtClean="0"/>
              <a:t> </a:t>
            </a:r>
            <a:r>
              <a:rPr lang="en-US" sz="3200" dirty="0" err="1" smtClean="0"/>
              <a:t>Obvod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endParaRPr lang="en-US" sz="32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i="1" dirty="0" err="1" smtClean="0"/>
              <a:t>Příklad</a:t>
            </a:r>
            <a:r>
              <a:rPr lang="en-US" sz="3200" i="1" dirty="0" smtClean="0"/>
              <a:t>:</a:t>
            </a:r>
            <a:r>
              <a:rPr lang="en-US" sz="3200" dirty="0" smtClean="0"/>
              <a:t> </a:t>
            </a:r>
            <a:r>
              <a:rPr lang="en-US" sz="3200" dirty="0" err="1" smtClean="0"/>
              <a:t>Obsah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endParaRPr lang="cs-CZ" sz="32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Příklad: Výpočet poloměru</a:t>
            </a:r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Příklad: Výpočet poloměru</a:t>
            </a:r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Příklad: Obsah mezikruží</a:t>
            </a:r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381964" y="907275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délku</a:t>
            </a:r>
            <a:r>
              <a:rPr lang="en-US" sz="3200" dirty="0" smtClean="0"/>
              <a:t> </a:t>
            </a:r>
            <a:r>
              <a:rPr lang="en-US" sz="3200" dirty="0" err="1" smtClean="0"/>
              <a:t>kružnice</a:t>
            </a:r>
            <a:r>
              <a:rPr lang="en-US" sz="3200" dirty="0" smtClean="0"/>
              <a:t> </a:t>
            </a:r>
            <a:r>
              <a:rPr lang="en-US" sz="3200" b="1" dirty="0" smtClean="0"/>
              <a:t>k(S, r)</a:t>
            </a:r>
            <a:r>
              <a:rPr lang="en-US" sz="3200" dirty="0" smtClean="0"/>
              <a:t>, je-li </a:t>
            </a:r>
            <a:r>
              <a:rPr lang="en-US" sz="3200" b="1" dirty="0" smtClean="0"/>
              <a:t>r</a:t>
            </a:r>
            <a:r>
              <a:rPr lang="en-US" sz="3200" dirty="0" smtClean="0"/>
              <a:t> </a:t>
            </a:r>
            <a:r>
              <a:rPr lang="en-US" sz="3200" b="1" dirty="0" smtClean="0"/>
              <a:t>= 5</a:t>
            </a:r>
            <a:r>
              <a:rPr lang="cs-CZ" sz="3200" b="1" dirty="0" smtClean="0"/>
              <a:t>,</a:t>
            </a:r>
            <a:r>
              <a:rPr lang="en-US" sz="3200" b="1" dirty="0" smtClean="0"/>
              <a:t>4 cm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1: 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2125817" y="3866445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993305" y="2528712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1210617" y="228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364905" y="2930444"/>
            <a:ext cx="969868" cy="9698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635347" y="2930444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49" name="TextBox 48"/>
          <p:cNvSpPr txBox="1"/>
          <p:nvPr/>
        </p:nvSpPr>
        <p:spPr>
          <a:xfrm>
            <a:off x="4941711" y="2503311"/>
            <a:ext cx="2674731" cy="2439642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smtClean="0"/>
              <a:t>O = 2</a:t>
            </a:r>
            <a:r>
              <a:rPr lang="el-GR" sz="3200" dirty="0" smtClean="0"/>
              <a:t>π</a:t>
            </a:r>
            <a:r>
              <a:rPr lang="en-US" sz="3200" dirty="0" smtClean="0"/>
              <a:t>r</a:t>
            </a:r>
          </a:p>
          <a:p>
            <a:pPr marL="0" lvl="1">
              <a:lnSpc>
                <a:spcPct val="120000"/>
              </a:lnSpc>
            </a:pPr>
            <a:r>
              <a:rPr lang="en-US" sz="3200" dirty="0" smtClean="0"/>
              <a:t>O = 2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/>
              <a:t>3</a:t>
            </a:r>
            <a:r>
              <a:rPr lang="cs-CZ" sz="3200" dirty="0" smtClean="0"/>
              <a:t>,</a:t>
            </a:r>
            <a:r>
              <a:rPr lang="en-US" sz="3200" dirty="0" smtClean="0"/>
              <a:t>14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5</a:t>
            </a:r>
            <a:r>
              <a:rPr lang="cs-CZ" sz="3200" dirty="0" smtClean="0">
                <a:latin typeface="Calibri"/>
                <a:ea typeface="Wingdings"/>
                <a:cs typeface="Calibri"/>
                <a:sym typeface="Wingdings"/>
              </a:rPr>
              <a:t>,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4</a:t>
            </a:r>
          </a:p>
          <a:p>
            <a:pPr marL="0" lvl="1">
              <a:lnSpc>
                <a:spcPct val="120000"/>
              </a:lnSpc>
            </a:pPr>
            <a:r>
              <a:rPr lang="en-US" sz="3200" dirty="0" smtClean="0">
                <a:latin typeface="Calibri"/>
                <a:cs typeface="Calibri"/>
              </a:rPr>
              <a:t>O = 33</a:t>
            </a:r>
            <a:r>
              <a:rPr lang="cs-CZ" sz="3200" dirty="0" smtClean="0">
                <a:latin typeface="Calibri"/>
                <a:cs typeface="Calibri"/>
              </a:rPr>
              <a:t>,</a:t>
            </a:r>
            <a:r>
              <a:rPr lang="en-US" sz="3200" dirty="0" smtClean="0">
                <a:latin typeface="Calibri"/>
                <a:cs typeface="Calibri"/>
              </a:rPr>
              <a:t>912 cm</a:t>
            </a:r>
          </a:p>
          <a:p>
            <a:pPr marL="0" lvl="1">
              <a:lnSpc>
                <a:spcPct val="120000"/>
              </a:lnSpc>
            </a:pPr>
            <a:r>
              <a:rPr lang="en-US" sz="3200" b="1" u="sng" dirty="0" smtClean="0">
                <a:latin typeface="Calibri"/>
                <a:cs typeface="Calibri"/>
              </a:rPr>
              <a:t>O </a:t>
            </a:r>
            <a:r>
              <a:rPr lang="en-US" sz="3200" b="1" u="sng" dirty="0" smtClean="0"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b="1" u="sng" dirty="0" smtClean="0">
                <a:latin typeface="Calibri"/>
                <a:cs typeface="Calibri"/>
              </a:rPr>
              <a:t> 33</a:t>
            </a:r>
            <a:r>
              <a:rPr lang="cs-CZ" sz="3200" b="1" u="sng" dirty="0" smtClean="0">
                <a:latin typeface="Calibri"/>
                <a:cs typeface="Calibri"/>
              </a:rPr>
              <a:t>,</a:t>
            </a:r>
            <a:r>
              <a:rPr lang="en-US" sz="3200" b="1" u="sng" dirty="0" smtClean="0">
                <a:latin typeface="Calibri"/>
                <a:cs typeface="Calibri"/>
              </a:rPr>
              <a:t>9 cm</a:t>
            </a:r>
            <a:endParaRPr lang="en-US" sz="3200" b="1" u="sng" dirty="0" smtClean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Délka</a:t>
            </a:r>
            <a:r>
              <a:rPr lang="en-US" sz="3200" dirty="0" smtClean="0"/>
              <a:t> </a:t>
            </a:r>
            <a:r>
              <a:rPr lang="en-US" sz="3200" dirty="0" err="1" smtClean="0"/>
              <a:t>kružnice</a:t>
            </a:r>
            <a:r>
              <a:rPr lang="en-US" sz="3200" dirty="0" smtClean="0"/>
              <a:t> je </a:t>
            </a:r>
            <a:r>
              <a:rPr lang="en-US" sz="3200" dirty="0" err="1" smtClean="0"/>
              <a:t>přibližně</a:t>
            </a:r>
            <a:r>
              <a:rPr lang="en-US" sz="3200" dirty="0" smtClean="0"/>
              <a:t> 33</a:t>
            </a:r>
            <a:r>
              <a:rPr lang="cs-CZ" sz="3200" dirty="0" smtClean="0"/>
              <a:t>,</a:t>
            </a:r>
            <a:r>
              <a:rPr lang="en-US" sz="3200" dirty="0" smtClean="0"/>
              <a:t>9 cm.</a:t>
            </a:r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5" grpId="0"/>
      <p:bldP spid="49" grpId="1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993305" y="2528712"/>
            <a:ext cx="2743200" cy="2743200"/>
            <a:chOff x="4191000" y="2362200"/>
            <a:chExt cx="2743200" cy="27432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2309260" y="3838223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1210617" y="228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stCxn id="4" idx="3"/>
            <a:endCxn id="4" idx="7"/>
          </p:cNvCxnSpPr>
          <p:nvPr/>
        </p:nvCxnSpPr>
        <p:spPr>
          <a:xfrm flipV="1">
            <a:off x="1395037" y="2930444"/>
            <a:ext cx="1939736" cy="193973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635347" y="2930444"/>
            <a:ext cx="3598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d</a:t>
            </a:r>
            <a:endParaRPr lang="en-US" sz="2600" dirty="0"/>
          </a:p>
        </p:txBody>
      </p:sp>
      <p:sp>
        <p:nvSpPr>
          <p:cNvPr id="50" name="TextBox 49"/>
          <p:cNvSpPr txBox="1"/>
          <p:nvPr/>
        </p:nvSpPr>
        <p:spPr>
          <a:xfrm>
            <a:off x="381964" y="907275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obvod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</a:t>
            </a:r>
            <a:r>
              <a:rPr lang="en-US" sz="3200" b="1" dirty="0" smtClean="0"/>
              <a:t>k(S, d)</a:t>
            </a:r>
            <a:r>
              <a:rPr lang="en-US" sz="3200" dirty="0" smtClean="0"/>
              <a:t>, je-li </a:t>
            </a:r>
            <a:r>
              <a:rPr lang="en-US" sz="3200" b="1" dirty="0" smtClean="0"/>
              <a:t>d</a:t>
            </a:r>
            <a:r>
              <a:rPr lang="en-US" sz="3200" dirty="0" smtClean="0"/>
              <a:t> </a:t>
            </a:r>
            <a:r>
              <a:rPr lang="en-US" sz="3200" b="1" dirty="0" smtClean="0"/>
              <a:t>= 1</a:t>
            </a:r>
            <a:r>
              <a:rPr lang="cs-CZ" sz="3200" b="1" dirty="0" smtClean="0"/>
              <a:t>,</a:t>
            </a:r>
            <a:r>
              <a:rPr lang="en-US" sz="3200" b="1" dirty="0" smtClean="0"/>
              <a:t>2 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4941711" y="2503311"/>
            <a:ext cx="2282997" cy="2456057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smtClean="0"/>
              <a:t>O = </a:t>
            </a:r>
            <a:r>
              <a:rPr lang="el-GR" sz="3200" dirty="0" smtClean="0"/>
              <a:t>π</a:t>
            </a:r>
            <a:r>
              <a:rPr lang="en-US" sz="3200" dirty="0" smtClean="0"/>
              <a:t>d</a:t>
            </a:r>
          </a:p>
          <a:p>
            <a:pPr marL="0" lvl="1">
              <a:lnSpc>
                <a:spcPct val="120000"/>
              </a:lnSpc>
            </a:pPr>
            <a:r>
              <a:rPr lang="en-US" sz="3200" dirty="0" smtClean="0"/>
              <a:t>O = 3</a:t>
            </a:r>
            <a:r>
              <a:rPr lang="cs-CZ" sz="3200" dirty="0" smtClean="0"/>
              <a:t>,</a:t>
            </a:r>
            <a:r>
              <a:rPr lang="en-US" sz="3200" dirty="0" smtClean="0"/>
              <a:t>14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1</a:t>
            </a:r>
            <a:r>
              <a:rPr lang="cs-CZ" sz="3200" dirty="0" smtClean="0">
                <a:latin typeface="Calibri"/>
                <a:ea typeface="Wingdings"/>
                <a:cs typeface="Calibri"/>
                <a:sym typeface="Wingdings"/>
              </a:rPr>
              <a:t>,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2</a:t>
            </a:r>
          </a:p>
          <a:p>
            <a:pPr marL="0" lvl="1">
              <a:lnSpc>
                <a:spcPct val="120000"/>
              </a:lnSpc>
            </a:pPr>
            <a:r>
              <a:rPr lang="en-US" sz="3200" dirty="0" smtClean="0">
                <a:latin typeface="Calibri"/>
                <a:cs typeface="Calibri"/>
              </a:rPr>
              <a:t>O = 3</a:t>
            </a:r>
            <a:r>
              <a:rPr lang="cs-CZ" sz="3200" dirty="0" smtClean="0">
                <a:latin typeface="Calibri"/>
                <a:cs typeface="Calibri"/>
              </a:rPr>
              <a:t>,</a:t>
            </a:r>
            <a:r>
              <a:rPr lang="en-US" sz="3200" dirty="0" smtClean="0">
                <a:latin typeface="Calibri"/>
                <a:cs typeface="Calibri"/>
              </a:rPr>
              <a:t>768 m</a:t>
            </a:r>
          </a:p>
          <a:p>
            <a:pPr marL="0" lvl="1">
              <a:lnSpc>
                <a:spcPct val="120000"/>
              </a:lnSpc>
            </a:pPr>
            <a:r>
              <a:rPr lang="en-US" sz="3200" b="1" u="sng" dirty="0" smtClean="0">
                <a:latin typeface="Calibri"/>
                <a:cs typeface="Calibri"/>
              </a:rPr>
              <a:t>O </a:t>
            </a:r>
            <a:r>
              <a:rPr lang="en-US" sz="3200" b="1" u="sng" dirty="0" smtClean="0"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b="1" u="sng" dirty="0" smtClean="0">
                <a:latin typeface="Calibri"/>
                <a:cs typeface="Calibri"/>
              </a:rPr>
              <a:t> 3</a:t>
            </a:r>
            <a:r>
              <a:rPr lang="cs-CZ" sz="3200" b="1" u="sng" dirty="0" smtClean="0">
                <a:latin typeface="Calibri"/>
                <a:cs typeface="Calibri"/>
              </a:rPr>
              <a:t>,</a:t>
            </a:r>
            <a:r>
              <a:rPr lang="en-US" sz="3200" b="1" u="sng" dirty="0" smtClean="0">
                <a:latin typeface="Calibri"/>
                <a:cs typeface="Calibri"/>
              </a:rPr>
              <a:t>8 m</a:t>
            </a:r>
            <a:endParaRPr lang="en-US" sz="3200" b="1" u="sng" dirty="0" smtClean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Obvod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je </a:t>
            </a:r>
            <a:r>
              <a:rPr lang="en-US" sz="3200" dirty="0" err="1" smtClean="0"/>
              <a:t>přibližně</a:t>
            </a:r>
            <a:r>
              <a:rPr lang="en-US" sz="3200" dirty="0" smtClean="0"/>
              <a:t> 3</a:t>
            </a:r>
            <a:r>
              <a:rPr lang="cs-CZ" sz="3200" dirty="0" smtClean="0"/>
              <a:t>,</a:t>
            </a:r>
            <a:r>
              <a:rPr lang="en-US" sz="3200" dirty="0" smtClean="0"/>
              <a:t>8 m.</a:t>
            </a:r>
          </a:p>
        </p:txBody>
      </p:sp>
    </p:spTree>
    <p:extLst>
      <p:ext uri="{BB962C8B-B14F-4D97-AF65-F5344CB8AC3E}">
        <p14:creationId xmlns:p14="http://schemas.microsoft.com/office/powerpoint/2010/main" val="49951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5" grpId="0"/>
      <p:bldP spid="49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993305" y="2528712"/>
            <a:ext cx="2743200" cy="2743200"/>
            <a:chOff x="4191000" y="2362200"/>
            <a:chExt cx="2743200" cy="27432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2309260" y="3838223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1210617" y="228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356556" y="2930444"/>
            <a:ext cx="978217" cy="97833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635347" y="2930444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r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81964" y="907275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ob</a:t>
            </a:r>
            <a:r>
              <a:rPr lang="cs-CZ" sz="3200" dirty="0" err="1" smtClean="0"/>
              <a:t>sah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</a:t>
            </a:r>
            <a:r>
              <a:rPr lang="en-US" sz="3200" b="1" dirty="0" smtClean="0"/>
              <a:t>k(S, r)</a:t>
            </a:r>
            <a:r>
              <a:rPr lang="en-US" sz="3200" dirty="0" smtClean="0"/>
              <a:t>, je-li </a:t>
            </a:r>
            <a:r>
              <a:rPr lang="en-US" sz="3200" b="1" dirty="0"/>
              <a:t>r</a:t>
            </a:r>
            <a:r>
              <a:rPr lang="en-US" sz="3200" dirty="0" smtClean="0"/>
              <a:t> </a:t>
            </a:r>
            <a:r>
              <a:rPr lang="en-US" sz="3200" b="1" dirty="0" smtClean="0"/>
              <a:t>= 0.6 dm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3: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4941711" y="2503311"/>
            <a:ext cx="2686954" cy="2456057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/>
              <a:t>S</a:t>
            </a:r>
            <a:r>
              <a:rPr lang="en-US" sz="3200" dirty="0" smtClean="0"/>
              <a:t> = </a:t>
            </a:r>
            <a:r>
              <a:rPr lang="el-GR" sz="3200" dirty="0" smtClean="0"/>
              <a:t>π</a:t>
            </a:r>
            <a:r>
              <a:rPr lang="en-US" sz="3200" dirty="0" smtClean="0"/>
              <a:t>r</a:t>
            </a:r>
            <a:r>
              <a:rPr lang="en-US" sz="3200" baseline="30000" dirty="0" smtClean="0"/>
              <a:t>2</a:t>
            </a:r>
          </a:p>
          <a:p>
            <a:pPr marL="0" lvl="1">
              <a:lnSpc>
                <a:spcPct val="120000"/>
              </a:lnSpc>
            </a:pPr>
            <a:r>
              <a:rPr lang="en-US" sz="3200" dirty="0"/>
              <a:t>S</a:t>
            </a:r>
            <a:r>
              <a:rPr lang="en-US" sz="3200" dirty="0" smtClean="0"/>
              <a:t> = 3</a:t>
            </a:r>
            <a:r>
              <a:rPr lang="cs-CZ" sz="3200" dirty="0" smtClean="0"/>
              <a:t>,</a:t>
            </a:r>
            <a:r>
              <a:rPr lang="en-US" sz="3200" dirty="0" smtClean="0"/>
              <a:t>14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0</a:t>
            </a:r>
            <a:r>
              <a:rPr lang="cs-CZ" sz="3200" dirty="0" smtClean="0">
                <a:latin typeface="Calibri"/>
                <a:ea typeface="Wingdings"/>
                <a:cs typeface="Calibri"/>
                <a:sym typeface="Wingdings"/>
              </a:rPr>
              <a:t>,</a:t>
            </a:r>
            <a:r>
              <a:rPr lang="en-US" sz="3200" dirty="0" smtClean="0">
                <a:latin typeface="Calibri"/>
                <a:ea typeface="Wingdings"/>
                <a:cs typeface="Calibri"/>
                <a:sym typeface="Wingdings"/>
              </a:rPr>
              <a:t>6</a:t>
            </a:r>
            <a:r>
              <a:rPr lang="en-US" sz="3200" baseline="30000" dirty="0" smtClean="0">
                <a:latin typeface="Calibri"/>
                <a:ea typeface="Wingdings"/>
                <a:cs typeface="Calibri"/>
                <a:sym typeface="Wingdings"/>
              </a:rPr>
              <a:t>2</a:t>
            </a:r>
          </a:p>
          <a:p>
            <a:pPr marL="0" lvl="1">
              <a:lnSpc>
                <a:spcPct val="120000"/>
              </a:lnSpc>
            </a:pPr>
            <a:r>
              <a:rPr lang="en-US" sz="3200" dirty="0">
                <a:latin typeface="Calibri"/>
                <a:cs typeface="Calibri"/>
              </a:rPr>
              <a:t>S</a:t>
            </a:r>
            <a:r>
              <a:rPr lang="en-US" sz="3200" dirty="0" smtClean="0">
                <a:latin typeface="Calibri"/>
                <a:cs typeface="Calibri"/>
              </a:rPr>
              <a:t> = 1</a:t>
            </a:r>
            <a:r>
              <a:rPr lang="cs-CZ" sz="3200" dirty="0" smtClean="0">
                <a:latin typeface="Calibri"/>
                <a:cs typeface="Calibri"/>
              </a:rPr>
              <a:t>,</a:t>
            </a:r>
            <a:r>
              <a:rPr lang="en-US" sz="3200" dirty="0" smtClean="0">
                <a:latin typeface="Calibri"/>
                <a:cs typeface="Calibri"/>
              </a:rPr>
              <a:t>1304 dm</a:t>
            </a:r>
            <a:r>
              <a:rPr lang="en-US" sz="3200" baseline="30000" dirty="0">
                <a:latin typeface="Calibri"/>
                <a:cs typeface="Calibri"/>
              </a:rPr>
              <a:t>2</a:t>
            </a:r>
            <a:endParaRPr lang="en-US" sz="3200" baseline="30000" dirty="0" smtClean="0">
              <a:latin typeface="Calibri"/>
              <a:cs typeface="Calibri"/>
            </a:endParaRPr>
          </a:p>
          <a:p>
            <a:pPr marL="0" lvl="1">
              <a:lnSpc>
                <a:spcPct val="120000"/>
              </a:lnSpc>
            </a:pPr>
            <a:r>
              <a:rPr lang="en-US" sz="3200" b="1" u="sng" dirty="0">
                <a:latin typeface="Calibri"/>
                <a:cs typeface="Calibri"/>
              </a:rPr>
              <a:t>S</a:t>
            </a:r>
            <a:r>
              <a:rPr lang="en-US" sz="3200" b="1" u="sng" dirty="0" smtClean="0">
                <a:latin typeface="Calibri"/>
                <a:cs typeface="Calibri"/>
              </a:rPr>
              <a:t> </a:t>
            </a:r>
            <a:r>
              <a:rPr lang="en-US" sz="3200" b="1" u="sng" dirty="0" smtClean="0"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b="1" u="sng" dirty="0" smtClean="0">
                <a:latin typeface="Calibri"/>
                <a:cs typeface="Calibri"/>
              </a:rPr>
              <a:t> 1</a:t>
            </a:r>
            <a:r>
              <a:rPr lang="cs-CZ" sz="3200" b="1" u="sng" dirty="0" smtClean="0">
                <a:latin typeface="Calibri"/>
                <a:cs typeface="Calibri"/>
              </a:rPr>
              <a:t>,</a:t>
            </a:r>
            <a:r>
              <a:rPr lang="en-US" sz="3200" b="1" u="sng" dirty="0" smtClean="0">
                <a:latin typeface="Calibri"/>
                <a:cs typeface="Calibri"/>
              </a:rPr>
              <a:t>1 dm</a:t>
            </a:r>
            <a:r>
              <a:rPr lang="en-US" sz="3200" b="1" u="sng" baseline="30000" dirty="0">
                <a:latin typeface="Calibri"/>
                <a:cs typeface="Calibri"/>
              </a:rPr>
              <a:t>2</a:t>
            </a:r>
            <a:endParaRPr lang="en-US" sz="3200" b="1" u="sng" baseline="30000" dirty="0" smtClean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Obsah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je </a:t>
            </a:r>
            <a:r>
              <a:rPr lang="en-US" sz="3200" dirty="0" err="1" smtClean="0"/>
              <a:t>přibližně</a:t>
            </a:r>
            <a:r>
              <a:rPr lang="en-US" sz="3200" dirty="0" smtClean="0"/>
              <a:t> </a:t>
            </a:r>
            <a:r>
              <a:rPr lang="cs-CZ" sz="3200" dirty="0" smtClean="0"/>
              <a:t>1,</a:t>
            </a:r>
            <a:r>
              <a:rPr lang="en-US" sz="3200" dirty="0" smtClean="0"/>
              <a:t>1 dm</a:t>
            </a:r>
            <a:r>
              <a:rPr lang="en-US" sz="3200" baseline="30000" dirty="0" smtClean="0"/>
              <a:t>2</a:t>
            </a:r>
            <a:r>
              <a:rPr lang="en-US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124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5" grpId="0"/>
      <p:bldP spid="49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993305" y="2528712"/>
            <a:ext cx="2743200" cy="2743200"/>
            <a:chOff x="4191000" y="2362200"/>
            <a:chExt cx="2743200" cy="27432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2309260" y="3838223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1210617" y="228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356556" y="2930444"/>
            <a:ext cx="978217" cy="97833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635347" y="2930444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r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79143" y="907275"/>
            <a:ext cx="85814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poloměr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</a:t>
            </a:r>
            <a:r>
              <a:rPr lang="en-US" sz="3200" b="1" dirty="0" smtClean="0"/>
              <a:t>k</a:t>
            </a:r>
            <a:r>
              <a:rPr lang="en-US" sz="3200" dirty="0" smtClean="0"/>
              <a:t>, </a:t>
            </a:r>
            <a:r>
              <a:rPr lang="en-US" sz="3200" dirty="0" err="1" smtClean="0"/>
              <a:t>jehož</a:t>
            </a:r>
            <a:r>
              <a:rPr lang="en-US" sz="3200" dirty="0" smtClean="0"/>
              <a:t> </a:t>
            </a:r>
            <a:r>
              <a:rPr lang="en-US" sz="3200" dirty="0" err="1" smtClean="0"/>
              <a:t>obsah</a:t>
            </a:r>
            <a:r>
              <a:rPr lang="en-US" sz="3200" dirty="0" smtClean="0"/>
              <a:t> je </a:t>
            </a:r>
          </a:p>
          <a:p>
            <a:r>
              <a:rPr lang="en-US" sz="3200" b="1" dirty="0" smtClean="0"/>
              <a:t>0</a:t>
            </a:r>
            <a:r>
              <a:rPr lang="cs-CZ" sz="3200" b="1" dirty="0" smtClean="0"/>
              <a:t>,</a:t>
            </a:r>
            <a:r>
              <a:rPr lang="en-US" sz="3200" b="1" dirty="0" smtClean="0"/>
              <a:t>61 dm</a:t>
            </a:r>
            <a:r>
              <a:rPr lang="en-US" sz="3200" b="1" baseline="30000" dirty="0" smtClean="0"/>
              <a:t>2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</a:t>
            </a:r>
            <a:r>
              <a:rPr lang="en-US" sz="3200" b="1" u="sng" dirty="0"/>
              <a:t>4</a:t>
            </a:r>
            <a:r>
              <a:rPr lang="en-US" sz="3200" b="1" u="sng" dirty="0" smtClean="0"/>
              <a:t>: </a:t>
            </a:r>
            <a:endParaRPr lang="en-US" sz="3200" b="1" u="sng" dirty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Poloměr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je </a:t>
            </a:r>
            <a:r>
              <a:rPr lang="en-US" sz="3200" dirty="0" err="1" smtClean="0"/>
              <a:t>přibližně</a:t>
            </a:r>
            <a:r>
              <a:rPr lang="en-US" sz="3200" dirty="0" smtClean="0"/>
              <a:t> 4</a:t>
            </a:r>
            <a:r>
              <a:rPr lang="cs-CZ" sz="3200" dirty="0" smtClean="0"/>
              <a:t>,</a:t>
            </a:r>
            <a:r>
              <a:rPr lang="en-US" sz="3200" dirty="0" smtClean="0"/>
              <a:t>4 dm.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2357020"/>
              </p:ext>
            </p:extLst>
          </p:nvPr>
        </p:nvGraphicFramePr>
        <p:xfrm>
          <a:off x="4665300" y="2410271"/>
          <a:ext cx="1203325" cy="249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4" name="Equation" r:id="rId3" imgW="482600" imgH="1117600" progId="Equation.3">
                  <p:embed/>
                </p:oleObj>
              </mc:Choice>
              <mc:Fallback>
                <p:oleObj name="Equation" r:id="rId3" imgW="482600" imgH="1117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65300" y="2410271"/>
                        <a:ext cx="1203325" cy="2495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6225155"/>
              </p:ext>
            </p:extLst>
          </p:nvPr>
        </p:nvGraphicFramePr>
        <p:xfrm>
          <a:off x="6397625" y="2692400"/>
          <a:ext cx="1741488" cy="209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" name="Equation" r:id="rId5" imgW="698500" imgH="939800" progId="Equation.3">
                  <p:embed/>
                </p:oleObj>
              </mc:Choice>
              <mc:Fallback>
                <p:oleObj name="Equation" r:id="rId5" imgW="698500" imgH="9398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397625" y="2692400"/>
                        <a:ext cx="1741488" cy="209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7188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5" grpId="0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993305" y="2528712"/>
            <a:ext cx="2743200" cy="2743200"/>
            <a:chOff x="4191000" y="2362200"/>
            <a:chExt cx="2743200" cy="27432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2309260" y="3838223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1210617" y="228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356556" y="2930444"/>
            <a:ext cx="978217" cy="97833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635347" y="2930444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r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81963" y="907275"/>
            <a:ext cx="85785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poloměr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</a:t>
            </a:r>
            <a:r>
              <a:rPr lang="en-US" sz="3200" b="1" dirty="0" smtClean="0"/>
              <a:t>k</a:t>
            </a:r>
            <a:r>
              <a:rPr lang="en-US" sz="3200" dirty="0" smtClean="0"/>
              <a:t>, </a:t>
            </a:r>
            <a:r>
              <a:rPr lang="en-US" sz="3200" dirty="0" err="1" smtClean="0"/>
              <a:t>jehož</a:t>
            </a:r>
            <a:r>
              <a:rPr lang="en-US" sz="3200" dirty="0" smtClean="0"/>
              <a:t> </a:t>
            </a:r>
            <a:r>
              <a:rPr lang="en-US" sz="3200" dirty="0" err="1" smtClean="0"/>
              <a:t>obvod</a:t>
            </a:r>
            <a:r>
              <a:rPr lang="en-US" sz="3200" dirty="0" smtClean="0"/>
              <a:t> je </a:t>
            </a:r>
          </a:p>
          <a:p>
            <a:r>
              <a:rPr lang="en-US" sz="3200" b="1" dirty="0" smtClean="0"/>
              <a:t>125</a:t>
            </a:r>
            <a:r>
              <a:rPr lang="cs-CZ" sz="3200" b="1" dirty="0" smtClean="0"/>
              <a:t>,</a:t>
            </a:r>
            <a:r>
              <a:rPr lang="en-US" sz="3200" b="1" dirty="0" smtClean="0"/>
              <a:t>6 cm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5: </a:t>
            </a:r>
            <a:endParaRPr lang="en-US" sz="3200" b="1" u="sng" dirty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Poloměr</a:t>
            </a:r>
            <a:r>
              <a:rPr lang="en-US" sz="3200" dirty="0" smtClean="0"/>
              <a:t> </a:t>
            </a:r>
            <a:r>
              <a:rPr lang="en-US" sz="3200" dirty="0" err="1" smtClean="0"/>
              <a:t>kruhu</a:t>
            </a:r>
            <a:r>
              <a:rPr lang="en-US" sz="3200" dirty="0" smtClean="0"/>
              <a:t> je 20 </a:t>
            </a:r>
            <a:r>
              <a:rPr lang="en-US" sz="3200" dirty="0"/>
              <a:t>c</a:t>
            </a:r>
            <a:r>
              <a:rPr lang="en-US" sz="3200" dirty="0" smtClean="0"/>
              <a:t>m.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4374349"/>
              </p:ext>
            </p:extLst>
          </p:nvPr>
        </p:nvGraphicFramePr>
        <p:xfrm>
          <a:off x="5297131" y="2214562"/>
          <a:ext cx="1266825" cy="1360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5" name="Equation" r:id="rId3" imgW="508000" imgH="609600" progId="Equation.3">
                  <p:embed/>
                </p:oleObj>
              </mc:Choice>
              <mc:Fallback>
                <p:oleObj name="Equation" r:id="rId3" imgW="508000" imgH="609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297131" y="2214562"/>
                        <a:ext cx="1266825" cy="1360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7295643"/>
              </p:ext>
            </p:extLst>
          </p:nvPr>
        </p:nvGraphicFramePr>
        <p:xfrm>
          <a:off x="5284788" y="3607152"/>
          <a:ext cx="1679575" cy="201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6" name="Equation" r:id="rId5" imgW="673100" imgH="901700" progId="Equation.3">
                  <p:embed/>
                </p:oleObj>
              </mc:Choice>
              <mc:Fallback>
                <p:oleObj name="Equation" r:id="rId5" imgW="673100" imgH="9017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284788" y="3607152"/>
                        <a:ext cx="1679575" cy="20145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988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25" grpId="0"/>
      <p:bldP spid="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381963" y="907275"/>
            <a:ext cx="85785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en-US" sz="3200" dirty="0" smtClean="0"/>
              <a:t> </a:t>
            </a:r>
            <a:r>
              <a:rPr lang="en-US" sz="3200" dirty="0" err="1" smtClean="0"/>
              <a:t>obsah</a:t>
            </a:r>
            <a:r>
              <a:rPr lang="en-US" sz="3200" dirty="0" smtClean="0"/>
              <a:t> </a:t>
            </a:r>
            <a:r>
              <a:rPr lang="en-US" sz="3200" dirty="0" err="1" smtClean="0"/>
              <a:t>mezikruží</a:t>
            </a:r>
            <a:r>
              <a:rPr lang="en-US" sz="3200" dirty="0" smtClean="0"/>
              <a:t>, </a:t>
            </a:r>
            <a:r>
              <a:rPr lang="en-US" sz="3200" dirty="0" err="1" smtClean="0"/>
              <a:t>které</a:t>
            </a:r>
            <a:r>
              <a:rPr lang="en-US" sz="3200" dirty="0" smtClean="0"/>
              <a:t> je </a:t>
            </a:r>
            <a:r>
              <a:rPr lang="en-US" sz="3200" dirty="0" err="1" smtClean="0"/>
              <a:t>ohraničené</a:t>
            </a:r>
            <a:r>
              <a:rPr lang="en-US" sz="3200" dirty="0" smtClean="0"/>
              <a:t> </a:t>
            </a:r>
            <a:r>
              <a:rPr lang="en-US" sz="3200" dirty="0" err="1" smtClean="0"/>
              <a:t>dvěma</a:t>
            </a:r>
            <a:r>
              <a:rPr lang="en-US" sz="3200" dirty="0" smtClean="0"/>
              <a:t> </a:t>
            </a:r>
            <a:r>
              <a:rPr lang="en-US" sz="3200" dirty="0" err="1" smtClean="0"/>
              <a:t>kružnicemi</a:t>
            </a:r>
            <a:r>
              <a:rPr lang="en-US" sz="3200" dirty="0" smtClean="0"/>
              <a:t> </a:t>
            </a:r>
            <a:r>
              <a:rPr lang="en-US" sz="3200" b="1" dirty="0" smtClean="0"/>
              <a:t>k</a:t>
            </a:r>
            <a:r>
              <a:rPr lang="en-US" sz="3200" b="1" baseline="-25000" dirty="0" smtClean="0"/>
              <a:t>1</a:t>
            </a:r>
            <a:r>
              <a:rPr lang="en-US" sz="3200" b="1" dirty="0" smtClean="0"/>
              <a:t>(S</a:t>
            </a:r>
            <a:r>
              <a:rPr lang="en-US" sz="3200" b="1" baseline="-25000" dirty="0" smtClean="0"/>
              <a:t>1</a:t>
            </a:r>
            <a:r>
              <a:rPr lang="en-US" sz="3200" b="1" dirty="0" smtClean="0"/>
              <a:t>, 6 cm)</a:t>
            </a:r>
            <a:r>
              <a:rPr lang="en-US" sz="3200" dirty="0"/>
              <a:t> </a:t>
            </a:r>
            <a:r>
              <a:rPr lang="en-US" sz="3200" dirty="0" smtClean="0"/>
              <a:t>a </a:t>
            </a:r>
            <a:r>
              <a:rPr lang="en-US" sz="3200" b="1" dirty="0" smtClean="0"/>
              <a:t>k</a:t>
            </a:r>
            <a:r>
              <a:rPr lang="en-US" sz="3200" b="1" baseline="-25000" dirty="0" smtClean="0"/>
              <a:t>2</a:t>
            </a:r>
            <a:r>
              <a:rPr lang="en-US" sz="3200" b="1" dirty="0" smtClean="0"/>
              <a:t>(S</a:t>
            </a:r>
            <a:r>
              <a:rPr lang="en-US" sz="3200" b="1" baseline="-25000" dirty="0" smtClean="0"/>
              <a:t>2</a:t>
            </a:r>
            <a:r>
              <a:rPr lang="en-US" sz="3200" b="1" dirty="0" smtClean="0"/>
              <a:t>, 4 cm)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</a:t>
            </a:r>
            <a:r>
              <a:rPr lang="en-US" sz="3200" b="1" u="sng" dirty="0"/>
              <a:t>6</a:t>
            </a:r>
            <a:r>
              <a:rPr lang="en-US" sz="3200" b="1" u="sng" dirty="0" smtClean="0"/>
              <a:t>: </a:t>
            </a:r>
            <a:endParaRPr lang="en-US" sz="3200" b="1" u="sng" dirty="0"/>
          </a:p>
        </p:txBody>
      </p:sp>
      <p:sp>
        <p:nvSpPr>
          <p:cNvPr id="51" name="TextBox 50"/>
          <p:cNvSpPr txBox="1"/>
          <p:nvPr/>
        </p:nvSpPr>
        <p:spPr>
          <a:xfrm>
            <a:off x="379143" y="5631639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Obsah</a:t>
            </a:r>
            <a:r>
              <a:rPr lang="en-US" sz="3200" dirty="0" smtClean="0"/>
              <a:t> </a:t>
            </a:r>
            <a:r>
              <a:rPr lang="en-US" sz="3200" dirty="0" err="1" smtClean="0"/>
              <a:t>mezikruží</a:t>
            </a:r>
            <a:r>
              <a:rPr lang="en-US" sz="3200" dirty="0" smtClean="0"/>
              <a:t> je 75</a:t>
            </a:r>
            <a:r>
              <a:rPr lang="cs-CZ" sz="3200" dirty="0" smtClean="0"/>
              <a:t>,</a:t>
            </a:r>
            <a:r>
              <a:rPr lang="en-US" sz="3200" dirty="0" smtClean="0"/>
              <a:t>36 cm</a:t>
            </a:r>
            <a:r>
              <a:rPr lang="en-US" sz="3200" baseline="30000" dirty="0" smtClean="0"/>
              <a:t>2</a:t>
            </a:r>
            <a:r>
              <a:rPr lang="en-US" sz="3200" dirty="0" smtClean="0"/>
              <a:t>.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3779691"/>
              </p:ext>
            </p:extLst>
          </p:nvPr>
        </p:nvGraphicFramePr>
        <p:xfrm>
          <a:off x="5115804" y="2438930"/>
          <a:ext cx="2025650" cy="173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3" name="Equation" r:id="rId3" imgW="812800" imgH="774700" progId="Equation.3">
                  <p:embed/>
                </p:oleObj>
              </mc:Choice>
              <mc:Fallback>
                <p:oleObj name="Equation" r:id="rId3" imgW="812800" imgH="7747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115804" y="2438930"/>
                        <a:ext cx="2025650" cy="1730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5400565"/>
              </p:ext>
            </p:extLst>
          </p:nvPr>
        </p:nvGraphicFramePr>
        <p:xfrm>
          <a:off x="5112804" y="4271963"/>
          <a:ext cx="2503488" cy="1162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34" name="Equation" r:id="rId5" imgW="1003300" imgH="520700" progId="Equation.3">
                  <p:embed/>
                </p:oleObj>
              </mc:Choice>
              <mc:Fallback>
                <p:oleObj name="Equation" r:id="rId5" imgW="1003300" imgH="5207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12804" y="4271963"/>
                        <a:ext cx="2503488" cy="1162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1416652" y="2458151"/>
            <a:ext cx="2743200" cy="2743200"/>
            <a:chOff x="4191000" y="2362200"/>
            <a:chExt cx="2743200" cy="2743200"/>
          </a:xfrm>
        </p:grpSpPr>
        <p:sp>
          <p:nvSpPr>
            <p:cNvPr id="18" name="Oval 17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Group 20"/>
          <p:cNvGrpSpPr>
            <a:grpSpLocks noChangeAspect="1"/>
          </p:cNvGrpSpPr>
          <p:nvPr/>
        </p:nvGrpSpPr>
        <p:grpSpPr>
          <a:xfrm>
            <a:off x="1879613" y="2921718"/>
            <a:ext cx="1816065" cy="1816065"/>
            <a:chOff x="4191000" y="2362200"/>
            <a:chExt cx="2743200" cy="2743200"/>
          </a:xfrm>
          <a:solidFill>
            <a:schemeClr val="bg1"/>
          </a:solidFill>
        </p:grpSpPr>
        <p:sp>
          <p:nvSpPr>
            <p:cNvPr id="23" name="Oval 22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7" name="TextBox 26"/>
          <p:cNvSpPr txBox="1"/>
          <p:nvPr/>
        </p:nvSpPr>
        <p:spPr>
          <a:xfrm>
            <a:off x="3238441" y="2077147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28" name="TextBox 27"/>
          <p:cNvSpPr txBox="1"/>
          <p:nvPr/>
        </p:nvSpPr>
        <p:spPr>
          <a:xfrm>
            <a:off x="2341365" y="3781773"/>
            <a:ext cx="9578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= S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29" name="Straight Connector 28"/>
          <p:cNvCxnSpPr>
            <a:endCxn id="18" idx="7"/>
          </p:cNvCxnSpPr>
          <p:nvPr/>
        </p:nvCxnSpPr>
        <p:spPr>
          <a:xfrm flipV="1">
            <a:off x="2788252" y="2859883"/>
            <a:ext cx="969868" cy="9698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582705" y="2875839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cxnSp>
        <p:nvCxnSpPr>
          <p:cNvPr id="31" name="Straight Connector 30"/>
          <p:cNvCxnSpPr>
            <a:stCxn id="23" idx="1"/>
          </p:cNvCxnSpPr>
          <p:nvPr/>
        </p:nvCxnSpPr>
        <p:spPr>
          <a:xfrm>
            <a:off x="2145570" y="3187675"/>
            <a:ext cx="639550" cy="64506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408660" y="3042351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2036172" y="4487330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0427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27" grpId="0"/>
      <p:bldP spid="28" grpId="0"/>
      <p:bldP spid="30" grpId="0"/>
      <p:bldP spid="32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30" y="1050684"/>
            <a:ext cx="8366925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800" dirty="0" smtClean="0"/>
              <a:t>Zdroje vlastní.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90607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1508</TotalTime>
  <Words>377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Office Theme</vt:lpstr>
      <vt:lpstr>Equation</vt:lpstr>
      <vt:lpstr>Prezentace aplikace PowerPoint</vt:lpstr>
      <vt:lpstr>Anotace:</vt:lpstr>
      <vt:lpstr>Délka kružnice, obvod kruhu, obsah kruhu  Cvičení </vt:lpstr>
      <vt:lpstr>Příklad 1: </vt:lpstr>
      <vt:lpstr>Příklad 2: </vt:lpstr>
      <vt:lpstr>Příklad 3: </vt:lpstr>
      <vt:lpstr>Příklad 4: </vt:lpstr>
      <vt:lpstr>Příklad 5: </vt:lpstr>
      <vt:lpstr>Příklad 6: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115</cp:revision>
  <dcterms:created xsi:type="dcterms:W3CDTF">2012-12-10T07:57:06Z</dcterms:created>
  <dcterms:modified xsi:type="dcterms:W3CDTF">2013-06-27T15:04:01Z</dcterms:modified>
</cp:coreProperties>
</file>