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59" r:id="rId5"/>
    <p:sldId id="265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01" autoAdjust="0"/>
    <p:restoredTop sz="99829" autoAdjust="0"/>
  </p:normalViewPr>
  <p:slideViewPr>
    <p:cSldViewPr snapToGrid="0">
      <p:cViewPr varScale="1">
        <p:scale>
          <a:sx n="74" d="100"/>
          <a:sy n="74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smtClean="0"/>
        </a:p>
        <a:p>
          <a:pPr algn="l"/>
          <a:r>
            <a:rPr lang="cs-CZ" sz="180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</a:t>
          </a:r>
          <a:r>
            <a:rPr lang="cs-CZ" sz="1600"/>
            <a:t>: </a:t>
          </a:r>
          <a:r>
            <a:rPr lang="cs-CZ" sz="1600" smtClean="0"/>
            <a:t>VY_32_INOVACE_9B_09_Délka </a:t>
          </a:r>
          <a:r>
            <a:rPr lang="cs-CZ" sz="1600" dirty="0" smtClean="0"/>
            <a:t>kruhového oblouku, kruhová výseč</a:t>
          </a:r>
          <a:endParaRPr lang="cs-CZ" sz="1600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648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6C3CCF9-FA24-C544-B1E3-7CB9586B6E05}" type="presOf" srcId="{EBC41103-E2E5-4D48-9B4B-425520D3D098}" destId="{F732C171-B6A8-40AC-BE86-9061B3C3D3B8}" srcOrd="0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B21507E-5CEC-7C48-B09B-7333BC94DB77}" type="presOf" srcId="{EBC41103-E2E5-4D48-9B4B-425520D3D098}" destId="{D3CEBA79-51F7-49AC-8104-9DE2B978BFF4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BB1ADA8-895D-B643-AC15-9D141D7E6D0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A706238E-8EC4-BB4F-BEEA-24E274220318}" type="presOf" srcId="{C73C7642-F245-4585-8F88-243F9FAEF6CA}" destId="{304CA11A-E17E-4999-A128-C72BF543B20D}" srcOrd="0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21E14E0F-1AE9-1244-8085-DAE852274D1C}" type="presOf" srcId="{C73C7642-F245-4585-8F88-243F9FAEF6CA}" destId="{0E0F4EFC-82FA-4EC4-801E-BC2F931EC339}" srcOrd="1" destOrd="0" presId="urn:microsoft.com/office/officeart/2005/8/layout/target3"/>
    <dgm:cxn modelId="{15BD019F-5C39-F74A-8D41-2374DD2687E4}" type="presOf" srcId="{9F18DD90-522E-4A06-9EDB-3FF7C7EB6637}" destId="{932F2F5B-E5E6-4E00-9503-10413FFBA7E0}" srcOrd="1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D03A9B2B-A34B-3D4C-AC6B-AB42E941EFC9}" type="presParOf" srcId="{71045F8C-00FA-488E-A7BD-E2E6753D979D}" destId="{AEEDACE7-4427-455B-A155-2C3381828BD7}" srcOrd="12" destOrd="0" presId="urn:microsoft.com/office/officeart/2005/8/layout/target3"/>
    <dgm:cxn modelId="{67F0BF59-7FFE-834D-9D88-4C9FF447497A}" type="presParOf" srcId="{71045F8C-00FA-488E-A7BD-E2E6753D979D}" destId="{7C8531F2-00DF-4DB1-A6C6-AF46193E1BBF}" srcOrd="13" destOrd="0" presId="urn:microsoft.com/office/officeart/2005/8/layout/target3"/>
    <dgm:cxn modelId="{6D1B459E-E980-9A47-A7CC-BBC0FDA2E557}" type="presParOf" srcId="{71045F8C-00FA-488E-A7BD-E2E6753D979D}" destId="{304CA11A-E17E-4999-A128-C72BF543B20D}" srcOrd="14" destOrd="0" presId="urn:microsoft.com/office/officeart/2005/8/layout/target3"/>
    <dgm:cxn modelId="{CA28E696-FD8F-134A-A096-BFA3AB6343C9}" type="presParOf" srcId="{71045F8C-00FA-488E-A7BD-E2E6753D979D}" destId="{C67EF5F7-B425-49AF-82F9-2446588ED851}" srcOrd="15" destOrd="0" presId="urn:microsoft.com/office/officeart/2005/8/layout/target3"/>
    <dgm:cxn modelId="{D182CC3A-D0EE-0F4C-B288-364F831D9071}" type="presParOf" srcId="{71045F8C-00FA-488E-A7BD-E2E6753D979D}" destId="{14E80F71-B028-4CCE-8C5A-7AE67F9A28C6}" srcOrd="16" destOrd="0" presId="urn:microsoft.com/office/officeart/2005/8/layout/target3"/>
    <dgm:cxn modelId="{138856D9-D4B4-E04E-BB01-63AD03BE2F7C}" type="presParOf" srcId="{71045F8C-00FA-488E-A7BD-E2E6753D979D}" destId="{F732C171-B6A8-40AC-BE86-9061B3C3D3B8}" srcOrd="17" destOrd="0" presId="urn:microsoft.com/office/officeart/2005/8/layout/target3"/>
    <dgm:cxn modelId="{FE9D8428-BAF4-4A4E-9624-9506965EAB3D}" type="presParOf" srcId="{71045F8C-00FA-488E-A7BD-E2E6753D979D}" destId="{D8C5187E-68B6-4E2E-86D0-57087190219B}" srcOrd="18" destOrd="0" presId="urn:microsoft.com/office/officeart/2005/8/layout/target3"/>
    <dgm:cxn modelId="{65D924D7-670B-E94E-945C-437B048C2382}" type="presParOf" srcId="{71045F8C-00FA-488E-A7BD-E2E6753D979D}" destId="{1A909E4D-639C-4CB7-A7CE-FC1133FAA37E}" srcOrd="19" destOrd="0" presId="urn:microsoft.com/office/officeart/2005/8/layout/target3"/>
    <dgm:cxn modelId="{B83B5C54-712E-684B-A4C3-2BFB5558D9CA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582D6218-A87C-BE45-9FD6-945E81FB32A1}" type="presParOf" srcId="{71045F8C-00FA-488E-A7BD-E2E6753D979D}" destId="{0E0F4EFC-82FA-4EC4-801E-BC2F931EC339}" srcOrd="25" destOrd="0" presId="urn:microsoft.com/office/officeart/2005/8/layout/target3"/>
    <dgm:cxn modelId="{ACAD715D-BEBC-524C-88C9-5938D278EE4A}" type="presParOf" srcId="{71045F8C-00FA-488E-A7BD-E2E6753D979D}" destId="{D3CEBA79-51F7-49AC-8104-9DE2B978BFF4}" srcOrd="26" destOrd="0" presId="urn:microsoft.com/office/officeart/2005/8/layout/target3"/>
    <dgm:cxn modelId="{88B13425-913C-4244-9FB0-6441E46F231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Ing. Jitka Michálková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VY_32_INOVACE_9B_09_Délka </a:t>
          </a:r>
          <a:r>
            <a:rPr lang="cs-CZ" sz="1600" kern="1200" dirty="0" smtClean="0"/>
            <a:t>kruhového oblouku, kruhová výseč</a:t>
          </a:r>
          <a:endParaRPr lang="cs-CZ" sz="16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Matematika 8. 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2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501375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38200"/>
            <a:ext cx="1676400" cy="688975"/>
          </a:xfrm>
        </p:spPr>
        <p:txBody>
          <a:bodyPr>
            <a:normAutofit/>
          </a:bodyPr>
          <a:lstStyle/>
          <a:p>
            <a:pPr algn="l"/>
            <a:r>
              <a:rPr lang="en-US" sz="3200" u="sng" dirty="0" err="1" smtClean="0"/>
              <a:t>Anotace</a:t>
            </a:r>
            <a:r>
              <a:rPr lang="en-US" sz="3200" u="sng" dirty="0" smtClean="0"/>
              <a:t>:</a:t>
            </a:r>
            <a:endParaRPr lang="en-US" sz="3200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743755" y="1574441"/>
            <a:ext cx="6705600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Prezentace slouží k odvození  vzorce pro výpočet délky kruhového oblouku a obsahu kruhové výseče.</a:t>
            </a:r>
          </a:p>
          <a:p>
            <a:r>
              <a:rPr lang="cs-CZ" sz="2800" dirty="0" smtClean="0"/>
              <a:t>Prezentace je také určena k </a:t>
            </a:r>
            <a:r>
              <a:rPr lang="cs-CZ" sz="2800" dirty="0"/>
              <a:t>stručnému přehledu probírané látky a to jak při výkladu, tak při opakování.</a:t>
            </a:r>
          </a:p>
          <a:p>
            <a:r>
              <a:rPr lang="cs-CZ" sz="2800" dirty="0" smtClean="0"/>
              <a:t>Materiál je také určen k </a:t>
            </a:r>
            <a:r>
              <a:rPr lang="cs-CZ" sz="2800" dirty="0"/>
              <a:t>zápisu stručných poznámek do školních sešitů.</a:t>
            </a:r>
          </a:p>
          <a:p>
            <a:endParaRPr lang="en-US" sz="2800" dirty="0"/>
          </a:p>
          <a:p>
            <a:endParaRPr lang="en-US" sz="2800" dirty="0" smtClean="0"/>
          </a:p>
          <a:p>
            <a:endParaRPr lang="en-US" sz="2800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838200"/>
            <a:ext cx="9144000" cy="688975"/>
          </a:xfrm>
        </p:spPr>
        <p:txBody>
          <a:bodyPr>
            <a:normAutofit fontScale="90000"/>
          </a:bodyPr>
          <a:lstStyle/>
          <a:p>
            <a:r>
              <a:rPr lang="en-US" sz="3200" b="1" u="sng" dirty="0" err="1" smtClean="0"/>
              <a:t>Délka</a:t>
            </a:r>
            <a:r>
              <a:rPr lang="en-US" sz="3200" b="1" u="sng" dirty="0" smtClean="0"/>
              <a:t> </a:t>
            </a:r>
            <a:r>
              <a:rPr lang="cs-CZ" sz="3200" b="1" u="sng" dirty="0" smtClean="0"/>
              <a:t>kruhového oblouku,</a:t>
            </a:r>
            <a:br>
              <a:rPr lang="cs-CZ" sz="3200" b="1" u="sng" dirty="0" smtClean="0"/>
            </a:br>
            <a:r>
              <a:rPr lang="en-US" sz="3200" b="1" u="sng" dirty="0" err="1" smtClean="0"/>
              <a:t>obsah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kruh</a:t>
            </a:r>
            <a:r>
              <a:rPr lang="cs-CZ" sz="3200" b="1" u="sng" dirty="0" err="1" smtClean="0"/>
              <a:t>ové</a:t>
            </a:r>
            <a:r>
              <a:rPr lang="cs-CZ" sz="3200" b="1" u="sng" dirty="0" smtClean="0"/>
              <a:t> výseče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026100" y="2080752"/>
            <a:ext cx="7783049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smtClean="0"/>
              <a:t>Kruhová </a:t>
            </a:r>
            <a:r>
              <a:rPr lang="en-US" sz="2600" dirty="0" err="1" smtClean="0"/>
              <a:t>úseč</a:t>
            </a:r>
            <a:r>
              <a:rPr lang="en-US" sz="2600" dirty="0" smtClean="0"/>
              <a:t>, </a:t>
            </a:r>
            <a:r>
              <a:rPr lang="en-US" sz="2600" dirty="0" err="1" smtClean="0"/>
              <a:t>kruhový</a:t>
            </a:r>
            <a:r>
              <a:rPr lang="en-US" sz="2600" dirty="0" smtClean="0"/>
              <a:t> </a:t>
            </a:r>
            <a:r>
              <a:rPr lang="en-US" sz="2600" dirty="0" err="1" smtClean="0"/>
              <a:t>oblouk</a:t>
            </a:r>
            <a:endParaRPr lang="en-US" sz="2600" dirty="0" smtClean="0"/>
          </a:p>
          <a:p>
            <a:pPr lvl="3">
              <a:lnSpc>
                <a:spcPct val="50000"/>
              </a:lnSpc>
            </a:pPr>
            <a:endParaRPr lang="en-US" sz="2600" dirty="0" smtClean="0"/>
          </a:p>
          <a:p>
            <a:pPr lvl="3"/>
            <a:r>
              <a:rPr lang="cs-CZ" sz="2600" dirty="0" smtClean="0"/>
              <a:t>2. </a:t>
            </a:r>
            <a:r>
              <a:rPr lang="en-US" sz="2600" dirty="0" err="1" smtClean="0"/>
              <a:t>Odvození</a:t>
            </a:r>
            <a:r>
              <a:rPr lang="en-US" sz="2600" dirty="0" smtClean="0"/>
              <a:t> </a:t>
            </a:r>
            <a:r>
              <a:rPr lang="en-US" sz="2600" dirty="0" err="1" smtClean="0"/>
              <a:t>vzorce</a:t>
            </a:r>
            <a:r>
              <a:rPr lang="en-US" sz="2600" dirty="0" smtClean="0"/>
              <a:t> pro </a:t>
            </a:r>
            <a:r>
              <a:rPr lang="en-US" sz="2600" dirty="0" err="1" smtClean="0"/>
              <a:t>délku</a:t>
            </a:r>
            <a:r>
              <a:rPr lang="cs-CZ" sz="2600" dirty="0" smtClean="0"/>
              <a:t> kruhového</a:t>
            </a:r>
            <a:endParaRPr lang="en-US" sz="2600" dirty="0" smtClean="0"/>
          </a:p>
          <a:p>
            <a:pPr lvl="3">
              <a:lnSpc>
                <a:spcPct val="50000"/>
              </a:lnSpc>
            </a:pPr>
            <a:r>
              <a:rPr lang="cs-CZ" sz="2600" dirty="0" smtClean="0"/>
              <a:t>    </a:t>
            </a:r>
          </a:p>
          <a:p>
            <a:pPr lvl="3">
              <a:lnSpc>
                <a:spcPct val="50000"/>
              </a:lnSpc>
            </a:pPr>
            <a:r>
              <a:rPr lang="cs-CZ" sz="2600" dirty="0"/>
              <a:t> </a:t>
            </a:r>
            <a:r>
              <a:rPr lang="cs-CZ" sz="2600" dirty="0" smtClean="0"/>
              <a:t>   oblouku</a:t>
            </a:r>
            <a:endParaRPr lang="en-US" sz="2600" dirty="0" smtClean="0"/>
          </a:p>
          <a:p>
            <a:pPr lvl="3">
              <a:lnSpc>
                <a:spcPct val="150000"/>
              </a:lnSpc>
            </a:pPr>
            <a:r>
              <a:rPr lang="cs-CZ" sz="2600" dirty="0" smtClean="0"/>
              <a:t>3. </a:t>
            </a:r>
            <a:r>
              <a:rPr lang="en-US" sz="2600" dirty="0" err="1" smtClean="0"/>
              <a:t>Kruhová</a:t>
            </a:r>
            <a:r>
              <a:rPr lang="en-US" sz="2600" dirty="0" smtClean="0"/>
              <a:t> </a:t>
            </a:r>
            <a:r>
              <a:rPr lang="en-US" sz="2600" dirty="0" err="1" smtClean="0"/>
              <a:t>výseč</a:t>
            </a:r>
            <a:endParaRPr lang="en-US" sz="2600" dirty="0" smtClean="0"/>
          </a:p>
          <a:p>
            <a:pPr lvl="3">
              <a:lnSpc>
                <a:spcPct val="50000"/>
              </a:lnSpc>
            </a:pPr>
            <a:endParaRPr lang="en-US" sz="2600" dirty="0"/>
          </a:p>
          <a:p>
            <a:pPr lvl="3"/>
            <a:r>
              <a:rPr lang="cs-CZ" sz="2600" dirty="0" smtClean="0"/>
              <a:t>4. </a:t>
            </a:r>
            <a:r>
              <a:rPr lang="en-US" sz="2600" dirty="0" err="1" smtClean="0"/>
              <a:t>Odvození</a:t>
            </a:r>
            <a:r>
              <a:rPr lang="en-US" sz="2600" dirty="0" smtClean="0"/>
              <a:t> </a:t>
            </a:r>
            <a:r>
              <a:rPr lang="en-US" sz="2600" dirty="0" err="1" smtClean="0"/>
              <a:t>vzorce</a:t>
            </a:r>
            <a:r>
              <a:rPr lang="en-US" sz="2600" dirty="0" smtClean="0"/>
              <a:t> pro </a:t>
            </a:r>
            <a:r>
              <a:rPr lang="en-US" sz="2600" dirty="0" err="1" smtClean="0"/>
              <a:t>výpočet</a:t>
            </a:r>
            <a:r>
              <a:rPr lang="en-US" sz="2600" dirty="0" smtClean="0"/>
              <a:t> </a:t>
            </a:r>
            <a:r>
              <a:rPr lang="en-US" sz="2600" dirty="0" err="1" smtClean="0"/>
              <a:t>obsahu</a:t>
            </a:r>
            <a:r>
              <a:rPr lang="en-US" sz="2600" dirty="0" smtClean="0"/>
              <a:t> </a:t>
            </a:r>
            <a:r>
              <a:rPr lang="cs-CZ" sz="2600" dirty="0" smtClean="0"/>
              <a:t> </a:t>
            </a:r>
            <a:endParaRPr lang="cs-CZ" sz="2600" dirty="0"/>
          </a:p>
          <a:p>
            <a:pPr lvl="3"/>
            <a:r>
              <a:rPr lang="cs-CZ" sz="2600" dirty="0" smtClean="0"/>
              <a:t>    kruhové výseče</a:t>
            </a:r>
            <a:endParaRPr lang="en-US" sz="2600" dirty="0" smtClean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1417" y="5086041"/>
            <a:ext cx="5674902" cy="1259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 smtClean="0"/>
              <a:t>α … </a:t>
            </a:r>
            <a:r>
              <a:rPr lang="en-US" sz="2600" dirty="0" err="1" smtClean="0"/>
              <a:t>středový</a:t>
            </a:r>
            <a:r>
              <a:rPr lang="en-US" sz="2600" dirty="0" smtClean="0"/>
              <a:t> </a:t>
            </a:r>
            <a:r>
              <a:rPr lang="en-US" sz="2600" dirty="0" err="1" smtClean="0"/>
              <a:t>úhel</a:t>
            </a:r>
            <a:endParaRPr lang="en-US" sz="2600" dirty="0" smtClean="0"/>
          </a:p>
          <a:p>
            <a:pPr lvl="1">
              <a:lnSpc>
                <a:spcPct val="150000"/>
              </a:lnSpc>
            </a:pPr>
            <a:r>
              <a:rPr lang="en-US" sz="2600" dirty="0" smtClean="0"/>
              <a:t>a … </a:t>
            </a:r>
            <a:r>
              <a:rPr lang="en-US" sz="2600" dirty="0" err="1" smtClean="0"/>
              <a:t>kruhový</a:t>
            </a:r>
            <a:r>
              <a:rPr lang="en-US" sz="2600" dirty="0" smtClean="0"/>
              <a:t> </a:t>
            </a:r>
            <a:r>
              <a:rPr lang="en-US" sz="2600" dirty="0" err="1" smtClean="0"/>
              <a:t>oblouk</a:t>
            </a:r>
            <a:r>
              <a:rPr lang="en-US" sz="2600" dirty="0" smtClean="0"/>
              <a:t> </a:t>
            </a:r>
            <a:r>
              <a:rPr lang="en-US" sz="2600" dirty="0" err="1" smtClean="0"/>
              <a:t>příslušný</a:t>
            </a:r>
            <a:r>
              <a:rPr lang="en-US" sz="2600" dirty="0" smtClean="0"/>
              <a:t> </a:t>
            </a:r>
            <a:r>
              <a:rPr lang="en-US" sz="2600" dirty="0" err="1" smtClean="0"/>
              <a:t>úhlu</a:t>
            </a:r>
            <a:r>
              <a:rPr lang="en-US" sz="2600" dirty="0"/>
              <a:t> α</a:t>
            </a:r>
            <a:endParaRPr lang="en-US" sz="2600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380471" y="4026732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endParaRPr lang="en-US" sz="2600" baseline="-25000" dirty="0"/>
          </a:p>
        </p:txBody>
      </p:sp>
      <p:grpSp>
        <p:nvGrpSpPr>
          <p:cNvPr id="17" name="Group 16"/>
          <p:cNvGrpSpPr/>
          <p:nvPr/>
        </p:nvGrpSpPr>
        <p:grpSpPr>
          <a:xfrm>
            <a:off x="4175291" y="2668120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Box 4"/>
          <p:cNvSpPr txBox="1"/>
          <p:nvPr/>
        </p:nvSpPr>
        <p:spPr>
          <a:xfrm>
            <a:off x="5328688" y="2166813"/>
            <a:ext cx="3443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>
                <a:solidFill>
                  <a:srgbClr val="FF0000"/>
                </a:solidFill>
              </a:rPr>
              <a:t>a</a:t>
            </a:r>
          </a:p>
        </p:txBody>
      </p:sp>
      <p:cxnSp>
        <p:nvCxnSpPr>
          <p:cNvPr id="22" name="Straight Connector 21"/>
          <p:cNvCxnSpPr/>
          <p:nvPr/>
        </p:nvCxnSpPr>
        <p:spPr>
          <a:xfrm flipV="1">
            <a:off x="5546891" y="3426519"/>
            <a:ext cx="1225951" cy="61320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4552298" y="3549841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cxnSp>
        <p:nvCxnSpPr>
          <p:cNvPr id="19" name="Straight Connector 18"/>
          <p:cNvCxnSpPr/>
          <p:nvPr/>
        </p:nvCxnSpPr>
        <p:spPr>
          <a:xfrm flipH="1" flipV="1">
            <a:off x="4319548" y="3422060"/>
            <a:ext cx="1225033" cy="6199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6164736" y="3575372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33" name="TextBox 32"/>
          <p:cNvSpPr txBox="1"/>
          <p:nvPr/>
        </p:nvSpPr>
        <p:spPr>
          <a:xfrm>
            <a:off x="4143832" y="4659481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sp>
        <p:nvSpPr>
          <p:cNvPr id="34" name="TextBox 33"/>
          <p:cNvSpPr txBox="1"/>
          <p:nvPr/>
        </p:nvSpPr>
        <p:spPr>
          <a:xfrm>
            <a:off x="5856483" y="4712075"/>
            <a:ext cx="3578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K</a:t>
            </a:r>
            <a:endParaRPr lang="en-US" sz="2600" dirty="0" smtClean="0"/>
          </a:p>
        </p:txBody>
      </p:sp>
      <p:sp>
        <p:nvSpPr>
          <p:cNvPr id="27" name="Arc 26"/>
          <p:cNvSpPr/>
          <p:nvPr/>
        </p:nvSpPr>
        <p:spPr>
          <a:xfrm rot="16200000">
            <a:off x="5315085" y="3820844"/>
            <a:ext cx="456636" cy="451888"/>
          </a:xfrm>
          <a:prstGeom prst="arc">
            <a:avLst>
              <a:gd name="adj1" fmla="val 17946945"/>
              <a:gd name="adj2" fmla="val 3813237"/>
            </a:avLst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Chord 25"/>
          <p:cNvSpPr/>
          <p:nvPr/>
        </p:nvSpPr>
        <p:spPr>
          <a:xfrm rot="5400000">
            <a:off x="4184703" y="2681951"/>
            <a:ext cx="2724912" cy="2724912"/>
          </a:xfrm>
          <a:prstGeom prst="chord">
            <a:avLst>
              <a:gd name="adj1" fmla="val 7056018"/>
              <a:gd name="adj2" fmla="val 14553646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/>
          <p:cNvSpPr/>
          <p:nvPr/>
        </p:nvSpPr>
        <p:spPr>
          <a:xfrm>
            <a:off x="5360022" y="3358496"/>
            <a:ext cx="373845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/>
              <a:t>α</a:t>
            </a:r>
          </a:p>
        </p:txBody>
      </p:sp>
      <p:sp>
        <p:nvSpPr>
          <p:cNvPr id="46" name="Rectangle 45"/>
          <p:cNvSpPr/>
          <p:nvPr/>
        </p:nvSpPr>
        <p:spPr>
          <a:xfrm>
            <a:off x="6687385" y="2124668"/>
            <a:ext cx="199847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/>
              <a:t>Kruhová </a:t>
            </a:r>
            <a:r>
              <a:rPr lang="en-US" sz="2600" dirty="0" err="1"/>
              <a:t>úseč</a:t>
            </a:r>
            <a:r>
              <a:rPr lang="en-US" sz="2600" dirty="0"/>
              <a:t> </a:t>
            </a:r>
          </a:p>
        </p:txBody>
      </p:sp>
      <p:sp>
        <p:nvSpPr>
          <p:cNvPr id="52" name="Arc 51"/>
          <p:cNvSpPr/>
          <p:nvPr/>
        </p:nvSpPr>
        <p:spPr>
          <a:xfrm>
            <a:off x="4173532" y="2662475"/>
            <a:ext cx="2743200" cy="2743200"/>
          </a:xfrm>
          <a:prstGeom prst="arc">
            <a:avLst>
              <a:gd name="adj1" fmla="val 12397269"/>
              <a:gd name="adj2" fmla="val 20005929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31"/>
          <p:cNvCxnSpPr/>
          <p:nvPr/>
        </p:nvCxnSpPr>
        <p:spPr>
          <a:xfrm>
            <a:off x="4321266" y="3410649"/>
            <a:ext cx="2445067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/>
          <p:cNvSpPr txBox="1"/>
          <p:nvPr/>
        </p:nvSpPr>
        <p:spPr>
          <a:xfrm>
            <a:off x="5255516" y="2960480"/>
            <a:ext cx="2963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>
                <a:solidFill>
                  <a:srgbClr val="FF0000"/>
                </a:solidFill>
              </a:rPr>
              <a:t>t</a:t>
            </a:r>
            <a:endParaRPr lang="en-US" sz="2600" dirty="0" smtClean="0">
              <a:solidFill>
                <a:srgbClr val="FF0000"/>
              </a:solidFill>
            </a:endParaRPr>
          </a:p>
        </p:txBody>
      </p:sp>
      <p:grpSp>
        <p:nvGrpSpPr>
          <p:cNvPr id="55" name="Group 54"/>
          <p:cNvGrpSpPr/>
          <p:nvPr/>
        </p:nvGrpSpPr>
        <p:grpSpPr>
          <a:xfrm>
            <a:off x="6164346" y="2606271"/>
            <a:ext cx="2477991" cy="423354"/>
            <a:chOff x="6164346" y="2606271"/>
            <a:chExt cx="2477991" cy="423354"/>
          </a:xfrm>
        </p:grpSpPr>
        <p:cxnSp>
          <p:nvCxnSpPr>
            <p:cNvPr id="40" name="Straight Arrow Connector 39"/>
            <p:cNvCxnSpPr/>
            <p:nvPr/>
          </p:nvCxnSpPr>
          <p:spPr>
            <a:xfrm flipH="1">
              <a:off x="6164346" y="2606271"/>
              <a:ext cx="577586" cy="423354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>
              <a:off x="6737475" y="2610727"/>
              <a:ext cx="190486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1: Kruhová </a:t>
            </a:r>
            <a:r>
              <a:rPr lang="en-US" sz="3200" b="1" u="sng" dirty="0" err="1" smtClean="0"/>
              <a:t>úseč</a:t>
            </a:r>
            <a:r>
              <a:rPr lang="en-US" sz="3200" b="1" u="sng" dirty="0" smtClean="0"/>
              <a:t>, </a:t>
            </a:r>
            <a:r>
              <a:rPr lang="en-US" sz="3200" b="1" u="sng" dirty="0" err="1" smtClean="0"/>
              <a:t>kruhový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oblouk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49" name="TextBox 48"/>
          <p:cNvSpPr txBox="1"/>
          <p:nvPr/>
        </p:nvSpPr>
        <p:spPr>
          <a:xfrm>
            <a:off x="702885" y="1176661"/>
            <a:ext cx="7736713" cy="892552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pPr marL="0" lvl="1"/>
            <a:r>
              <a:rPr lang="en-US" sz="2600" dirty="0" smtClean="0"/>
              <a:t>Kruhová </a:t>
            </a:r>
            <a:r>
              <a:rPr lang="en-US" sz="2600" dirty="0" err="1" smtClean="0"/>
              <a:t>úseč</a:t>
            </a:r>
            <a:r>
              <a:rPr lang="en-US" sz="2600" dirty="0" smtClean="0"/>
              <a:t> je </a:t>
            </a:r>
            <a:r>
              <a:rPr lang="en-US" sz="2600" dirty="0" err="1" smtClean="0"/>
              <a:t>část</a:t>
            </a:r>
            <a:r>
              <a:rPr lang="en-US" sz="2600" dirty="0" smtClean="0"/>
              <a:t> </a:t>
            </a:r>
            <a:r>
              <a:rPr lang="en-US" sz="2600" dirty="0" err="1" smtClean="0"/>
              <a:t>kruhu</a:t>
            </a:r>
            <a:r>
              <a:rPr lang="en-US" sz="2600" dirty="0" smtClean="0"/>
              <a:t> </a:t>
            </a:r>
            <a:r>
              <a:rPr lang="en-US" sz="2600" dirty="0" err="1" smtClean="0"/>
              <a:t>ohraničená</a:t>
            </a:r>
            <a:endParaRPr lang="en-US" sz="2600" dirty="0"/>
          </a:p>
          <a:p>
            <a:pPr marL="0" lvl="1"/>
            <a:r>
              <a:rPr lang="en-US" sz="2600" u="sng" dirty="0" err="1" smtClean="0"/>
              <a:t>obloukem</a:t>
            </a:r>
            <a:r>
              <a:rPr lang="en-US" sz="2600" u="sng" dirty="0" smtClean="0"/>
              <a:t> </a:t>
            </a:r>
            <a:r>
              <a:rPr lang="en-US" sz="2600" u="sng" dirty="0" err="1" smtClean="0"/>
              <a:t>kružnice</a:t>
            </a:r>
            <a:r>
              <a:rPr lang="en-US" sz="2600" dirty="0" smtClean="0"/>
              <a:t> a </a:t>
            </a:r>
            <a:r>
              <a:rPr lang="en-US" sz="2600" u="sng" dirty="0" err="1" smtClean="0"/>
              <a:t>tětivou</a:t>
            </a:r>
            <a:r>
              <a:rPr lang="en-US" sz="2600" u="sng" dirty="0" smtClean="0"/>
              <a:t> </a:t>
            </a:r>
            <a:r>
              <a:rPr lang="en-US" sz="2600" u="sng" dirty="0" err="1" smtClean="0"/>
              <a:t>kruhu</a:t>
            </a:r>
            <a:r>
              <a:rPr lang="en-US" sz="26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9077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5" grpId="0"/>
      <p:bldP spid="31" grpId="0"/>
      <p:bldP spid="27" grpId="0" animBg="1"/>
      <p:bldP spid="26" grpId="0" animBg="1"/>
      <p:bldP spid="28" grpId="0"/>
      <p:bldP spid="46" grpId="0"/>
      <p:bldP spid="52" grpId="0" animBg="1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Box 46"/>
          <p:cNvSpPr txBox="1"/>
          <p:nvPr/>
        </p:nvSpPr>
        <p:spPr>
          <a:xfrm>
            <a:off x="6291616" y="4264960"/>
            <a:ext cx="940018" cy="492443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/>
            <a:r>
              <a:rPr lang="en-US" sz="2600" i="1" dirty="0" err="1" smtClean="0"/>
              <a:t>nebo</a:t>
            </a:r>
            <a:endParaRPr lang="en-US" sz="2600" i="1" dirty="0" smtClean="0"/>
          </a:p>
        </p:txBody>
      </p:sp>
      <p:sp>
        <p:nvSpPr>
          <p:cNvPr id="49" name="TextBox 48"/>
          <p:cNvSpPr txBox="1"/>
          <p:nvPr/>
        </p:nvSpPr>
        <p:spPr>
          <a:xfrm>
            <a:off x="341603" y="1533825"/>
            <a:ext cx="8223506" cy="892552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pPr marL="0" lvl="1"/>
            <a:r>
              <a:rPr lang="en-US" sz="2600" dirty="0" smtClean="0"/>
              <a:t>Na </a:t>
            </a:r>
            <a:r>
              <a:rPr lang="en-US" sz="2600" dirty="0" err="1" smtClean="0"/>
              <a:t>základě</a:t>
            </a:r>
            <a:r>
              <a:rPr lang="en-US" sz="2600" dirty="0" smtClean="0"/>
              <a:t> </a:t>
            </a:r>
            <a:r>
              <a:rPr lang="en-US" sz="2600" dirty="0" err="1" smtClean="0"/>
              <a:t>znalosti</a:t>
            </a:r>
            <a:r>
              <a:rPr lang="en-US" sz="2600" dirty="0" smtClean="0"/>
              <a:t> </a:t>
            </a:r>
            <a:r>
              <a:rPr lang="en-US" sz="2600" dirty="0" err="1" smtClean="0"/>
              <a:t>vzorce</a:t>
            </a:r>
            <a:r>
              <a:rPr lang="en-US" sz="2600" dirty="0" smtClean="0"/>
              <a:t> pro </a:t>
            </a:r>
            <a:r>
              <a:rPr lang="en-US" sz="2600" dirty="0" err="1" smtClean="0"/>
              <a:t>obvod</a:t>
            </a:r>
            <a:r>
              <a:rPr lang="en-US" sz="2600" dirty="0" smtClean="0"/>
              <a:t> </a:t>
            </a:r>
            <a:r>
              <a:rPr lang="en-US" sz="2600" dirty="0" err="1" smtClean="0"/>
              <a:t>kruhu</a:t>
            </a:r>
            <a:r>
              <a:rPr lang="en-US" sz="2600" dirty="0" smtClean="0"/>
              <a:t> </a:t>
            </a:r>
            <a:r>
              <a:rPr lang="en-US" sz="2600" dirty="0" err="1" smtClean="0"/>
              <a:t>odvoďte</a:t>
            </a:r>
            <a:r>
              <a:rPr lang="en-US" sz="2600" dirty="0" smtClean="0"/>
              <a:t> </a:t>
            </a:r>
            <a:r>
              <a:rPr lang="en-US" sz="2600" dirty="0" err="1" smtClean="0"/>
              <a:t>vzorec</a:t>
            </a:r>
            <a:r>
              <a:rPr lang="en-US" sz="2600" dirty="0" smtClean="0"/>
              <a:t> pro </a:t>
            </a:r>
            <a:r>
              <a:rPr lang="en-US" sz="2600" dirty="0" err="1" smtClean="0"/>
              <a:t>výpočet</a:t>
            </a:r>
            <a:r>
              <a:rPr lang="en-US" sz="2600" dirty="0" smtClean="0"/>
              <a:t> </a:t>
            </a:r>
            <a:r>
              <a:rPr lang="en-US" sz="2600" dirty="0" err="1" smtClean="0"/>
              <a:t>délky</a:t>
            </a:r>
            <a:r>
              <a:rPr lang="en-US" sz="2600" dirty="0" smtClean="0"/>
              <a:t> </a:t>
            </a:r>
            <a:r>
              <a:rPr lang="en-US" sz="2600" dirty="0" err="1" smtClean="0"/>
              <a:t>kruhového</a:t>
            </a:r>
            <a:r>
              <a:rPr lang="en-US" sz="2600" dirty="0" smtClean="0"/>
              <a:t> </a:t>
            </a:r>
            <a:r>
              <a:rPr lang="en-US" sz="2600" dirty="0" err="1" smtClean="0"/>
              <a:t>oblouku</a:t>
            </a:r>
            <a:r>
              <a:rPr lang="en-US" sz="2600" dirty="0" smtClean="0"/>
              <a:t>.</a:t>
            </a:r>
          </a:p>
        </p:txBody>
      </p:sp>
      <p:sp>
        <p:nvSpPr>
          <p:cNvPr id="19" name="Title 1"/>
          <p:cNvSpPr>
            <a:spLocks noGrp="1"/>
          </p:cNvSpPr>
          <p:nvPr>
            <p:ph type="ctrTitle"/>
          </p:nvPr>
        </p:nvSpPr>
        <p:spPr>
          <a:xfrm>
            <a:off x="0" y="390540"/>
            <a:ext cx="9144000" cy="688975"/>
          </a:xfrm>
        </p:spPr>
        <p:txBody>
          <a:bodyPr>
            <a:noAutofit/>
          </a:bodyPr>
          <a:lstStyle/>
          <a:p>
            <a:pPr marL="346075" indent="-3175" algn="l"/>
            <a:r>
              <a:rPr lang="en-US" sz="3200" b="1" u="sng" dirty="0" smtClean="0"/>
              <a:t>Ad </a:t>
            </a:r>
            <a:r>
              <a:rPr lang="en-US" sz="3200" b="1" u="sng" dirty="0"/>
              <a:t>2</a:t>
            </a:r>
            <a:r>
              <a:rPr lang="en-US" sz="3200" b="1" u="sng" dirty="0" smtClean="0"/>
              <a:t>: </a:t>
            </a:r>
            <a:r>
              <a:rPr lang="en-US" sz="3200" b="1" u="sng" dirty="0" err="1" smtClean="0"/>
              <a:t>Odvození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vzorce</a:t>
            </a:r>
            <a:r>
              <a:rPr lang="en-US" sz="3200" b="1" u="sng" dirty="0" smtClean="0"/>
              <a:t> pro </a:t>
            </a:r>
            <a:r>
              <a:rPr lang="en-US" sz="3200" b="1" u="sng" dirty="0" err="1" smtClean="0"/>
              <a:t>výpočet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délky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kruhového</a:t>
            </a:r>
            <a:r>
              <a:rPr lang="en-US" sz="3200" b="1" u="sng" dirty="0" smtClean="0"/>
              <a:t>  </a:t>
            </a:r>
            <a:r>
              <a:rPr lang="en-US" sz="3200" b="1" u="sng" dirty="0" err="1" smtClean="0"/>
              <a:t>oblouku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18" name="TextBox 17"/>
          <p:cNvSpPr txBox="1"/>
          <p:nvPr/>
        </p:nvSpPr>
        <p:spPr>
          <a:xfrm>
            <a:off x="2968585" y="4578333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endParaRPr lang="en-US" sz="2600" baseline="-25000" dirty="0"/>
          </a:p>
        </p:txBody>
      </p:sp>
      <p:grpSp>
        <p:nvGrpSpPr>
          <p:cNvPr id="20" name="Group 19"/>
          <p:cNvGrpSpPr/>
          <p:nvPr/>
        </p:nvGrpSpPr>
        <p:grpSpPr>
          <a:xfrm>
            <a:off x="1763405" y="3219721"/>
            <a:ext cx="2743200" cy="2743200"/>
            <a:chOff x="4191000" y="2362200"/>
            <a:chExt cx="2743200" cy="2743200"/>
          </a:xfrm>
        </p:grpSpPr>
        <p:sp>
          <p:nvSpPr>
            <p:cNvPr id="21" name="Oval 20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3" name="Straight Connector 22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6" name="TextBox 25"/>
          <p:cNvSpPr txBox="1"/>
          <p:nvPr/>
        </p:nvSpPr>
        <p:spPr>
          <a:xfrm>
            <a:off x="2955289" y="2590134"/>
            <a:ext cx="38724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a</a:t>
            </a:r>
          </a:p>
        </p:txBody>
      </p:sp>
      <p:cxnSp>
        <p:nvCxnSpPr>
          <p:cNvPr id="27" name="Straight Connector 26"/>
          <p:cNvCxnSpPr/>
          <p:nvPr/>
        </p:nvCxnSpPr>
        <p:spPr>
          <a:xfrm flipV="1">
            <a:off x="3135005" y="3978120"/>
            <a:ext cx="1225951" cy="61320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2140412" y="4101442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cxnSp>
        <p:nvCxnSpPr>
          <p:cNvPr id="29" name="Straight Connector 28"/>
          <p:cNvCxnSpPr/>
          <p:nvPr/>
        </p:nvCxnSpPr>
        <p:spPr>
          <a:xfrm flipH="1" flipV="1">
            <a:off x="1907662" y="3973661"/>
            <a:ext cx="1225033" cy="6199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3752850" y="4126973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31" name="TextBox 30"/>
          <p:cNvSpPr txBox="1"/>
          <p:nvPr/>
        </p:nvSpPr>
        <p:spPr>
          <a:xfrm>
            <a:off x="1731946" y="5211082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sp>
        <p:nvSpPr>
          <p:cNvPr id="33" name="TextBox 32"/>
          <p:cNvSpPr txBox="1"/>
          <p:nvPr/>
        </p:nvSpPr>
        <p:spPr>
          <a:xfrm>
            <a:off x="3444597" y="5263676"/>
            <a:ext cx="3578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K</a:t>
            </a:r>
            <a:endParaRPr lang="en-US" sz="2600" dirty="0" smtClean="0"/>
          </a:p>
        </p:txBody>
      </p:sp>
      <p:sp>
        <p:nvSpPr>
          <p:cNvPr id="34" name="Arc 33"/>
          <p:cNvSpPr/>
          <p:nvPr/>
        </p:nvSpPr>
        <p:spPr>
          <a:xfrm rot="16200000">
            <a:off x="2578066" y="4055067"/>
            <a:ext cx="1081674" cy="1083142"/>
          </a:xfrm>
          <a:prstGeom prst="arc">
            <a:avLst>
              <a:gd name="adj1" fmla="val 17840178"/>
              <a:gd name="adj2" fmla="val 3813237"/>
            </a:avLst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2942755" y="3958526"/>
            <a:ext cx="373845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/>
              <a:t>α</a:t>
            </a:r>
          </a:p>
        </p:txBody>
      </p:sp>
      <p:sp>
        <p:nvSpPr>
          <p:cNvPr id="38" name="Arc 37"/>
          <p:cNvSpPr/>
          <p:nvPr/>
        </p:nvSpPr>
        <p:spPr>
          <a:xfrm>
            <a:off x="1761646" y="3214076"/>
            <a:ext cx="2743200" cy="2743200"/>
          </a:xfrm>
          <a:prstGeom prst="arc">
            <a:avLst>
              <a:gd name="adj1" fmla="val 12397269"/>
              <a:gd name="adj2" fmla="val 20005929"/>
            </a:avLst>
          </a:prstGeom>
          <a:ln w="381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63683817"/>
              </p:ext>
            </p:extLst>
          </p:nvPr>
        </p:nvGraphicFramePr>
        <p:xfrm>
          <a:off x="5559425" y="2686050"/>
          <a:ext cx="2306638" cy="120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1" name="Equation" r:id="rId3" imgW="800100" imgH="419100" progId="Equation.3">
                  <p:embed/>
                </p:oleObj>
              </mc:Choice>
              <mc:Fallback>
                <p:oleObj name="Equation" r:id="rId3" imgW="800100" imgH="4191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559425" y="2686050"/>
                        <a:ext cx="2306638" cy="1208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" name="Objec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52691"/>
              </p:ext>
            </p:extLst>
          </p:nvPr>
        </p:nvGraphicFramePr>
        <p:xfrm>
          <a:off x="5667375" y="4967288"/>
          <a:ext cx="2085975" cy="1208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2" name="Equation" r:id="rId5" imgW="723900" imgH="419100" progId="Equation.3">
                  <p:embed/>
                </p:oleObj>
              </mc:Choice>
              <mc:Fallback>
                <p:oleObj name="Equation" r:id="rId5" imgW="723900" imgH="4191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667375" y="4967288"/>
                        <a:ext cx="2085975" cy="12080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2747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1417" y="5086041"/>
            <a:ext cx="5674902" cy="1259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 smtClean="0"/>
              <a:t>α … </a:t>
            </a:r>
            <a:r>
              <a:rPr lang="en-US" sz="2600" dirty="0" err="1" smtClean="0"/>
              <a:t>středový</a:t>
            </a:r>
            <a:r>
              <a:rPr lang="en-US" sz="2600" dirty="0" smtClean="0"/>
              <a:t> </a:t>
            </a:r>
            <a:r>
              <a:rPr lang="en-US" sz="2600" dirty="0" err="1" smtClean="0"/>
              <a:t>úhel</a:t>
            </a:r>
            <a:endParaRPr lang="en-US" sz="2600" dirty="0" smtClean="0"/>
          </a:p>
          <a:p>
            <a:pPr lvl="1">
              <a:lnSpc>
                <a:spcPct val="150000"/>
              </a:lnSpc>
            </a:pPr>
            <a:r>
              <a:rPr lang="en-US" sz="2600" dirty="0" smtClean="0"/>
              <a:t>a … </a:t>
            </a:r>
            <a:r>
              <a:rPr lang="en-US" sz="2600" dirty="0" err="1" smtClean="0"/>
              <a:t>kruhový</a:t>
            </a:r>
            <a:r>
              <a:rPr lang="en-US" sz="2600" dirty="0" smtClean="0"/>
              <a:t> </a:t>
            </a:r>
            <a:r>
              <a:rPr lang="en-US" sz="2600" dirty="0" err="1" smtClean="0"/>
              <a:t>oblouk</a:t>
            </a:r>
            <a:r>
              <a:rPr lang="en-US" sz="2600" dirty="0" smtClean="0"/>
              <a:t> </a:t>
            </a:r>
            <a:r>
              <a:rPr lang="en-US" sz="2600" dirty="0" err="1" smtClean="0"/>
              <a:t>příslušný</a:t>
            </a:r>
            <a:r>
              <a:rPr lang="en-US" sz="2600" dirty="0" smtClean="0"/>
              <a:t> </a:t>
            </a:r>
            <a:r>
              <a:rPr lang="en-US" sz="2600" dirty="0" err="1" smtClean="0"/>
              <a:t>úhlu</a:t>
            </a:r>
            <a:r>
              <a:rPr lang="en-US" sz="2600" dirty="0"/>
              <a:t> α</a:t>
            </a:r>
            <a:endParaRPr lang="en-US" sz="2600" dirty="0" smtClean="0"/>
          </a:p>
        </p:txBody>
      </p:sp>
      <p:sp>
        <p:nvSpPr>
          <p:cNvPr id="25" name="TextBox 24"/>
          <p:cNvSpPr txBox="1"/>
          <p:nvPr/>
        </p:nvSpPr>
        <p:spPr>
          <a:xfrm>
            <a:off x="4552298" y="3549841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6" name="TextBox 5"/>
          <p:cNvSpPr txBox="1"/>
          <p:nvPr/>
        </p:nvSpPr>
        <p:spPr>
          <a:xfrm>
            <a:off x="5380471" y="4026732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endParaRPr lang="en-US" sz="2600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5328688" y="2166813"/>
            <a:ext cx="3443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164736" y="3575372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33" name="TextBox 32"/>
          <p:cNvSpPr txBox="1"/>
          <p:nvPr/>
        </p:nvSpPr>
        <p:spPr>
          <a:xfrm>
            <a:off x="4143832" y="4659481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sp>
        <p:nvSpPr>
          <p:cNvPr id="34" name="TextBox 33"/>
          <p:cNvSpPr txBox="1"/>
          <p:nvPr/>
        </p:nvSpPr>
        <p:spPr>
          <a:xfrm>
            <a:off x="5856483" y="4712075"/>
            <a:ext cx="3578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K</a:t>
            </a:r>
            <a:endParaRPr lang="en-US" sz="2600" dirty="0" smtClean="0"/>
          </a:p>
        </p:txBody>
      </p:sp>
      <p:sp>
        <p:nvSpPr>
          <p:cNvPr id="46" name="Rectangle 45"/>
          <p:cNvSpPr/>
          <p:nvPr/>
        </p:nvSpPr>
        <p:spPr>
          <a:xfrm>
            <a:off x="6687385" y="2124668"/>
            <a:ext cx="2124813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/>
              <a:t>Kruhová </a:t>
            </a:r>
            <a:r>
              <a:rPr lang="en-US" sz="2600" dirty="0" err="1" smtClean="0"/>
              <a:t>výseč</a:t>
            </a:r>
            <a:r>
              <a:rPr lang="en-US" sz="2600" dirty="0" smtClean="0"/>
              <a:t> </a:t>
            </a:r>
            <a:endParaRPr lang="en-US" sz="2600" dirty="0"/>
          </a:p>
        </p:txBody>
      </p:sp>
      <p:grpSp>
        <p:nvGrpSpPr>
          <p:cNvPr id="9" name="Group 8"/>
          <p:cNvGrpSpPr/>
          <p:nvPr/>
        </p:nvGrpSpPr>
        <p:grpSpPr>
          <a:xfrm>
            <a:off x="4184703" y="2681951"/>
            <a:ext cx="2724912" cy="2724912"/>
            <a:chOff x="4184703" y="2681951"/>
            <a:chExt cx="2724912" cy="2724912"/>
          </a:xfrm>
        </p:grpSpPr>
        <p:sp>
          <p:nvSpPr>
            <p:cNvPr id="26" name="Chord 25"/>
            <p:cNvSpPr/>
            <p:nvPr/>
          </p:nvSpPr>
          <p:spPr>
            <a:xfrm rot="5400000">
              <a:off x="4184703" y="2681951"/>
              <a:ext cx="2724912" cy="2724912"/>
            </a:xfrm>
            <a:prstGeom prst="chord">
              <a:avLst>
                <a:gd name="adj1" fmla="val 7044819"/>
                <a:gd name="adj2" fmla="val 14553646"/>
              </a:avLst>
            </a:pr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Isosceles Triangle 6"/>
            <p:cNvSpPr/>
            <p:nvPr/>
          </p:nvSpPr>
          <p:spPr>
            <a:xfrm flipV="1">
              <a:off x="4299092" y="3405654"/>
              <a:ext cx="2491094" cy="626819"/>
            </a:xfrm>
            <a:prstGeom prst="triangle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Arc 26"/>
          <p:cNvSpPr/>
          <p:nvPr/>
        </p:nvSpPr>
        <p:spPr>
          <a:xfrm rot="16200000">
            <a:off x="5315085" y="3820844"/>
            <a:ext cx="456636" cy="451888"/>
          </a:xfrm>
          <a:prstGeom prst="arc">
            <a:avLst>
              <a:gd name="adj1" fmla="val 17946945"/>
              <a:gd name="adj2" fmla="val 3813237"/>
            </a:avLst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/>
          <p:cNvSpPr/>
          <p:nvPr/>
        </p:nvSpPr>
        <p:spPr>
          <a:xfrm>
            <a:off x="5360022" y="3358496"/>
            <a:ext cx="373845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/>
              <a:t>α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4175291" y="2668120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2" name="Arc 51"/>
          <p:cNvSpPr/>
          <p:nvPr/>
        </p:nvSpPr>
        <p:spPr>
          <a:xfrm>
            <a:off x="4173532" y="2662475"/>
            <a:ext cx="2743200" cy="2743200"/>
          </a:xfrm>
          <a:prstGeom prst="arc">
            <a:avLst>
              <a:gd name="adj1" fmla="val 12397269"/>
              <a:gd name="adj2" fmla="val 20005929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/>
          <p:cNvCxnSpPr/>
          <p:nvPr/>
        </p:nvCxnSpPr>
        <p:spPr>
          <a:xfrm flipH="1" flipV="1">
            <a:off x="4319548" y="3422060"/>
            <a:ext cx="1225033" cy="61998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5546891" y="3426519"/>
            <a:ext cx="1225951" cy="613201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55" name="Group 54"/>
          <p:cNvGrpSpPr/>
          <p:nvPr/>
        </p:nvGrpSpPr>
        <p:grpSpPr>
          <a:xfrm>
            <a:off x="6164346" y="2606271"/>
            <a:ext cx="2477991" cy="423354"/>
            <a:chOff x="6164346" y="2606271"/>
            <a:chExt cx="2477991" cy="423354"/>
          </a:xfrm>
        </p:grpSpPr>
        <p:cxnSp>
          <p:nvCxnSpPr>
            <p:cNvPr id="40" name="Straight Arrow Connector 39"/>
            <p:cNvCxnSpPr/>
            <p:nvPr/>
          </p:nvCxnSpPr>
          <p:spPr>
            <a:xfrm flipH="1">
              <a:off x="6164346" y="2606271"/>
              <a:ext cx="577586" cy="423354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oval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>
              <a:off x="6737475" y="2610727"/>
              <a:ext cx="190486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3: Kruhová </a:t>
            </a:r>
            <a:r>
              <a:rPr lang="en-US" sz="3200" b="1" u="sng" dirty="0" err="1" smtClean="0"/>
              <a:t>výseč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49" name="TextBox 48"/>
          <p:cNvSpPr txBox="1"/>
          <p:nvPr/>
        </p:nvSpPr>
        <p:spPr>
          <a:xfrm>
            <a:off x="702885" y="1176661"/>
            <a:ext cx="7736713" cy="892552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pPr marL="0" lvl="1"/>
            <a:r>
              <a:rPr lang="en-US" sz="2600" dirty="0" smtClean="0"/>
              <a:t>Kruhová </a:t>
            </a:r>
            <a:r>
              <a:rPr lang="en-US" sz="2600" dirty="0" err="1" smtClean="0"/>
              <a:t>výseč</a:t>
            </a:r>
            <a:r>
              <a:rPr lang="en-US" sz="2600" dirty="0" smtClean="0"/>
              <a:t> je </a:t>
            </a:r>
            <a:r>
              <a:rPr lang="en-US" sz="2600" dirty="0" err="1" smtClean="0"/>
              <a:t>část</a:t>
            </a:r>
            <a:r>
              <a:rPr lang="en-US" sz="2600" dirty="0" smtClean="0"/>
              <a:t> </a:t>
            </a:r>
            <a:r>
              <a:rPr lang="en-US" sz="2600" dirty="0" err="1" smtClean="0"/>
              <a:t>kruhu</a:t>
            </a:r>
            <a:r>
              <a:rPr lang="en-US" sz="2600" dirty="0" smtClean="0"/>
              <a:t> </a:t>
            </a:r>
            <a:r>
              <a:rPr lang="en-US" sz="2600" dirty="0" err="1" smtClean="0"/>
              <a:t>ohraničená</a:t>
            </a:r>
            <a:endParaRPr lang="en-US" sz="2600" dirty="0"/>
          </a:p>
          <a:p>
            <a:pPr marL="0" lvl="1"/>
            <a:r>
              <a:rPr lang="en-US" sz="2600" u="sng" dirty="0" err="1" smtClean="0"/>
              <a:t>obloukem</a:t>
            </a:r>
            <a:r>
              <a:rPr lang="en-US" sz="2600" u="sng" dirty="0" smtClean="0"/>
              <a:t> </a:t>
            </a:r>
            <a:r>
              <a:rPr lang="en-US" sz="2600" u="sng" dirty="0" err="1" smtClean="0"/>
              <a:t>kružnice</a:t>
            </a:r>
            <a:r>
              <a:rPr lang="en-US" sz="2600" dirty="0" smtClean="0"/>
              <a:t> a </a:t>
            </a:r>
            <a:r>
              <a:rPr lang="en-US" sz="2600" u="sng" dirty="0" err="1" smtClean="0"/>
              <a:t>dvěma</a:t>
            </a:r>
            <a:r>
              <a:rPr lang="en-US" sz="2600" u="sng" dirty="0" smtClean="0"/>
              <a:t> </a:t>
            </a:r>
            <a:r>
              <a:rPr lang="en-US" sz="2600" u="sng" dirty="0" err="1" smtClean="0"/>
              <a:t>poloměry</a:t>
            </a:r>
            <a:r>
              <a:rPr lang="en-US" sz="26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87548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5" grpId="0"/>
      <p:bldP spid="5" grpId="0"/>
      <p:bldP spid="31" grpId="0"/>
      <p:bldP spid="46" grpId="0"/>
      <p:bldP spid="27" grpId="0" animBg="1"/>
      <p:bldP spid="28" grpId="0"/>
      <p:bldP spid="5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Box 48"/>
          <p:cNvSpPr txBox="1"/>
          <p:nvPr/>
        </p:nvSpPr>
        <p:spPr>
          <a:xfrm>
            <a:off x="341603" y="1533825"/>
            <a:ext cx="8223506" cy="892552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pPr marL="0" lvl="1"/>
            <a:r>
              <a:rPr lang="en-US" sz="2600" dirty="0" smtClean="0"/>
              <a:t>Na </a:t>
            </a:r>
            <a:r>
              <a:rPr lang="en-US" sz="2600" dirty="0" err="1" smtClean="0"/>
              <a:t>základě</a:t>
            </a:r>
            <a:r>
              <a:rPr lang="en-US" sz="2600" dirty="0" smtClean="0"/>
              <a:t> </a:t>
            </a:r>
            <a:r>
              <a:rPr lang="en-US" sz="2600" dirty="0" err="1" smtClean="0"/>
              <a:t>znalosti</a:t>
            </a:r>
            <a:r>
              <a:rPr lang="en-US" sz="2600" dirty="0" smtClean="0"/>
              <a:t> </a:t>
            </a:r>
            <a:r>
              <a:rPr lang="en-US" sz="2600" dirty="0" err="1" smtClean="0"/>
              <a:t>vzorce</a:t>
            </a:r>
            <a:r>
              <a:rPr lang="en-US" sz="2600" dirty="0" smtClean="0"/>
              <a:t> pro </a:t>
            </a:r>
            <a:r>
              <a:rPr lang="en-US" sz="2600" dirty="0" err="1" smtClean="0"/>
              <a:t>obsah</a:t>
            </a:r>
            <a:r>
              <a:rPr lang="en-US" sz="2600" dirty="0" smtClean="0"/>
              <a:t> </a:t>
            </a:r>
            <a:r>
              <a:rPr lang="en-US" sz="2600" dirty="0" err="1" smtClean="0"/>
              <a:t>kruhu</a:t>
            </a:r>
            <a:r>
              <a:rPr lang="en-US" sz="2600" dirty="0" smtClean="0"/>
              <a:t> </a:t>
            </a:r>
            <a:r>
              <a:rPr lang="en-US" sz="2600" dirty="0" err="1" smtClean="0"/>
              <a:t>odvoďte</a:t>
            </a:r>
            <a:r>
              <a:rPr lang="en-US" sz="2600" dirty="0" smtClean="0"/>
              <a:t> </a:t>
            </a:r>
            <a:r>
              <a:rPr lang="en-US" sz="2600" dirty="0" err="1" smtClean="0"/>
              <a:t>vzorec</a:t>
            </a:r>
            <a:r>
              <a:rPr lang="en-US" sz="2600" dirty="0" smtClean="0"/>
              <a:t> pro </a:t>
            </a:r>
            <a:r>
              <a:rPr lang="en-US" sz="2600" dirty="0" err="1" smtClean="0"/>
              <a:t>výpočet</a:t>
            </a:r>
            <a:r>
              <a:rPr lang="en-US" sz="2600" dirty="0" smtClean="0"/>
              <a:t> </a:t>
            </a:r>
            <a:r>
              <a:rPr lang="en-US" sz="2600" dirty="0" err="1" smtClean="0"/>
              <a:t>obsahu</a:t>
            </a:r>
            <a:r>
              <a:rPr lang="en-US" sz="2600" dirty="0" smtClean="0"/>
              <a:t> </a:t>
            </a:r>
            <a:r>
              <a:rPr lang="en-US" sz="2600" dirty="0" err="1" smtClean="0"/>
              <a:t>kruhové</a:t>
            </a:r>
            <a:r>
              <a:rPr lang="en-US" sz="2600" dirty="0" smtClean="0"/>
              <a:t> </a:t>
            </a:r>
            <a:r>
              <a:rPr lang="en-US" sz="2600" dirty="0" err="1" smtClean="0"/>
              <a:t>výseče</a:t>
            </a:r>
            <a:r>
              <a:rPr lang="en-US" sz="2600" dirty="0" smtClean="0"/>
              <a:t>.</a:t>
            </a:r>
          </a:p>
        </p:txBody>
      </p:sp>
      <p:sp>
        <p:nvSpPr>
          <p:cNvPr id="19" name="Title 1"/>
          <p:cNvSpPr>
            <a:spLocks noGrp="1"/>
          </p:cNvSpPr>
          <p:nvPr>
            <p:ph type="ctrTitle"/>
          </p:nvPr>
        </p:nvSpPr>
        <p:spPr>
          <a:xfrm>
            <a:off x="0" y="390540"/>
            <a:ext cx="9144000" cy="688975"/>
          </a:xfrm>
        </p:spPr>
        <p:txBody>
          <a:bodyPr>
            <a:noAutofit/>
          </a:bodyPr>
          <a:lstStyle/>
          <a:p>
            <a:pPr marL="346075" indent="-3175" algn="l"/>
            <a:r>
              <a:rPr lang="en-US" sz="3200" b="1" u="sng" dirty="0" smtClean="0"/>
              <a:t>Ad </a:t>
            </a:r>
            <a:r>
              <a:rPr lang="cs-CZ" sz="3200" b="1" u="sng" dirty="0"/>
              <a:t>4</a:t>
            </a:r>
            <a:r>
              <a:rPr lang="en-US" sz="3200" b="1" u="sng" dirty="0" smtClean="0"/>
              <a:t>: </a:t>
            </a:r>
            <a:r>
              <a:rPr lang="en-US" sz="3200" b="1" u="sng" dirty="0" err="1" smtClean="0"/>
              <a:t>Odvození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vzorce</a:t>
            </a:r>
            <a:r>
              <a:rPr lang="en-US" sz="3200" b="1" u="sng" dirty="0" smtClean="0"/>
              <a:t> pro </a:t>
            </a:r>
            <a:r>
              <a:rPr lang="en-US" sz="3200" b="1" u="sng" dirty="0" err="1" smtClean="0"/>
              <a:t>výpočet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obsahu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kruhové</a:t>
            </a:r>
            <a:r>
              <a:rPr lang="en-US" sz="3200" b="1" u="sng" dirty="0" smtClean="0"/>
              <a:t>  </a:t>
            </a:r>
            <a:r>
              <a:rPr lang="en-US" sz="3200" b="1" u="sng" dirty="0" err="1" smtClean="0"/>
              <a:t>výseče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465879"/>
              </p:ext>
            </p:extLst>
          </p:nvPr>
        </p:nvGraphicFramePr>
        <p:xfrm>
          <a:off x="5565775" y="3930650"/>
          <a:ext cx="2268538" cy="120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4" name="Equation" r:id="rId3" imgW="787400" imgH="419100" progId="Equation.3">
                  <p:embed/>
                </p:oleObj>
              </mc:Choice>
              <mc:Fallback>
                <p:oleObj name="Equation" r:id="rId3" imgW="787400" imgH="4191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565775" y="3930650"/>
                        <a:ext cx="2268538" cy="1208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1883828" y="4191225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32" name="TextBox 31"/>
          <p:cNvSpPr txBox="1"/>
          <p:nvPr/>
        </p:nvSpPr>
        <p:spPr>
          <a:xfrm>
            <a:off x="2660218" y="2808197"/>
            <a:ext cx="3443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3496266" y="4216756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36" name="TextBox 35"/>
          <p:cNvSpPr txBox="1"/>
          <p:nvPr/>
        </p:nvSpPr>
        <p:spPr>
          <a:xfrm>
            <a:off x="1475362" y="5300865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sp>
        <p:nvSpPr>
          <p:cNvPr id="39" name="TextBox 38"/>
          <p:cNvSpPr txBox="1"/>
          <p:nvPr/>
        </p:nvSpPr>
        <p:spPr>
          <a:xfrm>
            <a:off x="3188013" y="5353459"/>
            <a:ext cx="3578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K</a:t>
            </a:r>
            <a:endParaRPr lang="en-US" sz="2600" dirty="0" smtClean="0"/>
          </a:p>
        </p:txBody>
      </p:sp>
      <p:grpSp>
        <p:nvGrpSpPr>
          <p:cNvPr id="40" name="Group 39"/>
          <p:cNvGrpSpPr/>
          <p:nvPr/>
        </p:nvGrpSpPr>
        <p:grpSpPr>
          <a:xfrm>
            <a:off x="1516233" y="3323335"/>
            <a:ext cx="2724912" cy="2724912"/>
            <a:chOff x="4184703" y="2681951"/>
            <a:chExt cx="2724912" cy="2724912"/>
          </a:xfrm>
        </p:grpSpPr>
        <p:sp>
          <p:nvSpPr>
            <p:cNvPr id="42" name="Chord 41"/>
            <p:cNvSpPr/>
            <p:nvPr/>
          </p:nvSpPr>
          <p:spPr>
            <a:xfrm rot="5400000">
              <a:off x="4184703" y="2681951"/>
              <a:ext cx="2724912" cy="2724912"/>
            </a:xfrm>
            <a:prstGeom prst="chord">
              <a:avLst>
                <a:gd name="adj1" fmla="val 7044819"/>
                <a:gd name="adj2" fmla="val 14553646"/>
              </a:avLst>
            </a:pr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Isosceles Triangle 42"/>
            <p:cNvSpPr/>
            <p:nvPr/>
          </p:nvSpPr>
          <p:spPr>
            <a:xfrm flipV="1">
              <a:off x="4299092" y="3405654"/>
              <a:ext cx="2491094" cy="626819"/>
            </a:xfrm>
            <a:prstGeom prst="triangle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Arc 43"/>
          <p:cNvSpPr/>
          <p:nvPr/>
        </p:nvSpPr>
        <p:spPr>
          <a:xfrm rot="16200000">
            <a:off x="2646615" y="4462228"/>
            <a:ext cx="456636" cy="451888"/>
          </a:xfrm>
          <a:prstGeom prst="arc">
            <a:avLst>
              <a:gd name="adj1" fmla="val 17946945"/>
              <a:gd name="adj2" fmla="val 3813237"/>
            </a:avLst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2691552" y="3999880"/>
            <a:ext cx="373845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/>
              <a:t>α</a:t>
            </a:r>
          </a:p>
        </p:txBody>
      </p:sp>
      <p:grpSp>
        <p:nvGrpSpPr>
          <p:cNvPr id="46" name="Group 45"/>
          <p:cNvGrpSpPr/>
          <p:nvPr/>
        </p:nvGrpSpPr>
        <p:grpSpPr>
          <a:xfrm>
            <a:off x="1506821" y="3309504"/>
            <a:ext cx="2743200" cy="2743200"/>
            <a:chOff x="4191000" y="2362200"/>
            <a:chExt cx="2743200" cy="2743200"/>
          </a:xfrm>
        </p:grpSpPr>
        <p:sp>
          <p:nvSpPr>
            <p:cNvPr id="48" name="Oval 47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50" name="Straight Connector 49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2" name="Arc 51"/>
          <p:cNvSpPr/>
          <p:nvPr/>
        </p:nvSpPr>
        <p:spPr>
          <a:xfrm>
            <a:off x="1505062" y="3303859"/>
            <a:ext cx="2743200" cy="2743200"/>
          </a:xfrm>
          <a:prstGeom prst="arc">
            <a:avLst>
              <a:gd name="adj1" fmla="val 12397269"/>
              <a:gd name="adj2" fmla="val 20005929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3" name="Straight Connector 52"/>
          <p:cNvCxnSpPr/>
          <p:nvPr/>
        </p:nvCxnSpPr>
        <p:spPr>
          <a:xfrm flipH="1" flipV="1">
            <a:off x="1651078" y="4063444"/>
            <a:ext cx="1225033" cy="61998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flipV="1">
            <a:off x="2878421" y="4067903"/>
            <a:ext cx="1225951" cy="613201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324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Zdroje:</a:t>
            </a:r>
            <a:endParaRPr lang="en-US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8789" y="824248"/>
            <a:ext cx="8886422" cy="31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20000"/>
              </a:lnSpc>
              <a:buAutoNum type="arabicPeriod"/>
            </a:pPr>
            <a:r>
              <a:rPr lang="cs-CZ" sz="2800" dirty="0"/>
              <a:t>Zdroje vlastní</a:t>
            </a:r>
            <a:r>
              <a:rPr lang="cs-CZ" sz="2800" dirty="0" smtClean="0"/>
              <a:t>.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endParaRPr lang="cs-CZ" sz="2800" dirty="0"/>
          </a:p>
          <a:p>
            <a:pPr marL="514350" indent="-514350">
              <a:lnSpc>
                <a:spcPct val="120000"/>
              </a:lnSpc>
              <a:buAutoNum type="arabicPeriod" startAt="2"/>
            </a:pPr>
            <a:r>
              <a:rPr lang="cs-CZ" sz="2800" dirty="0"/>
              <a:t>Josef Trejbal, Matematika pro 8.ročník, Pedagogické    </a:t>
            </a:r>
          </a:p>
          <a:p>
            <a:pPr>
              <a:lnSpc>
                <a:spcPct val="120000"/>
              </a:lnSpc>
            </a:pPr>
            <a:r>
              <a:rPr lang="cs-CZ" sz="2800" dirty="0"/>
              <a:t>      nakladatelství Praha 1998, ISBN </a:t>
            </a:r>
            <a:r>
              <a:rPr lang="cs-CZ" sz="2800" dirty="0" smtClean="0"/>
              <a:t>80-7235-019-6</a:t>
            </a:r>
          </a:p>
          <a:p>
            <a:pPr>
              <a:lnSpc>
                <a:spcPct val="12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endParaRPr lang="cs-CZ" sz="2800" dirty="0"/>
          </a:p>
          <a:p>
            <a:pPr marL="514350" indent="-514350">
              <a:lnSpc>
                <a:spcPct val="120000"/>
              </a:lnSpc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2149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1436</TotalTime>
  <Words>283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Office Theme</vt:lpstr>
      <vt:lpstr>Equation</vt:lpstr>
      <vt:lpstr>Prezentace aplikace PowerPoint</vt:lpstr>
      <vt:lpstr>Anotace:</vt:lpstr>
      <vt:lpstr>Délka kruhového oblouku, obsah kruhové výseče </vt:lpstr>
      <vt:lpstr>Ad 1: Kruhová úseč, kruhový oblouk </vt:lpstr>
      <vt:lpstr>Ad 2: Odvození vzorce pro výpočet délky kruhového  oblouku </vt:lpstr>
      <vt:lpstr>Ad 3: Kruhová výseč </vt:lpstr>
      <vt:lpstr>Ad 4: Odvození vzorce pro výpočet obsahu kruhové  výseče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121</cp:revision>
  <dcterms:created xsi:type="dcterms:W3CDTF">2012-12-10T07:57:06Z</dcterms:created>
  <dcterms:modified xsi:type="dcterms:W3CDTF">2013-06-27T14:38:49Z</dcterms:modified>
</cp:coreProperties>
</file>