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7" r:id="rId3"/>
    <p:sldId id="256" r:id="rId4"/>
    <p:sldId id="257" r:id="rId5"/>
    <p:sldId id="259" r:id="rId6"/>
    <p:sldId id="260" r:id="rId7"/>
    <p:sldId id="258" r:id="rId8"/>
    <p:sldId id="261" r:id="rId9"/>
    <p:sldId id="262" r:id="rId10"/>
    <p:sldId id="263" r:id="rId11"/>
    <p:sldId id="264" r:id="rId12"/>
    <p:sldId id="265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 anchor="ctr"/>
        <a:lstStyle/>
        <a:p>
          <a:pPr algn="l"/>
          <a:endParaRPr lang="cs-CZ" sz="1800" smtClean="0"/>
        </a:p>
        <a:p>
          <a:pPr algn="l"/>
          <a:r>
            <a:rPr lang="cs-CZ" sz="1800" smtClean="0"/>
            <a:t>Název </a:t>
          </a:r>
          <a:r>
            <a:rPr lang="cs-CZ" sz="1800" dirty="0"/>
            <a:t>školy:    </a:t>
          </a:r>
          <a:r>
            <a:rPr lang="cs-CZ" sz="1800" dirty="0" smtClean="0"/>
            <a:t>Základní škola a Mateřská škola, Police nad Metují, okres Náchod</a:t>
          </a:r>
          <a:endParaRPr lang="cs-CZ" sz="18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Ing. Jitka Michálková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VY_32_INOVACE_9B_12_Výrazové </a:t>
          </a:r>
          <a:r>
            <a:rPr lang="cs-CZ" dirty="0" smtClean="0"/>
            <a:t>vzorce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Matematika 8.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 custScaleY="7642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 custLinFactNeighborX="1536" custLinFactNeighborY="521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DC4D517-2F4E-4F34-B998-D0DFC3BFE331}" type="presOf" srcId="{9F18DD90-522E-4A06-9EDB-3FF7C7EB6637}" destId="{932F2F5B-E5E6-4E00-9503-10413FFBA7E0}" srcOrd="1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0229BF8E-4DB3-43BB-90A0-EFA56FE24FF8}" type="presOf" srcId="{C73C7642-F245-4585-8F88-243F9FAEF6CA}" destId="{0E0F4EFC-82FA-4EC4-801E-BC2F931EC339}" srcOrd="1" destOrd="0" presId="urn:microsoft.com/office/officeart/2005/8/layout/target3"/>
    <dgm:cxn modelId="{ABF6221C-C931-4743-9539-B01C0274C5D2}" type="presOf" srcId="{445C7998-7549-48B0-BD68-D4F0167F02E5}" destId="{BC35EE03-4121-4EF9-923D-7CB6D30D358D}" srcOrd="0" destOrd="0" presId="urn:microsoft.com/office/officeart/2005/8/layout/target3"/>
    <dgm:cxn modelId="{95D2B115-0392-42B4-B8E7-39CC348D9E4F}" type="presOf" srcId="{445C7998-7549-48B0-BD68-D4F0167F02E5}" destId="{4D19AB04-24FA-40C2-B203-52AE3D15E171}" srcOrd="1" destOrd="0" presId="urn:microsoft.com/office/officeart/2005/8/layout/target3"/>
    <dgm:cxn modelId="{A2E56ACC-95EB-4D5C-AFA6-499710576829}" type="presOf" srcId="{FBBFC3EA-9D9D-4F3A-BEA6-9C2C0E46BF20}" destId="{3F478621-DC04-4E99-8ED0-6EF817E39D41}" srcOrd="1" destOrd="0" presId="urn:microsoft.com/office/officeart/2005/8/layout/target3"/>
    <dgm:cxn modelId="{49A0AE5F-8F1A-4314-A30D-E509D4BA107E}" type="presOf" srcId="{EBC41103-E2E5-4D48-9B4B-425520D3D098}" destId="{D3CEBA79-51F7-49AC-8104-9DE2B978BFF4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BB59A036-8AB9-4C00-B5EA-7D70CC71B706}" type="presOf" srcId="{FBBFC3EA-9D9D-4F3A-BEA6-9C2C0E46BF20}" destId="{601CDFA2-8205-4060-95D5-B0A001D0D0E3}" srcOrd="0" destOrd="0" presId="urn:microsoft.com/office/officeart/2005/8/layout/target3"/>
    <dgm:cxn modelId="{4F8D3E51-F805-4A16-A257-8FA5A7B00928}" type="presOf" srcId="{39F8B381-5807-488E-AC22-73DD4140ED4A}" destId="{71045F8C-00FA-488E-A7BD-E2E6753D979D}" srcOrd="0" destOrd="0" presId="urn:microsoft.com/office/officeart/2005/8/layout/target3"/>
    <dgm:cxn modelId="{E5FEA5AF-C83F-4BFC-BD55-E9792BE972BC}" type="presOf" srcId="{019433A1-1324-4DE1-9E6F-32B851095F74}" destId="{CC1D5B29-8413-4412-9F6D-55E531B84639}" srcOrd="0" destOrd="0" presId="urn:microsoft.com/office/officeart/2005/8/layout/target3"/>
    <dgm:cxn modelId="{5AC08CC6-B75A-42BE-8283-6670AF330352}" type="presOf" srcId="{9F18DD90-522E-4A06-9EDB-3FF7C7EB6637}" destId="{D102FEF8-6917-41D2-AE5D-914C1EA8F84A}" srcOrd="0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E08E900C-4240-466A-B65B-7D0F9F45BB55}" type="presOf" srcId="{019433A1-1324-4DE1-9E6F-32B851095F74}" destId="{83FE2C4A-F11C-43B1-9923-1AFAA3244381}" srcOrd="1" destOrd="0" presId="urn:microsoft.com/office/officeart/2005/8/layout/target3"/>
    <dgm:cxn modelId="{7015252E-F667-47C5-98EF-DF0DC044EA90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80D6C45A-CEBE-4035-B1F3-E80A9C824E4A}" type="presOf" srcId="{EBC41103-E2E5-4D48-9B4B-425520D3D098}" destId="{F732C171-B6A8-40AC-BE86-9061B3C3D3B8}" srcOrd="0" destOrd="0" presId="urn:microsoft.com/office/officeart/2005/8/layout/target3"/>
    <dgm:cxn modelId="{AADAE8D7-86B8-4206-B052-5AB9E79D32D4}" type="presOf" srcId="{0C6E1E16-08A6-4B86-AB9F-749A7749D4C9}" destId="{B7652895-8F40-40B1-8BC2-AD2A1592E4B6}" srcOrd="1" destOrd="0" presId="urn:microsoft.com/office/officeart/2005/8/layout/target3"/>
    <dgm:cxn modelId="{471CAE06-42B6-43D6-B085-129B7113A6BB}" type="presOf" srcId="{C73C7642-F245-4585-8F88-243F9FAEF6CA}" destId="{304CA11A-E17E-4999-A128-C72BF543B20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9F2EEA4-ED72-4F63-9A7B-F503760B8536}" type="presParOf" srcId="{71045F8C-00FA-488E-A7BD-E2E6753D979D}" destId="{3577EC6B-C980-4F34-8C69-4365E7B8FC8C}" srcOrd="0" destOrd="0" presId="urn:microsoft.com/office/officeart/2005/8/layout/target3"/>
    <dgm:cxn modelId="{CC3763C6-6F9F-4AC4-AFB2-B7FE796271CC}" type="presParOf" srcId="{71045F8C-00FA-488E-A7BD-E2E6753D979D}" destId="{6940EB87-DC1D-4BC3-9408-9AC2E1FFC039}" srcOrd="1" destOrd="0" presId="urn:microsoft.com/office/officeart/2005/8/layout/target3"/>
    <dgm:cxn modelId="{793E4EBA-2CFC-4BF2-B352-74322FD8159D}" type="presParOf" srcId="{71045F8C-00FA-488E-A7BD-E2E6753D979D}" destId="{BC35EE03-4121-4EF9-923D-7CB6D30D358D}" srcOrd="2" destOrd="0" presId="urn:microsoft.com/office/officeart/2005/8/layout/target3"/>
    <dgm:cxn modelId="{282AE446-CAB4-4AFE-B4C7-336982814320}" type="presParOf" srcId="{71045F8C-00FA-488E-A7BD-E2E6753D979D}" destId="{D3840DFA-901C-4049-8AB2-27AC2BA34540}" srcOrd="3" destOrd="0" presId="urn:microsoft.com/office/officeart/2005/8/layout/target3"/>
    <dgm:cxn modelId="{7638D369-406C-454C-A002-4F2FB0EFC7D8}" type="presParOf" srcId="{71045F8C-00FA-488E-A7BD-E2E6753D979D}" destId="{5BDA8D49-C64C-4FDF-ACCF-171444A32B21}" srcOrd="4" destOrd="0" presId="urn:microsoft.com/office/officeart/2005/8/layout/target3"/>
    <dgm:cxn modelId="{57FAB500-D4FF-4CAC-81D9-3A9DF314882A}" type="presParOf" srcId="{71045F8C-00FA-488E-A7BD-E2E6753D979D}" destId="{D8344A4C-A59C-418B-AE84-1CF03F62012F}" srcOrd="5" destOrd="0" presId="urn:microsoft.com/office/officeart/2005/8/layout/target3"/>
    <dgm:cxn modelId="{9E71880E-A68F-448C-817E-CDA67C6E84E0}" type="presParOf" srcId="{71045F8C-00FA-488E-A7BD-E2E6753D979D}" destId="{57DDA582-354B-4295-AE97-083B34E96D1A}" srcOrd="6" destOrd="0" presId="urn:microsoft.com/office/officeart/2005/8/layout/target3"/>
    <dgm:cxn modelId="{22124BCE-A985-4197-936F-491DBFCC032C}" type="presParOf" srcId="{71045F8C-00FA-488E-A7BD-E2E6753D979D}" destId="{4A11C032-4DF2-44E5-8C80-1286B3D4B133}" srcOrd="7" destOrd="0" presId="urn:microsoft.com/office/officeart/2005/8/layout/target3"/>
    <dgm:cxn modelId="{918CB4F1-114B-4D47-B0F5-4B5DA452A0B7}" type="presParOf" srcId="{71045F8C-00FA-488E-A7BD-E2E6753D979D}" destId="{601CDFA2-8205-4060-95D5-B0A001D0D0E3}" srcOrd="8" destOrd="0" presId="urn:microsoft.com/office/officeart/2005/8/layout/target3"/>
    <dgm:cxn modelId="{45000521-EB96-49D7-94EE-B7AD6C27B15D}" type="presParOf" srcId="{71045F8C-00FA-488E-A7BD-E2E6753D979D}" destId="{EA95FEE9-5F68-48C7-93BB-0F8C419DA96D}" srcOrd="9" destOrd="0" presId="urn:microsoft.com/office/officeart/2005/8/layout/target3"/>
    <dgm:cxn modelId="{D65C1B71-F249-4B84-B4F0-223D91E64914}" type="presParOf" srcId="{71045F8C-00FA-488E-A7BD-E2E6753D979D}" destId="{BB3828A8-1683-43A3-8BCA-2995B7EAE8F3}" srcOrd="10" destOrd="0" presId="urn:microsoft.com/office/officeart/2005/8/layout/target3"/>
    <dgm:cxn modelId="{1F1501DC-05B4-4E4D-AECC-31A312682FDF}" type="presParOf" srcId="{71045F8C-00FA-488E-A7BD-E2E6753D979D}" destId="{CC1D5B29-8413-4412-9F6D-55E531B84639}" srcOrd="11" destOrd="0" presId="urn:microsoft.com/office/officeart/2005/8/layout/target3"/>
    <dgm:cxn modelId="{88857CB1-E84E-4030-AF79-9A7CFB4311E8}" type="presParOf" srcId="{71045F8C-00FA-488E-A7BD-E2E6753D979D}" destId="{AEEDACE7-4427-455B-A155-2C3381828BD7}" srcOrd="12" destOrd="0" presId="urn:microsoft.com/office/officeart/2005/8/layout/target3"/>
    <dgm:cxn modelId="{184E27DA-8B53-4686-9196-3BCE7EE9C7F7}" type="presParOf" srcId="{71045F8C-00FA-488E-A7BD-E2E6753D979D}" destId="{7C8531F2-00DF-4DB1-A6C6-AF46193E1BBF}" srcOrd="13" destOrd="0" presId="urn:microsoft.com/office/officeart/2005/8/layout/target3"/>
    <dgm:cxn modelId="{8B5AEE1D-8C6F-40EC-8776-EDDFF47AEA64}" type="presParOf" srcId="{71045F8C-00FA-488E-A7BD-E2E6753D979D}" destId="{304CA11A-E17E-4999-A128-C72BF543B20D}" srcOrd="14" destOrd="0" presId="urn:microsoft.com/office/officeart/2005/8/layout/target3"/>
    <dgm:cxn modelId="{AB0F27CC-9D22-41CA-8624-5BA7BD588B8A}" type="presParOf" srcId="{71045F8C-00FA-488E-A7BD-E2E6753D979D}" destId="{C67EF5F7-B425-49AF-82F9-2446588ED851}" srcOrd="15" destOrd="0" presId="urn:microsoft.com/office/officeart/2005/8/layout/target3"/>
    <dgm:cxn modelId="{9755B50A-2535-4C94-973A-8518E71B463F}" type="presParOf" srcId="{71045F8C-00FA-488E-A7BD-E2E6753D979D}" destId="{14E80F71-B028-4CCE-8C5A-7AE67F9A28C6}" srcOrd="16" destOrd="0" presId="urn:microsoft.com/office/officeart/2005/8/layout/target3"/>
    <dgm:cxn modelId="{BE8DE5D7-6F8B-4A75-9685-F1E5EB4933F7}" type="presParOf" srcId="{71045F8C-00FA-488E-A7BD-E2E6753D979D}" destId="{F732C171-B6A8-40AC-BE86-9061B3C3D3B8}" srcOrd="17" destOrd="0" presId="urn:microsoft.com/office/officeart/2005/8/layout/target3"/>
    <dgm:cxn modelId="{FB3706E1-CD37-46CB-8DE1-CE6C3E280EAB}" type="presParOf" srcId="{71045F8C-00FA-488E-A7BD-E2E6753D979D}" destId="{D8C5187E-68B6-4E2E-86D0-57087190219B}" srcOrd="18" destOrd="0" presId="urn:microsoft.com/office/officeart/2005/8/layout/target3"/>
    <dgm:cxn modelId="{6C96B069-A847-4DDC-8E34-2A98E3750E92}" type="presParOf" srcId="{71045F8C-00FA-488E-A7BD-E2E6753D979D}" destId="{1A909E4D-639C-4CB7-A7CE-FC1133FAA37E}" srcOrd="19" destOrd="0" presId="urn:microsoft.com/office/officeart/2005/8/layout/target3"/>
    <dgm:cxn modelId="{CF4ED020-67E0-4B48-B0CD-578A372E24D7}" type="presParOf" srcId="{71045F8C-00FA-488E-A7BD-E2E6753D979D}" destId="{D102FEF8-6917-41D2-AE5D-914C1EA8F84A}" srcOrd="20" destOrd="0" presId="urn:microsoft.com/office/officeart/2005/8/layout/target3"/>
    <dgm:cxn modelId="{B8BBF28D-2F34-44CD-9214-D2919B83467B}" type="presParOf" srcId="{71045F8C-00FA-488E-A7BD-E2E6753D979D}" destId="{4D19AB04-24FA-40C2-B203-52AE3D15E171}" srcOrd="21" destOrd="0" presId="urn:microsoft.com/office/officeart/2005/8/layout/target3"/>
    <dgm:cxn modelId="{45038B7A-3050-4BAB-8303-DC6DBE1D81E3}" type="presParOf" srcId="{71045F8C-00FA-488E-A7BD-E2E6753D979D}" destId="{B7652895-8F40-40B1-8BC2-AD2A1592E4B6}" srcOrd="22" destOrd="0" presId="urn:microsoft.com/office/officeart/2005/8/layout/target3"/>
    <dgm:cxn modelId="{F6C04D53-D21F-4D3B-B03B-04C8DB081F61}" type="presParOf" srcId="{71045F8C-00FA-488E-A7BD-E2E6753D979D}" destId="{3F478621-DC04-4E99-8ED0-6EF817E39D41}" srcOrd="23" destOrd="0" presId="urn:microsoft.com/office/officeart/2005/8/layout/target3"/>
    <dgm:cxn modelId="{F877D41D-FF33-48B0-9EB1-DBA21624B20E}" type="presParOf" srcId="{71045F8C-00FA-488E-A7BD-E2E6753D979D}" destId="{83FE2C4A-F11C-43B1-9923-1AFAA3244381}" srcOrd="24" destOrd="0" presId="urn:microsoft.com/office/officeart/2005/8/layout/target3"/>
    <dgm:cxn modelId="{29482BFD-93AE-4FA4-9742-795B50A141FE}" type="presParOf" srcId="{71045F8C-00FA-488E-A7BD-E2E6753D979D}" destId="{0E0F4EFC-82FA-4EC4-801E-BC2F931EC339}" srcOrd="25" destOrd="0" presId="urn:microsoft.com/office/officeart/2005/8/layout/target3"/>
    <dgm:cxn modelId="{2EE99EF7-C95F-4E63-9F10-8771B1338A3A}" type="presParOf" srcId="{71045F8C-00FA-488E-A7BD-E2E6753D979D}" destId="{D3CEBA79-51F7-49AC-8104-9DE2B978BFF4}" srcOrd="26" destOrd="0" presId="urn:microsoft.com/office/officeart/2005/8/layout/target3"/>
    <dgm:cxn modelId="{6EC8FC0F-4D28-4469-9614-826D4F1DA183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smtClean="0"/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/>
            <a:t>Název </a:t>
          </a:r>
          <a:r>
            <a:rPr lang="cs-CZ" sz="1800" kern="1200" dirty="0"/>
            <a:t>školy:    </a:t>
          </a:r>
          <a:r>
            <a:rPr lang="cs-CZ" sz="1800" kern="1200" dirty="0" smtClean="0"/>
            <a:t>Základní škola a Mateřská škola, Police nad Metují, okres Náchod</a:t>
          </a:r>
          <a:endParaRPr lang="cs-CZ" sz="18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811553"/>
          <a:ext cx="4687720" cy="261024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2009023" y="811553"/>
        <a:ext cx="4687720" cy="307086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Autor: </a:t>
          </a:r>
          <a:r>
            <a:rPr lang="cs-CZ" sz="1700" kern="1200" dirty="0" smtClean="0"/>
            <a:t>Ing. Jitka Michálková</a:t>
          </a:r>
          <a:endParaRPr lang="cs-CZ" sz="17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24126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</a:t>
          </a:r>
          <a:r>
            <a:rPr lang="cs-CZ" sz="1700" kern="1200"/>
            <a:t>: </a:t>
          </a:r>
          <a:r>
            <a:rPr lang="cs-CZ" sz="1700" kern="1200" smtClean="0"/>
            <a:t>VY_32_INOVACE_9B_12_Výrazové </a:t>
          </a:r>
          <a:r>
            <a:rPr lang="cs-CZ" sz="1700" kern="1200" dirty="0" smtClean="0"/>
            <a:t>vzorce</a:t>
          </a:r>
          <a:endParaRPr lang="cs-CZ" sz="1700" kern="1200" dirty="0"/>
        </a:p>
      </dsp:txBody>
      <dsp:txXfrm>
        <a:off x="2009023" y="1224126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Téma: Matematika 8. ročník</a:t>
          </a:r>
          <a:endParaRPr lang="cs-CZ" sz="17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projektu</a:t>
          </a:r>
          <a:r>
            <a:rPr lang="cs-CZ" sz="1700" kern="1200" dirty="0" smtClean="0"/>
            <a:t>: CZ.1.07/1.4.00/21.1431</a:t>
          </a:r>
          <a:endParaRPr lang="cs-CZ" sz="17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D3F5C-6706-44FA-9F55-9B52140D8D8F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93530-42D8-4E04-BF90-B0181045A3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4098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D3F5C-6706-44FA-9F55-9B52140D8D8F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93530-42D8-4E04-BF90-B0181045A3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96700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D3F5C-6706-44FA-9F55-9B52140D8D8F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93530-42D8-4E04-BF90-B0181045A3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6943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D3F5C-6706-44FA-9F55-9B52140D8D8F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93530-42D8-4E04-BF90-B0181045A3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19929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D3F5C-6706-44FA-9F55-9B52140D8D8F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93530-42D8-4E04-BF90-B0181045A3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18760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D3F5C-6706-44FA-9F55-9B52140D8D8F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93530-42D8-4E04-BF90-B0181045A3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9514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D3F5C-6706-44FA-9F55-9B52140D8D8F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93530-42D8-4E04-BF90-B0181045A3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82933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D3F5C-6706-44FA-9F55-9B52140D8D8F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93530-42D8-4E04-BF90-B0181045A3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94046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D3F5C-6706-44FA-9F55-9B52140D8D8F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93530-42D8-4E04-BF90-B0181045A3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37094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D3F5C-6706-44FA-9F55-9B52140D8D8F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93530-42D8-4E04-BF90-B0181045A3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2645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D3F5C-6706-44FA-9F55-9B52140D8D8F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93530-42D8-4E04-BF90-B0181045A3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73051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CD3F5C-6706-44FA-9F55-9B52140D8D8F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C93530-42D8-4E04-BF90-B0181045A3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06660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86175150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68427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787208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Materiál nabízí  výklad nově probíraného učiva a příklady k procvičování. Žáci většinou potřebují větší množství příkladů na dobré osvojení způsobu řešení. Zde se nabízí prostor i pro procvičení, </a:t>
            </a:r>
            <a:r>
              <a:rPr lang="cs-CZ" dirty="0"/>
              <a:t>p</a:t>
            </a:r>
            <a:r>
              <a:rPr lang="cs-CZ" dirty="0" smtClean="0"/>
              <a:t>říklady jsou určeny k interaktivnímu řešení a zároveň také lze vytisknout pro souběžnou práci v lavici. Kontrola výsledků řešení pomáhá ke správnému  upevnění.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5660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800" b="1" dirty="0" smtClean="0"/>
              <a:t>Výrazové vzorce</a:t>
            </a:r>
            <a:endParaRPr lang="cs-CZ" sz="8800" b="1" dirty="0"/>
          </a:p>
        </p:txBody>
      </p:sp>
    </p:spTree>
    <p:extLst>
      <p:ext uri="{BB962C8B-B14F-4D97-AF65-F5344CB8AC3E}">
        <p14:creationId xmlns:p14="http://schemas.microsoft.com/office/powerpoint/2010/main" val="4310428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4998" y="490662"/>
            <a:ext cx="2597460" cy="994122"/>
          </a:xfrm>
        </p:spPr>
        <p:txBody>
          <a:bodyPr>
            <a:noAutofit/>
          </a:bodyPr>
          <a:lstStyle/>
          <a:p>
            <a:r>
              <a:rPr lang="cs-CZ" sz="6000" dirty="0" smtClean="0"/>
              <a:t>Uprav: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2447256"/>
            <a:ext cx="727280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6000" dirty="0" smtClean="0"/>
              <a:t>= (A + B ) . (A + B ) =</a:t>
            </a:r>
            <a:endParaRPr lang="cs-CZ" sz="6000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259632" y="3447612"/>
            <a:ext cx="6624736" cy="16704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6000" dirty="0" smtClean="0"/>
              <a:t>= A</a:t>
            </a:r>
            <a:r>
              <a:rPr lang="cs-CZ" sz="6000" baseline="30000" dirty="0" smtClean="0">
                <a:effectLst/>
              </a:rPr>
              <a:t>2</a:t>
            </a:r>
            <a:r>
              <a:rPr lang="cs-CZ" sz="6000" dirty="0" smtClean="0">
                <a:effectLst/>
              </a:rPr>
              <a:t>+ AB + AB + B</a:t>
            </a:r>
            <a:r>
              <a:rPr lang="cs-CZ" sz="6000" baseline="30000" dirty="0" smtClean="0">
                <a:effectLst/>
              </a:rPr>
              <a:t>2</a:t>
            </a:r>
            <a:r>
              <a:rPr lang="cs-CZ" sz="6000" dirty="0" smtClean="0">
                <a:effectLst/>
              </a:rPr>
              <a:t>=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2123728" y="4515513"/>
            <a:ext cx="4896544" cy="15121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6000" b="1" dirty="0" smtClean="0">
                <a:solidFill>
                  <a:srgbClr val="FF0000"/>
                </a:solidFill>
              </a:rPr>
              <a:t>= A</a:t>
            </a:r>
            <a:r>
              <a:rPr lang="cs-CZ" sz="6000" b="1" baseline="30000" dirty="0" smtClean="0">
                <a:solidFill>
                  <a:srgbClr val="FF0000"/>
                </a:solidFill>
                <a:effectLst/>
              </a:rPr>
              <a:t>2 </a:t>
            </a:r>
            <a:r>
              <a:rPr lang="cs-CZ" sz="6000" b="1" dirty="0" smtClean="0">
                <a:solidFill>
                  <a:srgbClr val="FF0000"/>
                </a:solidFill>
                <a:effectLst/>
              </a:rPr>
              <a:t>+ 2AB + B</a:t>
            </a:r>
            <a:r>
              <a:rPr lang="cs-CZ" sz="6000" b="1" baseline="30000" dirty="0" smtClean="0">
                <a:solidFill>
                  <a:srgbClr val="FF0000"/>
                </a:solidFill>
                <a:effectLst/>
              </a:rPr>
              <a:t>2</a:t>
            </a:r>
            <a:endParaRPr lang="cs-CZ" sz="6000" b="1" dirty="0" smtClean="0">
              <a:solidFill>
                <a:srgbClr val="FF0000"/>
              </a:solidFill>
              <a:effectLst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2123728" y="1484784"/>
            <a:ext cx="4536504" cy="1224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6000" b="1" dirty="0" smtClean="0">
                <a:solidFill>
                  <a:srgbClr val="FF0000"/>
                </a:solidFill>
              </a:rPr>
              <a:t>(A + B)</a:t>
            </a:r>
            <a:r>
              <a:rPr lang="cs-CZ" sz="6000" b="1" baseline="30000" dirty="0" smtClean="0">
                <a:solidFill>
                  <a:srgbClr val="FF0000"/>
                </a:solidFill>
                <a:effectLst/>
              </a:rPr>
              <a:t> 2</a:t>
            </a:r>
            <a:r>
              <a:rPr lang="cs-CZ" sz="6000" b="1" dirty="0" smtClean="0">
                <a:solidFill>
                  <a:srgbClr val="FF0000"/>
                </a:solidFill>
              </a:rPr>
              <a:t> =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8674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4998" y="490662"/>
            <a:ext cx="2597460" cy="994122"/>
          </a:xfrm>
        </p:spPr>
        <p:txBody>
          <a:bodyPr>
            <a:noAutofit/>
          </a:bodyPr>
          <a:lstStyle/>
          <a:p>
            <a:r>
              <a:rPr lang="cs-CZ" sz="6000" dirty="0" smtClean="0"/>
              <a:t>Uprav: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2447256"/>
            <a:ext cx="727280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6000" dirty="0" smtClean="0"/>
              <a:t>= (A - B ) . (A - B ) =</a:t>
            </a:r>
            <a:endParaRPr lang="cs-CZ" sz="6000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259632" y="3447612"/>
            <a:ext cx="6624736" cy="16704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6000" dirty="0" smtClean="0"/>
              <a:t>= A</a:t>
            </a:r>
            <a:r>
              <a:rPr lang="cs-CZ" sz="6000" baseline="30000" dirty="0" smtClean="0">
                <a:effectLst/>
              </a:rPr>
              <a:t>2</a:t>
            </a:r>
            <a:r>
              <a:rPr lang="cs-CZ" sz="6000" dirty="0"/>
              <a:t>-</a:t>
            </a:r>
            <a:r>
              <a:rPr lang="cs-CZ" sz="6000" dirty="0" smtClean="0">
                <a:effectLst/>
              </a:rPr>
              <a:t> AB - AB + B</a:t>
            </a:r>
            <a:r>
              <a:rPr lang="cs-CZ" sz="6000" baseline="30000" dirty="0" smtClean="0">
                <a:effectLst/>
              </a:rPr>
              <a:t>2</a:t>
            </a:r>
            <a:r>
              <a:rPr lang="cs-CZ" sz="6000" dirty="0" smtClean="0">
                <a:effectLst/>
              </a:rPr>
              <a:t>=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2123728" y="4515513"/>
            <a:ext cx="4896544" cy="15121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6000" b="1" dirty="0" smtClean="0">
                <a:solidFill>
                  <a:srgbClr val="FF0000"/>
                </a:solidFill>
              </a:rPr>
              <a:t>= A</a:t>
            </a:r>
            <a:r>
              <a:rPr lang="cs-CZ" sz="6000" b="1" baseline="30000" dirty="0" smtClean="0">
                <a:solidFill>
                  <a:srgbClr val="FF0000"/>
                </a:solidFill>
                <a:effectLst/>
              </a:rPr>
              <a:t>2 </a:t>
            </a:r>
            <a:r>
              <a:rPr lang="cs-CZ" sz="6000" b="1" dirty="0">
                <a:solidFill>
                  <a:srgbClr val="FF0000"/>
                </a:solidFill>
              </a:rPr>
              <a:t>-</a:t>
            </a:r>
            <a:r>
              <a:rPr lang="cs-CZ" sz="6000" b="1" dirty="0" smtClean="0">
                <a:solidFill>
                  <a:srgbClr val="FF0000"/>
                </a:solidFill>
                <a:effectLst/>
              </a:rPr>
              <a:t> 2AB + B</a:t>
            </a:r>
            <a:r>
              <a:rPr lang="cs-CZ" sz="6000" b="1" baseline="30000" dirty="0" smtClean="0">
                <a:solidFill>
                  <a:srgbClr val="FF0000"/>
                </a:solidFill>
                <a:effectLst/>
              </a:rPr>
              <a:t>2</a:t>
            </a:r>
            <a:endParaRPr lang="cs-CZ" sz="6000" b="1" dirty="0" smtClean="0">
              <a:solidFill>
                <a:srgbClr val="FF0000"/>
              </a:solidFill>
              <a:effectLst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2123728" y="1484784"/>
            <a:ext cx="4536504" cy="1224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6000" b="1" dirty="0" smtClean="0">
                <a:solidFill>
                  <a:srgbClr val="FF0000"/>
                </a:solidFill>
              </a:rPr>
              <a:t>(A - B)</a:t>
            </a:r>
            <a:r>
              <a:rPr lang="cs-CZ" sz="6000" b="1" baseline="30000" dirty="0" smtClean="0">
                <a:solidFill>
                  <a:srgbClr val="FF0000"/>
                </a:solidFill>
                <a:effectLst/>
              </a:rPr>
              <a:t> 2</a:t>
            </a:r>
            <a:r>
              <a:rPr lang="cs-CZ" sz="6000" b="1" dirty="0" smtClean="0">
                <a:solidFill>
                  <a:srgbClr val="FF0000"/>
                </a:solidFill>
              </a:rPr>
              <a:t> =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2632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4998" y="490662"/>
            <a:ext cx="2597460" cy="994122"/>
          </a:xfrm>
        </p:spPr>
        <p:txBody>
          <a:bodyPr>
            <a:noAutofit/>
          </a:bodyPr>
          <a:lstStyle/>
          <a:p>
            <a:r>
              <a:rPr lang="cs-CZ" sz="6000" dirty="0" smtClean="0"/>
              <a:t>Uprav: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700808"/>
            <a:ext cx="727280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6000" dirty="0" smtClean="0"/>
              <a:t> </a:t>
            </a:r>
            <a:r>
              <a:rPr lang="cs-CZ" sz="6000" b="1" dirty="0" smtClean="0">
                <a:solidFill>
                  <a:srgbClr val="FF0000"/>
                </a:solidFill>
              </a:rPr>
              <a:t>(A + B) . (A - B) =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244111" y="2924944"/>
            <a:ext cx="6624736" cy="16704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6000" dirty="0" smtClean="0"/>
              <a:t>= A</a:t>
            </a:r>
            <a:r>
              <a:rPr lang="cs-CZ" sz="6000" baseline="30000" dirty="0" smtClean="0">
                <a:effectLst/>
              </a:rPr>
              <a:t>2</a:t>
            </a:r>
            <a:r>
              <a:rPr lang="cs-CZ" sz="6000" dirty="0"/>
              <a:t>-</a:t>
            </a:r>
            <a:r>
              <a:rPr lang="cs-CZ" sz="6000" dirty="0" smtClean="0">
                <a:effectLst/>
              </a:rPr>
              <a:t> AB + AB - B</a:t>
            </a:r>
            <a:r>
              <a:rPr lang="cs-CZ" sz="6000" baseline="30000" dirty="0" smtClean="0">
                <a:effectLst/>
              </a:rPr>
              <a:t>2</a:t>
            </a:r>
            <a:r>
              <a:rPr lang="cs-CZ" sz="6000" dirty="0" smtClean="0">
                <a:effectLst/>
              </a:rPr>
              <a:t>=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2483768" y="4077072"/>
            <a:ext cx="4896544" cy="15121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6000" b="1" dirty="0" smtClean="0">
                <a:solidFill>
                  <a:srgbClr val="FF0000"/>
                </a:solidFill>
              </a:rPr>
              <a:t>= A</a:t>
            </a:r>
            <a:r>
              <a:rPr lang="cs-CZ" sz="6000" b="1" baseline="30000" dirty="0" smtClean="0">
                <a:solidFill>
                  <a:srgbClr val="FF0000"/>
                </a:solidFill>
                <a:effectLst/>
              </a:rPr>
              <a:t>2 </a:t>
            </a:r>
            <a:r>
              <a:rPr lang="cs-CZ" sz="6000" b="1" dirty="0" smtClean="0">
                <a:solidFill>
                  <a:srgbClr val="FF0000"/>
                </a:solidFill>
              </a:rPr>
              <a:t>-</a:t>
            </a:r>
            <a:r>
              <a:rPr lang="cs-CZ" sz="6000" b="1" dirty="0" smtClean="0">
                <a:solidFill>
                  <a:srgbClr val="FF0000"/>
                </a:solidFill>
                <a:effectLst/>
              </a:rPr>
              <a:t> B</a:t>
            </a:r>
            <a:r>
              <a:rPr lang="cs-CZ" sz="6000" b="1" baseline="30000" dirty="0" smtClean="0">
                <a:solidFill>
                  <a:srgbClr val="FF0000"/>
                </a:solidFill>
                <a:effectLst/>
              </a:rPr>
              <a:t>2</a:t>
            </a:r>
            <a:endParaRPr lang="cs-CZ" sz="6000" b="1" dirty="0" smtClean="0">
              <a:solidFill>
                <a:srgbClr val="FF0000"/>
              </a:solidFill>
              <a:effectLst/>
            </a:endParaRPr>
          </a:p>
        </p:txBody>
      </p:sp>
      <p:sp>
        <p:nvSpPr>
          <p:cNvPr id="10" name="Pětiúhelník 9"/>
          <p:cNvSpPr/>
          <p:nvPr/>
        </p:nvSpPr>
        <p:spPr>
          <a:xfrm>
            <a:off x="1043608" y="5589240"/>
            <a:ext cx="7560840" cy="864096"/>
          </a:xfrm>
          <a:prstGeom prst="homePlat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platí tedy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072027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683568" y="1268760"/>
            <a:ext cx="7848872" cy="1224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6000" b="1" dirty="0" smtClean="0">
                <a:solidFill>
                  <a:srgbClr val="FF0000"/>
                </a:solidFill>
              </a:rPr>
              <a:t>(A </a:t>
            </a:r>
            <a:r>
              <a:rPr lang="cs-CZ" sz="6000" b="1" dirty="0" smtClean="0">
                <a:solidFill>
                  <a:srgbClr val="7030A0"/>
                </a:solidFill>
              </a:rPr>
              <a:t>+</a:t>
            </a:r>
            <a:r>
              <a:rPr lang="cs-CZ" sz="6000" b="1" dirty="0" smtClean="0">
                <a:solidFill>
                  <a:srgbClr val="FF0000"/>
                </a:solidFill>
              </a:rPr>
              <a:t> B)</a:t>
            </a:r>
            <a:r>
              <a:rPr lang="cs-CZ" sz="6000" b="1" baseline="30000" dirty="0" smtClean="0">
                <a:solidFill>
                  <a:srgbClr val="FF0000"/>
                </a:solidFill>
                <a:effectLst/>
              </a:rPr>
              <a:t> 2</a:t>
            </a:r>
            <a:r>
              <a:rPr lang="cs-CZ" sz="6000" b="1" dirty="0" smtClean="0">
                <a:solidFill>
                  <a:srgbClr val="FF0000"/>
                </a:solidFill>
              </a:rPr>
              <a:t> = A</a:t>
            </a:r>
            <a:r>
              <a:rPr lang="cs-CZ" sz="6000" b="1" baseline="30000" dirty="0" smtClean="0">
                <a:solidFill>
                  <a:srgbClr val="FF0000"/>
                </a:solidFill>
                <a:effectLst/>
              </a:rPr>
              <a:t>2 </a:t>
            </a:r>
            <a:r>
              <a:rPr lang="cs-CZ" sz="6000" b="1" dirty="0" smtClean="0">
                <a:solidFill>
                  <a:srgbClr val="7030A0"/>
                </a:solidFill>
                <a:effectLst/>
              </a:rPr>
              <a:t>+</a:t>
            </a:r>
            <a:r>
              <a:rPr lang="cs-CZ" sz="6000" b="1" dirty="0" smtClean="0">
                <a:solidFill>
                  <a:srgbClr val="FF0000"/>
                </a:solidFill>
                <a:effectLst/>
              </a:rPr>
              <a:t> 2AB + B</a:t>
            </a:r>
            <a:r>
              <a:rPr lang="cs-CZ" sz="6000" b="1" baseline="30000" dirty="0" smtClean="0">
                <a:solidFill>
                  <a:srgbClr val="FF0000"/>
                </a:solidFill>
                <a:effectLst/>
              </a:rPr>
              <a:t>2</a:t>
            </a:r>
            <a:endParaRPr lang="cs-CZ" sz="6000" b="1" dirty="0" smtClean="0">
              <a:solidFill>
                <a:srgbClr val="FF0000"/>
              </a:solidFill>
              <a:effectLst/>
            </a:endParaRPr>
          </a:p>
          <a:p>
            <a:pPr marL="0" indent="0">
              <a:buNone/>
            </a:pP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84103" y="2996952"/>
            <a:ext cx="7848872" cy="1224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6000" b="1" dirty="0" smtClean="0">
                <a:solidFill>
                  <a:srgbClr val="FF0000"/>
                </a:solidFill>
              </a:rPr>
              <a:t>(A </a:t>
            </a:r>
            <a:r>
              <a:rPr lang="cs-CZ" sz="6000" b="1" dirty="0" smtClean="0">
                <a:solidFill>
                  <a:srgbClr val="7030A0"/>
                </a:solidFill>
              </a:rPr>
              <a:t>-</a:t>
            </a:r>
            <a:r>
              <a:rPr lang="cs-CZ" sz="6000" b="1" dirty="0" smtClean="0">
                <a:solidFill>
                  <a:srgbClr val="FF0000"/>
                </a:solidFill>
              </a:rPr>
              <a:t> B)</a:t>
            </a:r>
            <a:r>
              <a:rPr lang="cs-CZ" sz="6000" b="1" baseline="30000" dirty="0" smtClean="0">
                <a:solidFill>
                  <a:srgbClr val="FF0000"/>
                </a:solidFill>
                <a:effectLst/>
              </a:rPr>
              <a:t> 2</a:t>
            </a:r>
            <a:r>
              <a:rPr lang="cs-CZ" sz="6000" b="1" dirty="0" smtClean="0">
                <a:solidFill>
                  <a:srgbClr val="FF0000"/>
                </a:solidFill>
              </a:rPr>
              <a:t> = A</a:t>
            </a:r>
            <a:r>
              <a:rPr lang="cs-CZ" sz="6000" b="1" baseline="30000" dirty="0" smtClean="0">
                <a:solidFill>
                  <a:srgbClr val="FF0000"/>
                </a:solidFill>
                <a:effectLst/>
              </a:rPr>
              <a:t>2 </a:t>
            </a:r>
            <a:r>
              <a:rPr lang="cs-CZ" sz="6000" b="1" dirty="0">
                <a:solidFill>
                  <a:srgbClr val="7030A0"/>
                </a:solidFill>
              </a:rPr>
              <a:t>-</a:t>
            </a:r>
            <a:r>
              <a:rPr lang="cs-CZ" sz="6000" b="1" dirty="0" smtClean="0">
                <a:solidFill>
                  <a:srgbClr val="FF0000"/>
                </a:solidFill>
                <a:effectLst/>
              </a:rPr>
              <a:t> 2AB + B</a:t>
            </a:r>
            <a:r>
              <a:rPr lang="cs-CZ" sz="6000" b="1" baseline="30000" dirty="0" smtClean="0">
                <a:solidFill>
                  <a:srgbClr val="FF0000"/>
                </a:solidFill>
                <a:effectLst/>
              </a:rPr>
              <a:t>2</a:t>
            </a:r>
            <a:endParaRPr lang="cs-CZ" sz="6000" b="1" dirty="0" smtClean="0">
              <a:solidFill>
                <a:srgbClr val="FF0000"/>
              </a:solidFill>
              <a:effectLst/>
            </a:endParaRPr>
          </a:p>
          <a:p>
            <a:pPr marL="0" indent="0">
              <a:buNone/>
            </a:pP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700692" y="4725144"/>
            <a:ext cx="7848872" cy="1224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6000" b="1" dirty="0" smtClean="0">
                <a:solidFill>
                  <a:srgbClr val="FF0000"/>
                </a:solidFill>
              </a:rPr>
              <a:t>(A - B)</a:t>
            </a:r>
            <a:r>
              <a:rPr lang="cs-CZ" sz="6000" b="1" baseline="30000" dirty="0" smtClean="0">
                <a:solidFill>
                  <a:srgbClr val="FF0000"/>
                </a:solidFill>
                <a:effectLst/>
              </a:rPr>
              <a:t> .</a:t>
            </a:r>
            <a:r>
              <a:rPr lang="cs-CZ" sz="6000" b="1" dirty="0" smtClean="0">
                <a:solidFill>
                  <a:srgbClr val="FF0000"/>
                </a:solidFill>
                <a:effectLst/>
              </a:rPr>
              <a:t> (A + B)</a:t>
            </a:r>
            <a:r>
              <a:rPr lang="cs-CZ" sz="6000" b="1" dirty="0" smtClean="0">
                <a:solidFill>
                  <a:srgbClr val="FF0000"/>
                </a:solidFill>
              </a:rPr>
              <a:t> = A</a:t>
            </a:r>
            <a:r>
              <a:rPr lang="cs-CZ" sz="6000" b="1" baseline="30000" dirty="0" smtClean="0">
                <a:solidFill>
                  <a:srgbClr val="FF0000"/>
                </a:solidFill>
                <a:effectLst/>
              </a:rPr>
              <a:t>2 </a:t>
            </a:r>
            <a:r>
              <a:rPr lang="cs-CZ" sz="6000" b="1" dirty="0" smtClean="0">
                <a:solidFill>
                  <a:srgbClr val="FF0000"/>
                </a:solidFill>
              </a:rPr>
              <a:t>-</a:t>
            </a:r>
            <a:r>
              <a:rPr lang="cs-CZ" sz="6000" b="1" dirty="0" smtClean="0">
                <a:solidFill>
                  <a:srgbClr val="FF0000"/>
                </a:solidFill>
                <a:effectLst/>
              </a:rPr>
              <a:t> B</a:t>
            </a:r>
            <a:r>
              <a:rPr lang="cs-CZ" sz="6000" b="1" baseline="30000" dirty="0" smtClean="0">
                <a:solidFill>
                  <a:srgbClr val="FF0000"/>
                </a:solidFill>
                <a:effectLst/>
              </a:rPr>
              <a:t>2</a:t>
            </a:r>
            <a:endParaRPr lang="cs-CZ" sz="6000" b="1" dirty="0" smtClean="0">
              <a:solidFill>
                <a:srgbClr val="FF0000"/>
              </a:solidFill>
              <a:effectLst/>
            </a:endParaRPr>
          </a:p>
          <a:p>
            <a:pPr marL="0" indent="0">
              <a:buNone/>
            </a:pPr>
            <a:endParaRPr lang="cs-CZ" sz="6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2687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Podle vzorce upravte: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8594" y="3780818"/>
            <a:ext cx="3207301" cy="116672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6000" b="1" dirty="0" smtClean="0">
                <a:solidFill>
                  <a:srgbClr val="FF0000"/>
                </a:solidFill>
              </a:rPr>
              <a:t>(</a:t>
            </a:r>
            <a:r>
              <a:rPr lang="cs-CZ" sz="6000" b="1" dirty="0" smtClean="0">
                <a:solidFill>
                  <a:srgbClr val="00B050"/>
                </a:solidFill>
              </a:rPr>
              <a:t>x</a:t>
            </a:r>
            <a:r>
              <a:rPr lang="cs-CZ" sz="6000" b="1" dirty="0" smtClean="0">
                <a:solidFill>
                  <a:srgbClr val="FF0000"/>
                </a:solidFill>
              </a:rPr>
              <a:t> + </a:t>
            </a:r>
            <a:r>
              <a:rPr lang="cs-CZ" sz="6000" b="1" dirty="0" smtClean="0">
                <a:solidFill>
                  <a:srgbClr val="00B0F0"/>
                </a:solidFill>
              </a:rPr>
              <a:t>3</a:t>
            </a:r>
            <a:r>
              <a:rPr lang="cs-CZ" sz="6000" b="1" dirty="0" smtClean="0">
                <a:solidFill>
                  <a:srgbClr val="FF0000"/>
                </a:solidFill>
              </a:rPr>
              <a:t>)</a:t>
            </a:r>
            <a:r>
              <a:rPr lang="cs-CZ" sz="6000" b="1" baseline="30000" dirty="0" smtClean="0">
                <a:solidFill>
                  <a:srgbClr val="FF0000"/>
                </a:solidFill>
                <a:effectLst/>
              </a:rPr>
              <a:t> 2</a:t>
            </a:r>
            <a:r>
              <a:rPr lang="cs-CZ" sz="6000" b="1" dirty="0" smtClean="0">
                <a:solidFill>
                  <a:srgbClr val="FF0000"/>
                </a:solidFill>
                <a:effectLst/>
              </a:rPr>
              <a:t> </a:t>
            </a:r>
            <a:r>
              <a:rPr lang="cs-CZ" sz="6000" b="1" dirty="0" smtClean="0">
                <a:solidFill>
                  <a:srgbClr val="FF0000"/>
                </a:solidFill>
              </a:rPr>
              <a:t>=</a:t>
            </a:r>
            <a:endParaRPr lang="cs-CZ" sz="6000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23528" y="1772816"/>
            <a:ext cx="8568952" cy="15624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6600" b="1" dirty="0" smtClean="0">
                <a:solidFill>
                  <a:srgbClr val="FF0000"/>
                </a:solidFill>
              </a:rPr>
              <a:t>(</a:t>
            </a:r>
            <a:r>
              <a:rPr lang="cs-CZ" sz="6600" b="1" dirty="0" smtClean="0">
                <a:solidFill>
                  <a:srgbClr val="00B050"/>
                </a:solidFill>
              </a:rPr>
              <a:t>A</a:t>
            </a:r>
            <a:r>
              <a:rPr lang="cs-CZ" sz="6600" b="1" dirty="0" smtClean="0">
                <a:solidFill>
                  <a:srgbClr val="FF0000"/>
                </a:solidFill>
              </a:rPr>
              <a:t> + </a:t>
            </a:r>
            <a:r>
              <a:rPr lang="cs-CZ" sz="6600" b="1" dirty="0" smtClean="0">
                <a:solidFill>
                  <a:srgbClr val="00B0F0"/>
                </a:solidFill>
              </a:rPr>
              <a:t>B</a:t>
            </a:r>
            <a:r>
              <a:rPr lang="cs-CZ" sz="6600" b="1" dirty="0" smtClean="0">
                <a:solidFill>
                  <a:srgbClr val="FF0000"/>
                </a:solidFill>
              </a:rPr>
              <a:t>)</a:t>
            </a:r>
            <a:r>
              <a:rPr lang="cs-CZ" sz="6600" b="1" baseline="30000" dirty="0" smtClean="0">
                <a:solidFill>
                  <a:srgbClr val="FF0000"/>
                </a:solidFill>
                <a:effectLst/>
              </a:rPr>
              <a:t> 2</a:t>
            </a:r>
            <a:r>
              <a:rPr lang="cs-CZ" sz="6600" b="1" dirty="0" smtClean="0">
                <a:solidFill>
                  <a:srgbClr val="FF0000"/>
                </a:solidFill>
              </a:rPr>
              <a:t> = </a:t>
            </a:r>
            <a:r>
              <a:rPr lang="cs-CZ" sz="6600" b="1" dirty="0" smtClean="0">
                <a:solidFill>
                  <a:srgbClr val="00B050"/>
                </a:solidFill>
              </a:rPr>
              <a:t>A</a:t>
            </a:r>
            <a:r>
              <a:rPr lang="cs-CZ" sz="6600" b="1" baseline="30000" dirty="0" smtClean="0">
                <a:solidFill>
                  <a:srgbClr val="FF0000"/>
                </a:solidFill>
                <a:effectLst/>
              </a:rPr>
              <a:t>2 </a:t>
            </a:r>
            <a:r>
              <a:rPr lang="cs-CZ" sz="6600" b="1" dirty="0" smtClean="0">
                <a:solidFill>
                  <a:srgbClr val="FF0000"/>
                </a:solidFill>
                <a:effectLst/>
              </a:rPr>
              <a:t>+ 2</a:t>
            </a:r>
            <a:r>
              <a:rPr lang="cs-CZ" sz="6600" b="1" dirty="0" smtClean="0">
                <a:solidFill>
                  <a:srgbClr val="00B050"/>
                </a:solidFill>
                <a:effectLst/>
              </a:rPr>
              <a:t>A</a:t>
            </a:r>
            <a:r>
              <a:rPr lang="cs-CZ" sz="6600" b="1" dirty="0" smtClean="0">
                <a:solidFill>
                  <a:srgbClr val="00B0F0"/>
                </a:solidFill>
                <a:effectLst/>
              </a:rPr>
              <a:t>B</a:t>
            </a:r>
            <a:r>
              <a:rPr lang="cs-CZ" sz="6600" b="1" dirty="0" smtClean="0">
                <a:solidFill>
                  <a:srgbClr val="FF0000"/>
                </a:solidFill>
                <a:effectLst/>
              </a:rPr>
              <a:t> + </a:t>
            </a:r>
            <a:r>
              <a:rPr lang="cs-CZ" sz="6600" b="1" dirty="0" smtClean="0">
                <a:solidFill>
                  <a:srgbClr val="00B0F0"/>
                </a:solidFill>
                <a:effectLst/>
              </a:rPr>
              <a:t>B</a:t>
            </a:r>
            <a:r>
              <a:rPr lang="cs-CZ" sz="6600" b="1" baseline="30000" dirty="0" smtClean="0">
                <a:solidFill>
                  <a:srgbClr val="FF0000"/>
                </a:solidFill>
                <a:effectLst/>
              </a:rPr>
              <a:t>2</a:t>
            </a:r>
            <a:endParaRPr lang="cs-CZ" sz="6600" b="1" dirty="0" smtClean="0">
              <a:solidFill>
                <a:srgbClr val="FF0000"/>
              </a:solidFill>
              <a:effectLst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465895" y="3789040"/>
            <a:ext cx="844058" cy="10081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6000" b="1" dirty="0" smtClean="0">
                <a:solidFill>
                  <a:srgbClr val="00B050"/>
                </a:solidFill>
              </a:rPr>
              <a:t>x</a:t>
            </a:r>
            <a:r>
              <a:rPr lang="cs-CZ" sz="6000" b="1" baseline="30000" dirty="0" smtClean="0">
                <a:solidFill>
                  <a:srgbClr val="FF0000"/>
                </a:solidFill>
                <a:effectLst/>
              </a:rPr>
              <a:t>2 </a:t>
            </a:r>
            <a:endParaRPr lang="cs-CZ" sz="6000" b="1" dirty="0" smtClean="0">
              <a:solidFill>
                <a:srgbClr val="FF0000"/>
              </a:solidFill>
              <a:effectLst/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3779912" y="2819012"/>
            <a:ext cx="432048" cy="1186052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5976156" y="2819012"/>
            <a:ext cx="324036" cy="990631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6516216" y="2819012"/>
            <a:ext cx="216024" cy="990631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endCxn id="16" idx="0"/>
          </p:cNvCxnSpPr>
          <p:nvPr/>
        </p:nvCxnSpPr>
        <p:spPr>
          <a:xfrm flipH="1">
            <a:off x="7916879" y="2819012"/>
            <a:ext cx="111506" cy="990631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4423658" y="3789040"/>
            <a:ext cx="2700300" cy="17130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6000" b="1" dirty="0" smtClean="0">
                <a:solidFill>
                  <a:srgbClr val="FF0000"/>
                </a:solidFill>
              </a:rPr>
              <a:t>+ 2</a:t>
            </a:r>
            <a:r>
              <a:rPr lang="cs-CZ" sz="6000" b="1" dirty="0" smtClean="0">
                <a:solidFill>
                  <a:srgbClr val="00B050"/>
                </a:solidFill>
              </a:rPr>
              <a:t>.x.</a:t>
            </a:r>
            <a:r>
              <a:rPr lang="cs-CZ" sz="6000" b="1" dirty="0" smtClean="0">
                <a:solidFill>
                  <a:srgbClr val="00B0F0"/>
                </a:solidFill>
              </a:rPr>
              <a:t>3</a:t>
            </a:r>
            <a:r>
              <a:rPr lang="cs-CZ" sz="6000" b="1" baseline="30000" dirty="0" smtClean="0">
                <a:solidFill>
                  <a:srgbClr val="FF0000"/>
                </a:solidFill>
                <a:effectLst/>
              </a:rPr>
              <a:t> </a:t>
            </a:r>
            <a:endParaRPr lang="cs-CZ" sz="6000" b="1" dirty="0" smtClean="0">
              <a:solidFill>
                <a:srgbClr val="FF0000"/>
              </a:solidFill>
              <a:effectLst/>
            </a:endParaRP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6941278" y="3809643"/>
            <a:ext cx="1951201" cy="18638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6000" b="1" dirty="0" smtClean="0">
                <a:solidFill>
                  <a:srgbClr val="FF0000"/>
                </a:solidFill>
              </a:rPr>
              <a:t>+</a:t>
            </a:r>
            <a:r>
              <a:rPr lang="cs-CZ" sz="6000" b="1" dirty="0" smtClean="0">
                <a:solidFill>
                  <a:srgbClr val="00B0F0"/>
                </a:solidFill>
              </a:rPr>
              <a:t> 3</a:t>
            </a:r>
            <a:r>
              <a:rPr lang="cs-CZ" sz="6000" b="1" baseline="30000" dirty="0" smtClean="0">
                <a:solidFill>
                  <a:srgbClr val="FF0000"/>
                </a:solidFill>
                <a:effectLst/>
              </a:rPr>
              <a:t>2</a:t>
            </a:r>
            <a:r>
              <a:rPr lang="cs-CZ" sz="6000" b="1" dirty="0" smtClean="0">
                <a:solidFill>
                  <a:srgbClr val="FF0000"/>
                </a:solidFill>
                <a:effectLst/>
              </a:rPr>
              <a:t> </a:t>
            </a:r>
            <a:r>
              <a:rPr lang="cs-CZ" sz="6000" b="1" dirty="0" smtClean="0">
                <a:solidFill>
                  <a:srgbClr val="00B0F0"/>
                </a:solidFill>
              </a:rPr>
              <a:t>=</a:t>
            </a:r>
            <a:r>
              <a:rPr lang="cs-CZ" sz="6000" b="1" baseline="30000" dirty="0" smtClean="0">
                <a:solidFill>
                  <a:srgbClr val="FF0000"/>
                </a:solidFill>
                <a:effectLst/>
              </a:rPr>
              <a:t> </a:t>
            </a:r>
            <a:endParaRPr lang="cs-CZ" sz="6000" b="1" dirty="0" smtClean="0">
              <a:solidFill>
                <a:srgbClr val="FF0000"/>
              </a:solidFill>
              <a:effectLst/>
            </a:endParaRPr>
          </a:p>
        </p:txBody>
      </p:sp>
      <p:sp>
        <p:nvSpPr>
          <p:cNvPr id="20" name="Zástupný symbol pro obsah 2"/>
          <p:cNvSpPr txBox="1">
            <a:spLocks/>
          </p:cNvSpPr>
          <p:nvPr/>
        </p:nvSpPr>
        <p:spPr>
          <a:xfrm>
            <a:off x="3357883" y="5169412"/>
            <a:ext cx="5383596" cy="12119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6000" b="1" dirty="0" smtClean="0">
                <a:solidFill>
                  <a:srgbClr val="7030A0"/>
                </a:solidFill>
              </a:rPr>
              <a:t>= x</a:t>
            </a:r>
            <a:r>
              <a:rPr lang="cs-CZ" sz="6000" b="1" baseline="30000" dirty="0" smtClean="0">
                <a:solidFill>
                  <a:srgbClr val="7030A0"/>
                </a:solidFill>
                <a:effectLst/>
              </a:rPr>
              <a:t>2 </a:t>
            </a:r>
            <a:r>
              <a:rPr lang="cs-CZ" sz="6000" b="1" dirty="0" smtClean="0">
                <a:solidFill>
                  <a:srgbClr val="7030A0"/>
                </a:solidFill>
              </a:rPr>
              <a:t>+ 6x + 9</a:t>
            </a:r>
            <a:endParaRPr lang="cs-CZ" sz="6000" b="1" dirty="0" smtClean="0">
              <a:solidFill>
                <a:srgbClr val="7030A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659672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5" grpId="0"/>
      <p:bldP spid="16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Podle vzorce upravte: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94687" y="3774441"/>
            <a:ext cx="3207301" cy="116672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5400" b="1" dirty="0" smtClean="0">
                <a:solidFill>
                  <a:srgbClr val="FF0000"/>
                </a:solidFill>
              </a:rPr>
              <a:t>(</a:t>
            </a:r>
            <a:r>
              <a:rPr lang="cs-CZ" sz="5400" b="1" dirty="0">
                <a:solidFill>
                  <a:srgbClr val="00B050"/>
                </a:solidFill>
              </a:rPr>
              <a:t>5</a:t>
            </a:r>
            <a:r>
              <a:rPr lang="cs-CZ" sz="5400" b="1" dirty="0" smtClean="0">
                <a:solidFill>
                  <a:srgbClr val="00B050"/>
                </a:solidFill>
              </a:rPr>
              <a:t>y</a:t>
            </a:r>
            <a:r>
              <a:rPr lang="cs-CZ" sz="5400" b="1" dirty="0" smtClean="0">
                <a:solidFill>
                  <a:srgbClr val="FF0000"/>
                </a:solidFill>
              </a:rPr>
              <a:t> - </a:t>
            </a:r>
            <a:r>
              <a:rPr lang="cs-CZ" sz="5400" b="1" dirty="0" smtClean="0">
                <a:solidFill>
                  <a:srgbClr val="00B0F0"/>
                </a:solidFill>
              </a:rPr>
              <a:t>x</a:t>
            </a:r>
            <a:r>
              <a:rPr lang="cs-CZ" sz="5400" b="1" dirty="0" smtClean="0">
                <a:solidFill>
                  <a:srgbClr val="FF0000"/>
                </a:solidFill>
              </a:rPr>
              <a:t>)</a:t>
            </a:r>
            <a:r>
              <a:rPr lang="cs-CZ" sz="5400" b="1" baseline="30000" dirty="0" smtClean="0">
                <a:solidFill>
                  <a:srgbClr val="FF0000"/>
                </a:solidFill>
                <a:effectLst/>
              </a:rPr>
              <a:t> 2</a:t>
            </a:r>
            <a:r>
              <a:rPr lang="cs-CZ" sz="5400" b="1" dirty="0" smtClean="0">
                <a:solidFill>
                  <a:srgbClr val="FF0000"/>
                </a:solidFill>
              </a:rPr>
              <a:t>=</a:t>
            </a:r>
            <a:endParaRPr lang="cs-CZ" sz="5400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23528" y="1772816"/>
            <a:ext cx="8568952" cy="15624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6600" b="1" dirty="0" smtClean="0">
                <a:solidFill>
                  <a:srgbClr val="FF0000"/>
                </a:solidFill>
              </a:rPr>
              <a:t>(</a:t>
            </a:r>
            <a:r>
              <a:rPr lang="cs-CZ" sz="6600" b="1" dirty="0" smtClean="0">
                <a:solidFill>
                  <a:srgbClr val="00B050"/>
                </a:solidFill>
              </a:rPr>
              <a:t>A</a:t>
            </a:r>
            <a:r>
              <a:rPr lang="cs-CZ" sz="6600" b="1" dirty="0" smtClean="0">
                <a:solidFill>
                  <a:srgbClr val="FF0000"/>
                </a:solidFill>
              </a:rPr>
              <a:t> - </a:t>
            </a:r>
            <a:r>
              <a:rPr lang="cs-CZ" sz="6600" b="1" dirty="0" smtClean="0">
                <a:solidFill>
                  <a:srgbClr val="00B0F0"/>
                </a:solidFill>
              </a:rPr>
              <a:t>B</a:t>
            </a:r>
            <a:r>
              <a:rPr lang="cs-CZ" sz="6600" b="1" dirty="0" smtClean="0">
                <a:solidFill>
                  <a:srgbClr val="FF0000"/>
                </a:solidFill>
              </a:rPr>
              <a:t>)</a:t>
            </a:r>
            <a:r>
              <a:rPr lang="cs-CZ" sz="6600" b="1" baseline="30000" dirty="0" smtClean="0">
                <a:solidFill>
                  <a:srgbClr val="FF0000"/>
                </a:solidFill>
                <a:effectLst/>
              </a:rPr>
              <a:t> 2</a:t>
            </a:r>
            <a:r>
              <a:rPr lang="cs-CZ" sz="6600" b="1" dirty="0" smtClean="0">
                <a:solidFill>
                  <a:srgbClr val="FF0000"/>
                </a:solidFill>
              </a:rPr>
              <a:t> = </a:t>
            </a:r>
            <a:r>
              <a:rPr lang="cs-CZ" sz="6600" b="1" dirty="0" smtClean="0">
                <a:solidFill>
                  <a:srgbClr val="00B050"/>
                </a:solidFill>
              </a:rPr>
              <a:t>A</a:t>
            </a:r>
            <a:r>
              <a:rPr lang="cs-CZ" sz="6600" b="1" baseline="30000" dirty="0" smtClean="0">
                <a:solidFill>
                  <a:srgbClr val="FF0000"/>
                </a:solidFill>
                <a:effectLst/>
              </a:rPr>
              <a:t>2 </a:t>
            </a:r>
            <a:r>
              <a:rPr lang="cs-CZ" sz="6600" b="1" dirty="0">
                <a:solidFill>
                  <a:srgbClr val="FF0000"/>
                </a:solidFill>
              </a:rPr>
              <a:t>-</a:t>
            </a:r>
            <a:r>
              <a:rPr lang="cs-CZ" sz="6600" b="1" dirty="0" smtClean="0">
                <a:solidFill>
                  <a:srgbClr val="FF0000"/>
                </a:solidFill>
                <a:effectLst/>
              </a:rPr>
              <a:t> 2</a:t>
            </a:r>
            <a:r>
              <a:rPr lang="cs-CZ" sz="6600" b="1" dirty="0" smtClean="0">
                <a:solidFill>
                  <a:srgbClr val="00B050"/>
                </a:solidFill>
                <a:effectLst/>
              </a:rPr>
              <a:t>A</a:t>
            </a:r>
            <a:r>
              <a:rPr lang="cs-CZ" sz="6600" b="1" dirty="0" smtClean="0">
                <a:solidFill>
                  <a:srgbClr val="00B0F0"/>
                </a:solidFill>
                <a:effectLst/>
              </a:rPr>
              <a:t>B</a:t>
            </a:r>
            <a:r>
              <a:rPr lang="cs-CZ" sz="6600" b="1" dirty="0" smtClean="0">
                <a:solidFill>
                  <a:srgbClr val="FF0000"/>
                </a:solidFill>
                <a:effectLst/>
              </a:rPr>
              <a:t> + </a:t>
            </a:r>
            <a:r>
              <a:rPr lang="cs-CZ" sz="6600" b="1" dirty="0" smtClean="0">
                <a:solidFill>
                  <a:srgbClr val="00B0F0"/>
                </a:solidFill>
                <a:effectLst/>
              </a:rPr>
              <a:t>B</a:t>
            </a:r>
            <a:r>
              <a:rPr lang="cs-CZ" sz="6600" b="1" baseline="30000" dirty="0" smtClean="0">
                <a:solidFill>
                  <a:srgbClr val="FF0000"/>
                </a:solidFill>
                <a:effectLst/>
              </a:rPr>
              <a:t>2</a:t>
            </a:r>
            <a:endParaRPr lang="cs-CZ" sz="6600" b="1" dirty="0" smtClean="0">
              <a:solidFill>
                <a:srgbClr val="FF0000"/>
              </a:solidFill>
              <a:effectLst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2987824" y="3795431"/>
            <a:ext cx="1764196" cy="11521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5400" b="1" dirty="0" smtClean="0">
                <a:solidFill>
                  <a:srgbClr val="00B050"/>
                </a:solidFill>
              </a:rPr>
              <a:t>(</a:t>
            </a:r>
            <a:r>
              <a:rPr lang="cs-CZ" sz="5400" b="1" dirty="0">
                <a:solidFill>
                  <a:srgbClr val="00B050"/>
                </a:solidFill>
              </a:rPr>
              <a:t>5</a:t>
            </a:r>
            <a:r>
              <a:rPr lang="cs-CZ" sz="5400" b="1" dirty="0" smtClean="0">
                <a:solidFill>
                  <a:srgbClr val="00B050"/>
                </a:solidFill>
              </a:rPr>
              <a:t>y)</a:t>
            </a:r>
            <a:r>
              <a:rPr lang="cs-CZ" sz="5400" b="1" baseline="30000" dirty="0" smtClean="0">
                <a:solidFill>
                  <a:srgbClr val="FF0000"/>
                </a:solidFill>
                <a:effectLst/>
              </a:rPr>
              <a:t>2 </a:t>
            </a:r>
            <a:endParaRPr lang="cs-CZ" sz="5400" b="1" dirty="0" smtClean="0">
              <a:solidFill>
                <a:srgbClr val="FF0000"/>
              </a:solidFill>
              <a:effectLst/>
            </a:endParaRPr>
          </a:p>
        </p:txBody>
      </p:sp>
      <p:cxnSp>
        <p:nvCxnSpPr>
          <p:cNvPr id="8" name="Přímá spojnice se šipkou 7"/>
          <p:cNvCxnSpPr>
            <a:endCxn id="5" idx="0"/>
          </p:cNvCxnSpPr>
          <p:nvPr/>
        </p:nvCxnSpPr>
        <p:spPr>
          <a:xfrm flipH="1">
            <a:off x="3869922" y="2819012"/>
            <a:ext cx="342038" cy="976419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6004475" y="2819012"/>
            <a:ext cx="0" cy="990631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6584420" y="2819012"/>
            <a:ext cx="147820" cy="990631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7707842" y="2794395"/>
            <a:ext cx="0" cy="990631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4423658" y="3789040"/>
            <a:ext cx="2700300" cy="17130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6000" b="1" dirty="0">
                <a:solidFill>
                  <a:srgbClr val="FF0000"/>
                </a:solidFill>
              </a:rPr>
              <a:t>-</a:t>
            </a:r>
            <a:r>
              <a:rPr lang="cs-CZ" sz="6000" b="1" dirty="0" smtClean="0">
                <a:solidFill>
                  <a:srgbClr val="FF0000"/>
                </a:solidFill>
              </a:rPr>
              <a:t> 2</a:t>
            </a:r>
            <a:r>
              <a:rPr lang="cs-CZ" sz="6000" b="1" dirty="0" smtClean="0">
                <a:solidFill>
                  <a:srgbClr val="00B050"/>
                </a:solidFill>
              </a:rPr>
              <a:t>.5y.</a:t>
            </a:r>
            <a:r>
              <a:rPr lang="cs-CZ" sz="6000" b="1" dirty="0" smtClean="0">
                <a:solidFill>
                  <a:srgbClr val="00B0F0"/>
                </a:solidFill>
              </a:rPr>
              <a:t>x</a:t>
            </a:r>
            <a:r>
              <a:rPr lang="cs-CZ" sz="6000" b="1" baseline="30000" dirty="0" smtClean="0">
                <a:solidFill>
                  <a:srgbClr val="FF0000"/>
                </a:solidFill>
                <a:effectLst/>
              </a:rPr>
              <a:t> </a:t>
            </a:r>
            <a:endParaRPr lang="cs-CZ" sz="6000" b="1" dirty="0" smtClean="0">
              <a:solidFill>
                <a:srgbClr val="FF0000"/>
              </a:solidFill>
              <a:effectLst/>
            </a:endParaRP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6941278" y="3809643"/>
            <a:ext cx="1951201" cy="18638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6000" b="1" dirty="0" smtClean="0">
                <a:solidFill>
                  <a:srgbClr val="FF0000"/>
                </a:solidFill>
              </a:rPr>
              <a:t>+</a:t>
            </a:r>
            <a:r>
              <a:rPr lang="cs-CZ" sz="6000" b="1" dirty="0" smtClean="0">
                <a:solidFill>
                  <a:srgbClr val="00B0F0"/>
                </a:solidFill>
              </a:rPr>
              <a:t> x</a:t>
            </a:r>
            <a:r>
              <a:rPr lang="cs-CZ" sz="6000" b="1" baseline="30000" dirty="0" smtClean="0">
                <a:solidFill>
                  <a:srgbClr val="FF0000"/>
                </a:solidFill>
                <a:effectLst/>
              </a:rPr>
              <a:t>2</a:t>
            </a:r>
            <a:r>
              <a:rPr lang="cs-CZ" sz="6000" b="1" dirty="0" smtClean="0">
                <a:solidFill>
                  <a:srgbClr val="FF0000"/>
                </a:solidFill>
                <a:effectLst/>
              </a:rPr>
              <a:t> </a:t>
            </a:r>
            <a:r>
              <a:rPr lang="cs-CZ" sz="6000" b="1" dirty="0" smtClean="0">
                <a:solidFill>
                  <a:srgbClr val="00B0F0"/>
                </a:solidFill>
              </a:rPr>
              <a:t>=</a:t>
            </a:r>
            <a:r>
              <a:rPr lang="cs-CZ" sz="6000" b="1" baseline="30000" dirty="0" smtClean="0">
                <a:solidFill>
                  <a:srgbClr val="FF0000"/>
                </a:solidFill>
                <a:effectLst/>
              </a:rPr>
              <a:t> </a:t>
            </a:r>
            <a:endParaRPr lang="cs-CZ" sz="6000" b="1" dirty="0" smtClean="0">
              <a:solidFill>
                <a:srgbClr val="FF0000"/>
              </a:solidFill>
              <a:effectLst/>
            </a:endParaRPr>
          </a:p>
        </p:txBody>
      </p:sp>
      <p:sp>
        <p:nvSpPr>
          <p:cNvPr id="20" name="Zástupný symbol pro obsah 2"/>
          <p:cNvSpPr txBox="1">
            <a:spLocks/>
          </p:cNvSpPr>
          <p:nvPr/>
        </p:nvSpPr>
        <p:spPr>
          <a:xfrm>
            <a:off x="2878857" y="5067510"/>
            <a:ext cx="5969679" cy="12119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6000" b="1" dirty="0" smtClean="0">
                <a:solidFill>
                  <a:srgbClr val="7030A0"/>
                </a:solidFill>
              </a:rPr>
              <a:t>= 25y</a:t>
            </a:r>
            <a:r>
              <a:rPr lang="cs-CZ" sz="6000" b="1" baseline="30000" dirty="0" smtClean="0">
                <a:solidFill>
                  <a:srgbClr val="7030A0"/>
                </a:solidFill>
                <a:effectLst/>
              </a:rPr>
              <a:t>2 </a:t>
            </a:r>
            <a:r>
              <a:rPr lang="cs-CZ" sz="6000" b="1" dirty="0">
                <a:solidFill>
                  <a:srgbClr val="7030A0"/>
                </a:solidFill>
              </a:rPr>
              <a:t>-</a:t>
            </a:r>
            <a:r>
              <a:rPr lang="cs-CZ" sz="6000" b="1" dirty="0" smtClean="0">
                <a:solidFill>
                  <a:srgbClr val="7030A0"/>
                </a:solidFill>
              </a:rPr>
              <a:t> 10xy + x</a:t>
            </a:r>
            <a:r>
              <a:rPr lang="cs-CZ" sz="6000" b="1" baseline="30000" dirty="0" smtClean="0">
                <a:solidFill>
                  <a:srgbClr val="7030A0"/>
                </a:solidFill>
                <a:effectLst/>
              </a:rPr>
              <a:t>2</a:t>
            </a:r>
            <a:endParaRPr lang="cs-CZ" sz="6000" b="1" dirty="0" smtClean="0">
              <a:solidFill>
                <a:srgbClr val="7030A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231922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5" grpId="0"/>
      <p:bldP spid="16" grpId="0"/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Podle vzorce upravte: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9500" y="3756239"/>
            <a:ext cx="5958662" cy="127573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5400" b="1" dirty="0" smtClean="0">
                <a:solidFill>
                  <a:srgbClr val="FF0000"/>
                </a:solidFill>
              </a:rPr>
              <a:t>(</a:t>
            </a:r>
            <a:r>
              <a:rPr lang="cs-CZ" sz="5400" b="1" dirty="0" smtClean="0">
                <a:solidFill>
                  <a:srgbClr val="00B050"/>
                </a:solidFill>
              </a:rPr>
              <a:t>4u</a:t>
            </a:r>
            <a:r>
              <a:rPr lang="cs-CZ" sz="5400" b="1" dirty="0" smtClean="0">
                <a:solidFill>
                  <a:srgbClr val="FF0000"/>
                </a:solidFill>
              </a:rPr>
              <a:t> – </a:t>
            </a:r>
            <a:r>
              <a:rPr lang="cs-CZ" sz="5400" b="1" dirty="0" smtClean="0">
                <a:solidFill>
                  <a:srgbClr val="00B0F0"/>
                </a:solidFill>
              </a:rPr>
              <a:t>3t</a:t>
            </a:r>
            <a:r>
              <a:rPr lang="cs-CZ" sz="5400" b="1" dirty="0" smtClean="0">
                <a:solidFill>
                  <a:srgbClr val="FF0000"/>
                </a:solidFill>
              </a:rPr>
              <a:t>).(</a:t>
            </a:r>
            <a:r>
              <a:rPr lang="cs-CZ" sz="5400" b="1" dirty="0" smtClean="0">
                <a:solidFill>
                  <a:srgbClr val="00B050"/>
                </a:solidFill>
              </a:rPr>
              <a:t>4u</a:t>
            </a:r>
            <a:r>
              <a:rPr lang="cs-CZ" sz="5400" b="1" dirty="0" smtClean="0">
                <a:solidFill>
                  <a:srgbClr val="FF0000"/>
                </a:solidFill>
              </a:rPr>
              <a:t> + </a:t>
            </a:r>
            <a:r>
              <a:rPr lang="cs-CZ" sz="5400" b="1" dirty="0" smtClean="0">
                <a:solidFill>
                  <a:srgbClr val="00B0F0"/>
                </a:solidFill>
              </a:rPr>
              <a:t>3t</a:t>
            </a:r>
            <a:r>
              <a:rPr lang="cs-CZ" sz="5400" b="1" dirty="0" smtClean="0">
                <a:solidFill>
                  <a:srgbClr val="FF0000"/>
                </a:solidFill>
              </a:rPr>
              <a:t>)=</a:t>
            </a:r>
            <a:endParaRPr lang="cs-CZ" sz="5400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23528" y="1772816"/>
            <a:ext cx="8568952" cy="15624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6600" b="1" dirty="0" smtClean="0">
                <a:solidFill>
                  <a:srgbClr val="FF0000"/>
                </a:solidFill>
              </a:rPr>
              <a:t>(</a:t>
            </a:r>
            <a:r>
              <a:rPr lang="cs-CZ" sz="6600" b="1" dirty="0" smtClean="0">
                <a:solidFill>
                  <a:srgbClr val="00B050"/>
                </a:solidFill>
              </a:rPr>
              <a:t>A</a:t>
            </a:r>
            <a:r>
              <a:rPr lang="cs-CZ" sz="6600" b="1" dirty="0" smtClean="0">
                <a:solidFill>
                  <a:srgbClr val="FF0000"/>
                </a:solidFill>
              </a:rPr>
              <a:t> - </a:t>
            </a:r>
            <a:r>
              <a:rPr lang="cs-CZ" sz="6600" b="1" dirty="0" smtClean="0">
                <a:solidFill>
                  <a:srgbClr val="00B0F0"/>
                </a:solidFill>
              </a:rPr>
              <a:t>B</a:t>
            </a:r>
            <a:r>
              <a:rPr lang="cs-CZ" sz="6600" b="1" dirty="0" smtClean="0">
                <a:solidFill>
                  <a:srgbClr val="FF0000"/>
                </a:solidFill>
              </a:rPr>
              <a:t>) . (</a:t>
            </a:r>
            <a:r>
              <a:rPr lang="cs-CZ" sz="6600" b="1" dirty="0" smtClean="0">
                <a:solidFill>
                  <a:srgbClr val="00B050"/>
                </a:solidFill>
              </a:rPr>
              <a:t>A</a:t>
            </a:r>
            <a:r>
              <a:rPr lang="cs-CZ" sz="6600" b="1" dirty="0" smtClean="0">
                <a:solidFill>
                  <a:srgbClr val="FF0000"/>
                </a:solidFill>
              </a:rPr>
              <a:t> + </a:t>
            </a:r>
            <a:r>
              <a:rPr lang="cs-CZ" sz="6600" b="1" dirty="0" smtClean="0">
                <a:solidFill>
                  <a:srgbClr val="00B0F0"/>
                </a:solidFill>
              </a:rPr>
              <a:t>B</a:t>
            </a:r>
            <a:r>
              <a:rPr lang="cs-CZ" sz="6600" b="1" dirty="0" smtClean="0">
                <a:solidFill>
                  <a:srgbClr val="FF0000"/>
                </a:solidFill>
              </a:rPr>
              <a:t>)</a:t>
            </a:r>
            <a:r>
              <a:rPr lang="cs-CZ" sz="6600" b="1" baseline="30000" dirty="0" smtClean="0">
                <a:solidFill>
                  <a:srgbClr val="FF0000"/>
                </a:solidFill>
                <a:effectLst/>
              </a:rPr>
              <a:t> </a:t>
            </a:r>
            <a:r>
              <a:rPr lang="cs-CZ" sz="6600" b="1" dirty="0" smtClean="0">
                <a:solidFill>
                  <a:srgbClr val="FF0000"/>
                </a:solidFill>
              </a:rPr>
              <a:t> = </a:t>
            </a:r>
            <a:r>
              <a:rPr lang="cs-CZ" sz="6600" b="1" dirty="0" smtClean="0">
                <a:solidFill>
                  <a:srgbClr val="00B050"/>
                </a:solidFill>
              </a:rPr>
              <a:t>A</a:t>
            </a:r>
            <a:r>
              <a:rPr lang="cs-CZ" sz="6600" b="1" baseline="30000" dirty="0" smtClean="0">
                <a:solidFill>
                  <a:srgbClr val="FF0000"/>
                </a:solidFill>
                <a:effectLst/>
              </a:rPr>
              <a:t>2 </a:t>
            </a:r>
            <a:r>
              <a:rPr lang="cs-CZ" sz="6600" b="1" dirty="0" smtClean="0">
                <a:solidFill>
                  <a:srgbClr val="FF0000"/>
                </a:solidFill>
              </a:rPr>
              <a:t>-</a:t>
            </a:r>
            <a:r>
              <a:rPr lang="cs-CZ" sz="6600" b="1" dirty="0" smtClean="0">
                <a:solidFill>
                  <a:srgbClr val="FF0000"/>
                </a:solidFill>
                <a:effectLst/>
              </a:rPr>
              <a:t> </a:t>
            </a:r>
            <a:r>
              <a:rPr lang="cs-CZ" sz="6600" b="1" dirty="0" smtClean="0">
                <a:solidFill>
                  <a:srgbClr val="00B0F0"/>
                </a:solidFill>
                <a:effectLst/>
              </a:rPr>
              <a:t>B</a:t>
            </a:r>
            <a:r>
              <a:rPr lang="cs-CZ" sz="6600" b="1" baseline="30000" dirty="0" smtClean="0">
                <a:solidFill>
                  <a:srgbClr val="FF0000"/>
                </a:solidFill>
                <a:effectLst/>
              </a:rPr>
              <a:t>2</a:t>
            </a:r>
            <a:endParaRPr lang="cs-CZ" sz="6600" b="1" dirty="0" smtClean="0">
              <a:solidFill>
                <a:srgbClr val="FF0000"/>
              </a:solidFill>
              <a:effectLst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580112" y="3791774"/>
            <a:ext cx="1584176" cy="13654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5400" b="1" dirty="0" smtClean="0">
                <a:solidFill>
                  <a:srgbClr val="00B050"/>
                </a:solidFill>
              </a:rPr>
              <a:t>(4</a:t>
            </a:r>
            <a:r>
              <a:rPr lang="cs-CZ" sz="5400" b="1" dirty="0">
                <a:solidFill>
                  <a:srgbClr val="00B050"/>
                </a:solidFill>
              </a:rPr>
              <a:t>u</a:t>
            </a:r>
            <a:r>
              <a:rPr lang="cs-CZ" sz="5400" b="1" dirty="0" smtClean="0">
                <a:solidFill>
                  <a:srgbClr val="00B050"/>
                </a:solidFill>
              </a:rPr>
              <a:t>)</a:t>
            </a:r>
            <a:r>
              <a:rPr lang="cs-CZ" sz="5400" b="1" baseline="30000" dirty="0" smtClean="0">
                <a:solidFill>
                  <a:srgbClr val="FF0000"/>
                </a:solidFill>
                <a:effectLst/>
              </a:rPr>
              <a:t>2 </a:t>
            </a:r>
            <a:endParaRPr lang="cs-CZ" sz="5400" b="1" dirty="0" smtClean="0">
              <a:solidFill>
                <a:srgbClr val="FF0000"/>
              </a:solidFill>
              <a:effectLst/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6314657" y="2801143"/>
            <a:ext cx="324036" cy="990631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7812360" y="2801143"/>
            <a:ext cx="120128" cy="1044406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6999030" y="3845549"/>
            <a:ext cx="2397505" cy="131164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5400" b="1" dirty="0" smtClean="0">
                <a:solidFill>
                  <a:srgbClr val="FF0000"/>
                </a:solidFill>
              </a:rPr>
              <a:t>-</a:t>
            </a:r>
            <a:r>
              <a:rPr lang="cs-CZ" sz="5400" b="1" dirty="0" smtClean="0">
                <a:solidFill>
                  <a:srgbClr val="00B0F0"/>
                </a:solidFill>
              </a:rPr>
              <a:t>(3t)</a:t>
            </a:r>
            <a:r>
              <a:rPr lang="cs-CZ" sz="5400" b="1" baseline="30000" dirty="0" smtClean="0">
                <a:solidFill>
                  <a:srgbClr val="FF0000"/>
                </a:solidFill>
                <a:effectLst/>
              </a:rPr>
              <a:t>2</a:t>
            </a:r>
            <a:r>
              <a:rPr lang="cs-CZ" sz="5400" b="1" dirty="0" smtClean="0">
                <a:solidFill>
                  <a:srgbClr val="00B0F0"/>
                </a:solidFill>
              </a:rPr>
              <a:t>=</a:t>
            </a:r>
            <a:r>
              <a:rPr lang="cs-CZ" sz="5400" b="1" baseline="30000" dirty="0" smtClean="0">
                <a:solidFill>
                  <a:srgbClr val="FF0000"/>
                </a:solidFill>
                <a:effectLst/>
              </a:rPr>
              <a:t> </a:t>
            </a:r>
            <a:endParaRPr lang="cs-CZ" sz="5400" b="1" dirty="0" smtClean="0">
              <a:solidFill>
                <a:srgbClr val="FF0000"/>
              </a:solidFill>
              <a:effectLst/>
            </a:endParaRPr>
          </a:p>
        </p:txBody>
      </p:sp>
      <p:sp>
        <p:nvSpPr>
          <p:cNvPr id="20" name="Zástupný symbol pro obsah 2"/>
          <p:cNvSpPr txBox="1">
            <a:spLocks/>
          </p:cNvSpPr>
          <p:nvPr/>
        </p:nvSpPr>
        <p:spPr>
          <a:xfrm>
            <a:off x="2878857" y="5067510"/>
            <a:ext cx="3925391" cy="13858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6000" b="1" dirty="0" smtClean="0">
                <a:solidFill>
                  <a:srgbClr val="7030A0"/>
                </a:solidFill>
              </a:rPr>
              <a:t>= 16u</a:t>
            </a:r>
            <a:r>
              <a:rPr lang="cs-CZ" sz="6000" b="1" baseline="30000" dirty="0" smtClean="0">
                <a:solidFill>
                  <a:srgbClr val="7030A0"/>
                </a:solidFill>
                <a:effectLst/>
              </a:rPr>
              <a:t>2 </a:t>
            </a:r>
            <a:r>
              <a:rPr lang="cs-CZ" sz="6000" b="1" dirty="0" smtClean="0">
                <a:solidFill>
                  <a:srgbClr val="7030A0"/>
                </a:solidFill>
              </a:rPr>
              <a:t>– 9t</a:t>
            </a:r>
            <a:r>
              <a:rPr lang="cs-CZ" sz="6000" b="1" baseline="30000" dirty="0" smtClean="0">
                <a:solidFill>
                  <a:srgbClr val="7030A0"/>
                </a:solidFill>
                <a:effectLst/>
              </a:rPr>
              <a:t>2</a:t>
            </a:r>
            <a:endParaRPr lang="cs-CZ" sz="6000" b="1" dirty="0" smtClean="0">
              <a:solidFill>
                <a:srgbClr val="7030A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999518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6" grpId="0"/>
      <p:bldP spid="2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466728" cy="1138138"/>
          </a:xfrm>
        </p:spPr>
        <p:txBody>
          <a:bodyPr/>
          <a:lstStyle/>
          <a:p>
            <a:r>
              <a:rPr lang="cs-CZ" dirty="0" smtClean="0"/>
              <a:t>Procvičujte: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2818656" cy="492514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>
                <a:effectLst/>
              </a:rPr>
              <a:t>(2s</a:t>
            </a:r>
            <a:r>
              <a:rPr lang="cs-CZ" sz="3600" baseline="30000" dirty="0" smtClean="0">
                <a:effectLst/>
              </a:rPr>
              <a:t>2 </a:t>
            </a:r>
            <a:r>
              <a:rPr lang="cs-CZ" sz="3600" dirty="0" smtClean="0">
                <a:effectLst/>
              </a:rPr>
              <a:t>– 3)</a:t>
            </a:r>
            <a:r>
              <a:rPr lang="cs-CZ" sz="3600" baseline="30000" dirty="0" smtClean="0">
                <a:effectLst/>
              </a:rPr>
              <a:t> 2</a:t>
            </a:r>
            <a:r>
              <a:rPr lang="cs-CZ" sz="3600" dirty="0" smtClean="0">
                <a:effectLst/>
              </a:rPr>
              <a:t> = </a:t>
            </a:r>
          </a:p>
          <a:p>
            <a:pPr marL="0" indent="0">
              <a:buNone/>
            </a:pPr>
            <a:r>
              <a:rPr lang="cs-CZ" sz="3600" dirty="0" smtClean="0">
                <a:effectLst/>
              </a:rPr>
              <a:t>(7x</a:t>
            </a:r>
            <a:r>
              <a:rPr lang="cs-CZ" sz="3600" baseline="30000" dirty="0" smtClean="0">
                <a:effectLst/>
              </a:rPr>
              <a:t>2 </a:t>
            </a:r>
            <a:r>
              <a:rPr lang="cs-CZ" sz="3600" dirty="0" smtClean="0">
                <a:effectLst/>
              </a:rPr>
              <a:t>+ x)</a:t>
            </a:r>
            <a:r>
              <a:rPr lang="cs-CZ" sz="3600" baseline="30000" dirty="0" smtClean="0">
                <a:effectLst/>
              </a:rPr>
              <a:t>2 </a:t>
            </a:r>
            <a:r>
              <a:rPr lang="cs-CZ" sz="3600" dirty="0" smtClean="0">
                <a:effectLst/>
              </a:rPr>
              <a:t>= </a:t>
            </a:r>
          </a:p>
          <a:p>
            <a:pPr marL="0" indent="0">
              <a:buNone/>
            </a:pPr>
            <a:r>
              <a:rPr lang="cs-CZ" sz="3600" dirty="0" smtClean="0">
                <a:effectLst/>
              </a:rPr>
              <a:t>(5u + 2v)</a:t>
            </a:r>
            <a:r>
              <a:rPr lang="cs-CZ" sz="3600" baseline="30000" dirty="0" smtClean="0">
                <a:effectLst/>
              </a:rPr>
              <a:t>2 </a:t>
            </a:r>
            <a:r>
              <a:rPr lang="cs-CZ" sz="3600" dirty="0" smtClean="0">
                <a:effectLst/>
              </a:rPr>
              <a:t>=</a:t>
            </a:r>
          </a:p>
          <a:p>
            <a:pPr marL="0" indent="0">
              <a:buNone/>
            </a:pPr>
            <a:r>
              <a:rPr lang="cs-CZ" sz="3600" dirty="0" smtClean="0">
                <a:effectLst/>
              </a:rPr>
              <a:t>(9x</a:t>
            </a:r>
            <a:r>
              <a:rPr lang="cs-CZ" sz="3600" baseline="30000" dirty="0" smtClean="0">
                <a:effectLst/>
              </a:rPr>
              <a:t>3</a:t>
            </a:r>
            <a:r>
              <a:rPr lang="cs-CZ" sz="3600" dirty="0" smtClean="0">
                <a:effectLst/>
              </a:rPr>
              <a:t> - 4y)</a:t>
            </a:r>
            <a:r>
              <a:rPr lang="cs-CZ" sz="3600" baseline="30000" dirty="0" smtClean="0">
                <a:effectLst/>
              </a:rPr>
              <a:t>2</a:t>
            </a:r>
            <a:r>
              <a:rPr lang="cs-CZ" sz="3600" dirty="0" smtClean="0">
                <a:effectLst/>
              </a:rPr>
              <a:t> =</a:t>
            </a:r>
          </a:p>
          <a:p>
            <a:pPr marL="0" indent="0">
              <a:buNone/>
            </a:pPr>
            <a:r>
              <a:rPr lang="cs-CZ" sz="3600" dirty="0" smtClean="0">
                <a:effectLst/>
              </a:rPr>
              <a:t>(11x</a:t>
            </a:r>
            <a:r>
              <a:rPr lang="cs-CZ" sz="3600" baseline="30000" dirty="0" smtClean="0">
                <a:effectLst/>
              </a:rPr>
              <a:t>2</a:t>
            </a:r>
            <a:r>
              <a:rPr lang="cs-CZ" sz="3600" dirty="0" smtClean="0">
                <a:effectLst/>
              </a:rPr>
              <a:t> + 3y)</a:t>
            </a:r>
            <a:r>
              <a:rPr lang="cs-CZ" sz="3600" baseline="30000" dirty="0" smtClean="0">
                <a:effectLst/>
              </a:rPr>
              <a:t>2</a:t>
            </a:r>
            <a:r>
              <a:rPr lang="cs-CZ" sz="3600" dirty="0" smtClean="0">
                <a:effectLst/>
              </a:rPr>
              <a:t> = </a:t>
            </a:r>
          </a:p>
          <a:p>
            <a:pPr marL="0" indent="0">
              <a:buNone/>
            </a:pPr>
            <a:r>
              <a:rPr lang="cs-CZ" sz="3600" dirty="0" smtClean="0">
                <a:effectLst/>
              </a:rPr>
              <a:t>(1,2a</a:t>
            </a:r>
            <a:r>
              <a:rPr lang="cs-CZ" sz="3600" baseline="30000" dirty="0" smtClean="0">
                <a:effectLst/>
              </a:rPr>
              <a:t> </a:t>
            </a:r>
            <a:r>
              <a:rPr lang="cs-CZ" sz="3600" dirty="0"/>
              <a:t>-</a:t>
            </a:r>
            <a:r>
              <a:rPr lang="cs-CZ" sz="3600" dirty="0" smtClean="0">
                <a:effectLst/>
              </a:rPr>
              <a:t> 2b)</a:t>
            </a:r>
            <a:r>
              <a:rPr lang="cs-CZ" sz="3600" baseline="30000" dirty="0" smtClean="0">
                <a:effectLst/>
              </a:rPr>
              <a:t>2</a:t>
            </a:r>
            <a:r>
              <a:rPr lang="cs-CZ" sz="3600" dirty="0" smtClean="0">
                <a:effectLst/>
              </a:rPr>
              <a:t> =</a:t>
            </a:r>
          </a:p>
          <a:p>
            <a:pPr marL="0" indent="0">
              <a:buNone/>
            </a:pPr>
            <a:r>
              <a:rPr lang="cs-CZ" sz="3600" dirty="0" smtClean="0">
                <a:effectLst/>
              </a:rPr>
              <a:t>(0,5b</a:t>
            </a:r>
            <a:r>
              <a:rPr lang="cs-CZ" sz="3600" baseline="30000" dirty="0" smtClean="0">
                <a:effectLst/>
              </a:rPr>
              <a:t>2</a:t>
            </a:r>
            <a:r>
              <a:rPr lang="cs-CZ" sz="3600" dirty="0" smtClean="0">
                <a:effectLst/>
              </a:rPr>
              <a:t> – 6)</a:t>
            </a:r>
            <a:r>
              <a:rPr lang="cs-CZ" sz="3600" baseline="30000" dirty="0" smtClean="0">
                <a:effectLst/>
              </a:rPr>
              <a:t>2</a:t>
            </a:r>
            <a:r>
              <a:rPr lang="cs-CZ" sz="3600" dirty="0" smtClean="0">
                <a:effectLst/>
              </a:rPr>
              <a:t> = 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5076056" y="692696"/>
            <a:ext cx="3960440" cy="59766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Řešení:</a:t>
            </a:r>
          </a:p>
          <a:p>
            <a:pPr marL="0" indent="0">
              <a:buFont typeface="Arial" pitchFamily="34" charset="0"/>
              <a:buNone/>
            </a:pPr>
            <a:endParaRPr lang="cs-CZ" sz="1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4s</a:t>
            </a:r>
            <a:r>
              <a:rPr lang="cs-CZ" sz="3600" baseline="30000" dirty="0" smtClean="0">
                <a:solidFill>
                  <a:srgbClr val="FF0000"/>
                </a:solidFill>
              </a:rPr>
              <a:t>4 </a:t>
            </a:r>
            <a:r>
              <a:rPr lang="cs-CZ" sz="3600" dirty="0" smtClean="0">
                <a:solidFill>
                  <a:srgbClr val="FF0000"/>
                </a:solidFill>
              </a:rPr>
              <a:t>– 12s</a:t>
            </a:r>
            <a:r>
              <a:rPr lang="cs-CZ" sz="3600" baseline="30000" dirty="0" smtClean="0">
                <a:solidFill>
                  <a:srgbClr val="FF0000"/>
                </a:solidFill>
              </a:rPr>
              <a:t>2</a:t>
            </a:r>
            <a:r>
              <a:rPr lang="cs-CZ" sz="3600" dirty="0" smtClean="0">
                <a:solidFill>
                  <a:srgbClr val="FF0000"/>
                </a:solidFill>
              </a:rPr>
              <a:t> + 9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49x</a:t>
            </a:r>
            <a:r>
              <a:rPr lang="cs-CZ" sz="3600" baseline="30000" dirty="0" smtClean="0">
                <a:solidFill>
                  <a:srgbClr val="FF0000"/>
                </a:solidFill>
              </a:rPr>
              <a:t>4 </a:t>
            </a:r>
            <a:r>
              <a:rPr lang="cs-CZ" sz="3600" dirty="0" smtClean="0">
                <a:solidFill>
                  <a:srgbClr val="FF0000"/>
                </a:solidFill>
              </a:rPr>
              <a:t>+ 14x</a:t>
            </a:r>
            <a:r>
              <a:rPr lang="cs-CZ" sz="3600" baseline="30000" dirty="0" smtClean="0">
                <a:solidFill>
                  <a:srgbClr val="FF0000"/>
                </a:solidFill>
              </a:rPr>
              <a:t>3 </a:t>
            </a:r>
            <a:r>
              <a:rPr lang="cs-CZ" sz="3600" dirty="0" smtClean="0">
                <a:solidFill>
                  <a:srgbClr val="FF0000"/>
                </a:solidFill>
              </a:rPr>
              <a:t>+ x</a:t>
            </a:r>
            <a:r>
              <a:rPr lang="cs-CZ" sz="3600" baseline="30000" dirty="0" smtClean="0">
                <a:solidFill>
                  <a:srgbClr val="FF0000"/>
                </a:solidFill>
              </a:rPr>
              <a:t>2 </a:t>
            </a:r>
            <a:endParaRPr lang="cs-CZ" sz="36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25u</a:t>
            </a:r>
            <a:r>
              <a:rPr lang="cs-CZ" sz="3600" baseline="30000" dirty="0" smtClean="0">
                <a:solidFill>
                  <a:srgbClr val="FF0000"/>
                </a:solidFill>
              </a:rPr>
              <a:t>2</a:t>
            </a:r>
            <a:r>
              <a:rPr lang="cs-CZ" sz="3600" dirty="0" smtClean="0">
                <a:solidFill>
                  <a:srgbClr val="FF0000"/>
                </a:solidFill>
              </a:rPr>
              <a:t> + 20uv</a:t>
            </a:r>
            <a:r>
              <a:rPr lang="cs-CZ" sz="3600" baseline="30000" dirty="0" smtClean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+ 4v</a:t>
            </a:r>
            <a:r>
              <a:rPr lang="cs-CZ" sz="3600" baseline="30000" dirty="0" smtClean="0">
                <a:solidFill>
                  <a:srgbClr val="FF0000"/>
                </a:solidFill>
              </a:rPr>
              <a:t>2</a:t>
            </a:r>
            <a:endParaRPr lang="cs-CZ" sz="36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81x</a:t>
            </a:r>
            <a:r>
              <a:rPr lang="cs-CZ" sz="3600" baseline="30000" dirty="0" smtClean="0">
                <a:solidFill>
                  <a:srgbClr val="FF0000"/>
                </a:solidFill>
              </a:rPr>
              <a:t>6</a:t>
            </a:r>
            <a:r>
              <a:rPr lang="cs-CZ" sz="3600" dirty="0" smtClean="0">
                <a:solidFill>
                  <a:srgbClr val="FF0000"/>
                </a:solidFill>
              </a:rPr>
              <a:t> - 72x</a:t>
            </a:r>
            <a:r>
              <a:rPr lang="cs-CZ" sz="3600" baseline="30000" dirty="0" smtClean="0">
                <a:solidFill>
                  <a:srgbClr val="FF0000"/>
                </a:solidFill>
              </a:rPr>
              <a:t>3</a:t>
            </a:r>
            <a:r>
              <a:rPr lang="cs-CZ" sz="3600" dirty="0" smtClean="0">
                <a:solidFill>
                  <a:srgbClr val="FF0000"/>
                </a:solidFill>
              </a:rPr>
              <a:t>y + 16y</a:t>
            </a:r>
            <a:r>
              <a:rPr lang="cs-CZ" sz="3600" baseline="30000" dirty="0" smtClean="0">
                <a:solidFill>
                  <a:srgbClr val="FF0000"/>
                </a:solidFill>
              </a:rPr>
              <a:t>2</a:t>
            </a:r>
            <a:endParaRPr lang="cs-CZ" sz="36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121x</a:t>
            </a:r>
            <a:r>
              <a:rPr lang="cs-CZ" sz="3600" baseline="30000" dirty="0" smtClean="0">
                <a:solidFill>
                  <a:srgbClr val="FF0000"/>
                </a:solidFill>
              </a:rPr>
              <a:t>4</a:t>
            </a:r>
            <a:r>
              <a:rPr lang="cs-CZ" sz="3600" dirty="0" smtClean="0">
                <a:solidFill>
                  <a:srgbClr val="FF0000"/>
                </a:solidFill>
              </a:rPr>
              <a:t> + 66x</a:t>
            </a:r>
            <a:r>
              <a:rPr lang="cs-CZ" sz="3600" baseline="30000" dirty="0" smtClean="0">
                <a:solidFill>
                  <a:srgbClr val="FF0000"/>
                </a:solidFill>
              </a:rPr>
              <a:t>2</a:t>
            </a:r>
            <a:r>
              <a:rPr lang="cs-CZ" sz="3600" dirty="0" smtClean="0">
                <a:solidFill>
                  <a:srgbClr val="FF0000"/>
                </a:solidFill>
              </a:rPr>
              <a:t>y + 9y</a:t>
            </a:r>
            <a:r>
              <a:rPr lang="cs-CZ" sz="3600" baseline="30000" dirty="0" smtClean="0">
                <a:solidFill>
                  <a:srgbClr val="FF0000"/>
                </a:solidFill>
              </a:rPr>
              <a:t>2</a:t>
            </a:r>
            <a:endParaRPr lang="cs-CZ" sz="36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1,44a</a:t>
            </a:r>
            <a:r>
              <a:rPr lang="cs-CZ" sz="3600" baseline="30000" dirty="0" smtClean="0">
                <a:solidFill>
                  <a:srgbClr val="FF0000"/>
                </a:solidFill>
              </a:rPr>
              <a:t>2 </a:t>
            </a:r>
            <a:r>
              <a:rPr lang="cs-CZ" sz="3600" dirty="0" smtClean="0">
                <a:solidFill>
                  <a:srgbClr val="FF0000"/>
                </a:solidFill>
              </a:rPr>
              <a:t>– 4,8ab + 4b</a:t>
            </a:r>
            <a:r>
              <a:rPr lang="cs-CZ" sz="3600" baseline="30000" dirty="0" smtClean="0">
                <a:solidFill>
                  <a:srgbClr val="FF0000"/>
                </a:solidFill>
              </a:rPr>
              <a:t>2</a:t>
            </a:r>
            <a:endParaRPr lang="cs-CZ" sz="36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0,25b</a:t>
            </a:r>
            <a:r>
              <a:rPr lang="cs-CZ" sz="3600" baseline="30000" dirty="0" smtClean="0">
                <a:solidFill>
                  <a:srgbClr val="FF0000"/>
                </a:solidFill>
              </a:rPr>
              <a:t>4</a:t>
            </a:r>
            <a:r>
              <a:rPr lang="cs-CZ" sz="3600" dirty="0" smtClean="0">
                <a:solidFill>
                  <a:srgbClr val="FF0000"/>
                </a:solidFill>
              </a:rPr>
              <a:t> – 6b</a:t>
            </a:r>
            <a:r>
              <a:rPr lang="cs-CZ" sz="3600" baseline="30000" dirty="0" smtClean="0">
                <a:solidFill>
                  <a:srgbClr val="FF0000"/>
                </a:solidFill>
              </a:rPr>
              <a:t>2</a:t>
            </a:r>
            <a:r>
              <a:rPr lang="cs-CZ" sz="3600" dirty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+ 36 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8214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466728" cy="1138138"/>
          </a:xfrm>
        </p:spPr>
        <p:txBody>
          <a:bodyPr/>
          <a:lstStyle/>
          <a:p>
            <a:r>
              <a:rPr lang="cs-CZ" dirty="0" smtClean="0"/>
              <a:t>Procvičujte: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4896544" cy="492514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>
                <a:effectLst/>
              </a:rPr>
              <a:t>(5x</a:t>
            </a:r>
            <a:r>
              <a:rPr lang="cs-CZ" sz="3600" baseline="30000" dirty="0" smtClean="0"/>
              <a:t>2</a:t>
            </a:r>
            <a:r>
              <a:rPr lang="cs-CZ" sz="3600" dirty="0" smtClean="0">
                <a:effectLst/>
              </a:rPr>
              <a:t> – </a:t>
            </a:r>
            <a:r>
              <a:rPr lang="cs-CZ" sz="3600" dirty="0" smtClean="0"/>
              <a:t>4).(5x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+ 4)</a:t>
            </a:r>
            <a:r>
              <a:rPr lang="cs-CZ" sz="3600" dirty="0" smtClean="0">
                <a:effectLst/>
              </a:rPr>
              <a:t>= </a:t>
            </a:r>
          </a:p>
          <a:p>
            <a:pPr marL="0" indent="0">
              <a:buNone/>
            </a:pPr>
            <a:r>
              <a:rPr lang="cs-CZ" sz="3600" dirty="0" smtClean="0">
                <a:effectLst/>
              </a:rPr>
              <a:t>(12y</a:t>
            </a:r>
            <a:r>
              <a:rPr lang="cs-CZ" sz="3600" baseline="30000" dirty="0" smtClean="0">
                <a:effectLst/>
              </a:rPr>
              <a:t> </a:t>
            </a:r>
            <a:r>
              <a:rPr lang="cs-CZ" sz="3600" dirty="0" smtClean="0">
                <a:effectLst/>
              </a:rPr>
              <a:t>+ x</a:t>
            </a:r>
            <a:r>
              <a:rPr lang="cs-CZ" sz="3600" baseline="30000" dirty="0" smtClean="0">
                <a:effectLst/>
              </a:rPr>
              <a:t>2</a:t>
            </a:r>
            <a:r>
              <a:rPr lang="cs-CZ" sz="3600" dirty="0" smtClean="0"/>
              <a:t>).(</a:t>
            </a:r>
            <a:r>
              <a:rPr lang="cs-CZ" sz="3600" dirty="0"/>
              <a:t>12y</a:t>
            </a:r>
            <a:r>
              <a:rPr lang="cs-CZ" sz="3600" baseline="30000" dirty="0"/>
              <a:t> </a:t>
            </a:r>
            <a:r>
              <a:rPr lang="cs-CZ" sz="3600" dirty="0" smtClean="0"/>
              <a:t>- x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)=</a:t>
            </a:r>
            <a:endParaRPr lang="cs-CZ" sz="3600" dirty="0" smtClean="0">
              <a:effectLst/>
            </a:endParaRPr>
          </a:p>
          <a:p>
            <a:pPr marL="0" indent="0">
              <a:buNone/>
            </a:pPr>
            <a:r>
              <a:rPr lang="cs-CZ" sz="3600" dirty="0" smtClean="0"/>
              <a:t>(9a</a:t>
            </a:r>
            <a:r>
              <a:rPr lang="cs-CZ" sz="3600" baseline="30000" dirty="0"/>
              <a:t>2</a:t>
            </a:r>
            <a:r>
              <a:rPr lang="cs-CZ" sz="3600" dirty="0" smtClean="0"/>
              <a:t> </a:t>
            </a:r>
            <a:r>
              <a:rPr lang="cs-CZ" sz="3600" dirty="0"/>
              <a:t>– </a:t>
            </a:r>
            <a:r>
              <a:rPr lang="cs-CZ" sz="3600" dirty="0" smtClean="0"/>
              <a:t>6).(</a:t>
            </a:r>
            <a:r>
              <a:rPr lang="cs-CZ" sz="3600" dirty="0"/>
              <a:t>9a</a:t>
            </a:r>
            <a:r>
              <a:rPr lang="cs-CZ" sz="3600" baseline="30000" dirty="0"/>
              <a:t>2</a:t>
            </a:r>
            <a:r>
              <a:rPr lang="cs-CZ" sz="3600" dirty="0"/>
              <a:t> </a:t>
            </a:r>
            <a:r>
              <a:rPr lang="cs-CZ" sz="3600" dirty="0" smtClean="0"/>
              <a:t>+ </a:t>
            </a:r>
            <a:r>
              <a:rPr lang="cs-CZ" sz="3600" dirty="0"/>
              <a:t>6</a:t>
            </a:r>
            <a:r>
              <a:rPr lang="cs-CZ" sz="3600" dirty="0" smtClean="0"/>
              <a:t>)= </a:t>
            </a: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(1,5g</a:t>
            </a:r>
            <a:r>
              <a:rPr lang="cs-CZ" sz="3600" baseline="30000" dirty="0" smtClean="0"/>
              <a:t>3</a:t>
            </a:r>
            <a:r>
              <a:rPr lang="cs-CZ" sz="3600" dirty="0" smtClean="0"/>
              <a:t> </a:t>
            </a:r>
            <a:r>
              <a:rPr lang="cs-CZ" sz="3600" dirty="0"/>
              <a:t>– </a:t>
            </a:r>
            <a:r>
              <a:rPr lang="cs-CZ" sz="3600" dirty="0" smtClean="0"/>
              <a:t>3h).(1,5g</a:t>
            </a:r>
            <a:r>
              <a:rPr lang="cs-CZ" sz="3600" baseline="30000" dirty="0"/>
              <a:t>3</a:t>
            </a:r>
            <a:r>
              <a:rPr lang="cs-CZ" sz="3600" dirty="0" smtClean="0"/>
              <a:t> + </a:t>
            </a:r>
            <a:r>
              <a:rPr lang="cs-CZ" sz="3600" dirty="0"/>
              <a:t>3h</a:t>
            </a:r>
            <a:r>
              <a:rPr lang="cs-CZ" sz="3600" dirty="0" smtClean="0"/>
              <a:t>)= </a:t>
            </a: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(x</a:t>
            </a:r>
            <a:r>
              <a:rPr lang="cs-CZ" sz="3600" baseline="30000" dirty="0" smtClean="0"/>
              <a:t>3</a:t>
            </a:r>
            <a:r>
              <a:rPr lang="cs-CZ" sz="3600" dirty="0" smtClean="0"/>
              <a:t> </a:t>
            </a:r>
            <a:r>
              <a:rPr lang="cs-CZ" sz="3600" dirty="0"/>
              <a:t>– </a:t>
            </a:r>
            <a:r>
              <a:rPr lang="cs-CZ" sz="3600" dirty="0" smtClean="0"/>
              <a:t>8).(</a:t>
            </a:r>
            <a:r>
              <a:rPr lang="cs-CZ" sz="3600" dirty="0"/>
              <a:t>x</a:t>
            </a:r>
            <a:r>
              <a:rPr lang="cs-CZ" sz="3600" baseline="30000" dirty="0"/>
              <a:t>3</a:t>
            </a:r>
            <a:r>
              <a:rPr lang="cs-CZ" sz="3600" dirty="0"/>
              <a:t> </a:t>
            </a:r>
            <a:r>
              <a:rPr lang="cs-CZ" sz="3600" dirty="0" smtClean="0"/>
              <a:t>+ 8)= </a:t>
            </a: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(0,1y</a:t>
            </a:r>
            <a:r>
              <a:rPr lang="cs-CZ" sz="3600" baseline="30000" dirty="0" smtClean="0"/>
              <a:t> </a:t>
            </a:r>
            <a:r>
              <a:rPr lang="cs-CZ" sz="3600" dirty="0"/>
              <a:t>+ 7</a:t>
            </a:r>
            <a:r>
              <a:rPr lang="cs-CZ" sz="3600" dirty="0" smtClean="0"/>
              <a:t>x</a:t>
            </a:r>
            <a:r>
              <a:rPr lang="cs-CZ" sz="3600" baseline="30000" dirty="0" smtClean="0"/>
              <a:t>4</a:t>
            </a:r>
            <a:r>
              <a:rPr lang="cs-CZ" sz="3600" dirty="0" smtClean="0"/>
              <a:t>).(</a:t>
            </a:r>
            <a:r>
              <a:rPr lang="cs-CZ" sz="3600" dirty="0"/>
              <a:t>0,1y</a:t>
            </a:r>
            <a:r>
              <a:rPr lang="cs-CZ" sz="3600" baseline="30000" dirty="0"/>
              <a:t> </a:t>
            </a:r>
            <a:r>
              <a:rPr lang="cs-CZ" sz="3600" dirty="0" smtClean="0"/>
              <a:t>- </a:t>
            </a:r>
            <a:r>
              <a:rPr lang="cs-CZ" sz="3600" dirty="0"/>
              <a:t>7x</a:t>
            </a:r>
            <a:r>
              <a:rPr lang="cs-CZ" sz="3600" baseline="30000" dirty="0"/>
              <a:t>4</a:t>
            </a:r>
            <a:r>
              <a:rPr lang="cs-CZ" sz="3600" dirty="0" smtClean="0"/>
              <a:t>)=</a:t>
            </a: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(a</a:t>
            </a:r>
            <a:r>
              <a:rPr lang="cs-CZ" sz="3600" baseline="30000" dirty="0" smtClean="0"/>
              <a:t>5</a:t>
            </a:r>
            <a:r>
              <a:rPr lang="cs-CZ" sz="3600" dirty="0" smtClean="0"/>
              <a:t> </a:t>
            </a:r>
            <a:r>
              <a:rPr lang="cs-CZ" sz="3600" dirty="0"/>
              <a:t>– </a:t>
            </a:r>
            <a:r>
              <a:rPr lang="cs-CZ" sz="3600" dirty="0" smtClean="0"/>
              <a:t>13).(</a:t>
            </a:r>
            <a:r>
              <a:rPr lang="cs-CZ" sz="3600" dirty="0"/>
              <a:t>a</a:t>
            </a:r>
            <a:r>
              <a:rPr lang="cs-CZ" sz="3600" baseline="30000" dirty="0"/>
              <a:t>5</a:t>
            </a:r>
            <a:r>
              <a:rPr lang="cs-CZ" sz="3600" dirty="0"/>
              <a:t> – 13</a:t>
            </a:r>
            <a:r>
              <a:rPr lang="cs-CZ" sz="3600" dirty="0" smtClean="0"/>
              <a:t>) </a:t>
            </a:r>
            <a:r>
              <a:rPr lang="cs-CZ" sz="3600" dirty="0"/>
              <a:t>= 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6084168" y="734166"/>
            <a:ext cx="2736304" cy="59766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Řešení:</a:t>
            </a:r>
          </a:p>
          <a:p>
            <a:pPr marL="0" indent="0">
              <a:buFont typeface="Arial" pitchFamily="34" charset="0"/>
              <a:buNone/>
            </a:pPr>
            <a:endParaRPr lang="cs-CZ" sz="1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25x</a:t>
            </a:r>
            <a:r>
              <a:rPr lang="cs-CZ" sz="3600" baseline="30000" dirty="0" smtClean="0">
                <a:solidFill>
                  <a:srgbClr val="FF0000"/>
                </a:solidFill>
              </a:rPr>
              <a:t>4 </a:t>
            </a:r>
            <a:r>
              <a:rPr lang="cs-CZ" sz="3600" dirty="0" smtClean="0">
                <a:solidFill>
                  <a:srgbClr val="FF0000"/>
                </a:solidFill>
              </a:rPr>
              <a:t>– 16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144y</a:t>
            </a:r>
            <a:r>
              <a:rPr lang="cs-CZ" sz="3600" baseline="30000" dirty="0" smtClean="0">
                <a:solidFill>
                  <a:srgbClr val="FF0000"/>
                </a:solidFill>
              </a:rPr>
              <a:t>2 </a:t>
            </a:r>
            <a:r>
              <a:rPr lang="cs-CZ" sz="3600" dirty="0" smtClean="0">
                <a:solidFill>
                  <a:srgbClr val="FF0000"/>
                </a:solidFill>
              </a:rPr>
              <a:t>-</a:t>
            </a:r>
            <a:r>
              <a:rPr lang="cs-CZ" sz="3600" dirty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x</a:t>
            </a:r>
            <a:r>
              <a:rPr lang="cs-CZ" sz="3600" baseline="30000" dirty="0" smtClean="0">
                <a:solidFill>
                  <a:srgbClr val="FF0000"/>
                </a:solidFill>
              </a:rPr>
              <a:t>4 </a:t>
            </a:r>
            <a:endParaRPr lang="cs-CZ" sz="36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81a</a:t>
            </a:r>
            <a:r>
              <a:rPr lang="cs-CZ" sz="3600" baseline="30000" dirty="0" smtClean="0">
                <a:solidFill>
                  <a:srgbClr val="FF0000"/>
                </a:solidFill>
              </a:rPr>
              <a:t>4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>
                <a:solidFill>
                  <a:srgbClr val="FF0000"/>
                </a:solidFill>
              </a:rPr>
              <a:t>-</a:t>
            </a:r>
            <a:r>
              <a:rPr lang="cs-CZ" sz="3600" dirty="0" smtClean="0">
                <a:solidFill>
                  <a:srgbClr val="FF0000"/>
                </a:solidFill>
              </a:rPr>
              <a:t> 36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2,25g</a:t>
            </a:r>
            <a:r>
              <a:rPr lang="cs-CZ" sz="3600" baseline="30000" dirty="0" smtClean="0">
                <a:solidFill>
                  <a:srgbClr val="FF0000"/>
                </a:solidFill>
              </a:rPr>
              <a:t>6</a:t>
            </a:r>
            <a:r>
              <a:rPr lang="cs-CZ" sz="3600" dirty="0" smtClean="0">
                <a:solidFill>
                  <a:srgbClr val="FF0000"/>
                </a:solidFill>
              </a:rPr>
              <a:t> – 9h</a:t>
            </a:r>
            <a:r>
              <a:rPr lang="cs-CZ" sz="3600" baseline="30000" dirty="0" smtClean="0">
                <a:solidFill>
                  <a:srgbClr val="FF0000"/>
                </a:solidFill>
              </a:rPr>
              <a:t>2</a:t>
            </a:r>
            <a:endParaRPr lang="cs-CZ" sz="36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x</a:t>
            </a:r>
            <a:r>
              <a:rPr lang="cs-CZ" sz="3600" baseline="30000" dirty="0" smtClean="0">
                <a:solidFill>
                  <a:srgbClr val="FF0000"/>
                </a:solidFill>
              </a:rPr>
              <a:t>6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>
                <a:solidFill>
                  <a:srgbClr val="FF0000"/>
                </a:solidFill>
              </a:rPr>
              <a:t>-</a:t>
            </a:r>
            <a:r>
              <a:rPr lang="cs-CZ" sz="3600" dirty="0" smtClean="0">
                <a:solidFill>
                  <a:srgbClr val="FF0000"/>
                </a:solidFill>
              </a:rPr>
              <a:t> 64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0,01y</a:t>
            </a:r>
            <a:r>
              <a:rPr lang="cs-CZ" sz="3600" baseline="30000" dirty="0" smtClean="0">
                <a:solidFill>
                  <a:srgbClr val="FF0000"/>
                </a:solidFill>
              </a:rPr>
              <a:t>2 </a:t>
            </a:r>
            <a:r>
              <a:rPr lang="cs-CZ" sz="3600" dirty="0" smtClean="0">
                <a:solidFill>
                  <a:srgbClr val="FF0000"/>
                </a:solidFill>
              </a:rPr>
              <a:t>– 49x</a:t>
            </a:r>
            <a:r>
              <a:rPr lang="cs-CZ" sz="3600" baseline="30000" dirty="0" smtClean="0">
                <a:solidFill>
                  <a:srgbClr val="FF0000"/>
                </a:solidFill>
              </a:rPr>
              <a:t>8</a:t>
            </a:r>
            <a:endParaRPr lang="cs-CZ" sz="36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a</a:t>
            </a:r>
            <a:r>
              <a:rPr lang="cs-CZ" sz="3600" baseline="30000" dirty="0" smtClean="0">
                <a:solidFill>
                  <a:srgbClr val="FF0000"/>
                </a:solidFill>
              </a:rPr>
              <a:t>10</a:t>
            </a:r>
            <a:r>
              <a:rPr lang="cs-CZ" sz="3600" dirty="0" smtClean="0">
                <a:solidFill>
                  <a:srgbClr val="FF0000"/>
                </a:solidFill>
              </a:rPr>
              <a:t> – 169 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7074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H="1">
            <a:off x="323528" y="476670"/>
            <a:ext cx="72728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u="sng" dirty="0" smtClean="0"/>
              <a:t>Zdroje:</a:t>
            </a:r>
          </a:p>
          <a:p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 flipH="1">
            <a:off x="323528" y="1340768"/>
            <a:ext cx="6768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Zdroje vlastní.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0513674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513</Words>
  <Application>Microsoft Office PowerPoint</Application>
  <PresentationFormat>Předvádění na obrazovce (4:3)</PresentationFormat>
  <Paragraphs>83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Výrazové vzorce</vt:lpstr>
      <vt:lpstr>Uprav:</vt:lpstr>
      <vt:lpstr>Uprav:</vt:lpstr>
      <vt:lpstr>Uprav:</vt:lpstr>
      <vt:lpstr>Prezentace aplikace PowerPoint</vt:lpstr>
      <vt:lpstr>Podle vzorce upravte:</vt:lpstr>
      <vt:lpstr>Podle vzorce upravte:</vt:lpstr>
      <vt:lpstr>Podle vzorce upravte:</vt:lpstr>
      <vt:lpstr>Procvičujte:</vt:lpstr>
      <vt:lpstr>Procvičujte: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Výrazové vzorce</dc:title>
  <dc:creator>nekvindovi</dc:creator>
  <cp:lastModifiedBy>Jitka Michálková</cp:lastModifiedBy>
  <cp:revision>32</cp:revision>
  <dcterms:created xsi:type="dcterms:W3CDTF">2013-03-14T15:35:48Z</dcterms:created>
  <dcterms:modified xsi:type="dcterms:W3CDTF">2013-06-27T14:39:52Z</dcterms:modified>
</cp:coreProperties>
</file>