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64" r:id="rId3"/>
    <p:sldId id="256" r:id="rId4"/>
    <p:sldId id="257" r:id="rId5"/>
    <p:sldId id="261" r:id="rId6"/>
    <p:sldId id="262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VY_32_INOVACE_9B_15_Rozklad </a:t>
          </a:r>
          <a:r>
            <a:rPr lang="cs-CZ" dirty="0" smtClean="0"/>
            <a:t>na součin III.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B17E76-A65A-4D59-A29C-D45BB16AEDB2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840BA53D-61DC-480E-B507-2E451DB93947}" type="presOf" srcId="{0C6E1E16-08A6-4B86-AB9F-749A7749D4C9}" destId="{B7652895-8F40-40B1-8BC2-AD2A1592E4B6}" srcOrd="1" destOrd="0" presId="urn:microsoft.com/office/officeart/2005/8/layout/target3"/>
    <dgm:cxn modelId="{B9AE14AF-48E4-4FF8-BA5C-BB456FE0FBA8}" type="presOf" srcId="{FBBFC3EA-9D9D-4F3A-BEA6-9C2C0E46BF20}" destId="{601CDFA2-8205-4060-95D5-B0A001D0D0E3}" srcOrd="0" destOrd="0" presId="urn:microsoft.com/office/officeart/2005/8/layout/target3"/>
    <dgm:cxn modelId="{11FB6A97-9C46-4402-9233-63349893DF27}" type="presOf" srcId="{9F18DD90-522E-4A06-9EDB-3FF7C7EB6637}" destId="{932F2F5B-E5E6-4E00-9503-10413FFBA7E0}" srcOrd="1" destOrd="0" presId="urn:microsoft.com/office/officeart/2005/8/layout/target3"/>
    <dgm:cxn modelId="{9CF98337-271A-4FFA-8BFD-5C28DD7DA6C0}" type="presOf" srcId="{FBBFC3EA-9D9D-4F3A-BEA6-9C2C0E46BF20}" destId="{3F478621-DC04-4E99-8ED0-6EF817E39D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E179A59-F236-4001-AE46-90F8E3E05E02}" type="presOf" srcId="{C73C7642-F245-4585-8F88-243F9FAEF6CA}" destId="{304CA11A-E17E-4999-A128-C72BF543B20D}" srcOrd="0" destOrd="0" presId="urn:microsoft.com/office/officeart/2005/8/layout/target3"/>
    <dgm:cxn modelId="{3D3C0B80-14FF-4CF3-B717-D9ECC345C8B0}" type="presOf" srcId="{39F8B381-5807-488E-AC22-73DD4140ED4A}" destId="{71045F8C-00FA-488E-A7BD-E2E6753D979D}" srcOrd="0" destOrd="0" presId="urn:microsoft.com/office/officeart/2005/8/layout/target3"/>
    <dgm:cxn modelId="{2FE83FD2-0554-4A2C-995D-4CE8506328AF}" type="presOf" srcId="{019433A1-1324-4DE1-9E6F-32B851095F74}" destId="{83FE2C4A-F11C-43B1-9923-1AFAA3244381}" srcOrd="1" destOrd="0" presId="urn:microsoft.com/office/officeart/2005/8/layout/target3"/>
    <dgm:cxn modelId="{7A7649C5-D881-4274-9C37-D3FCC4FE99A6}" type="presOf" srcId="{C73C7642-F245-4585-8F88-243F9FAEF6CA}" destId="{0E0F4EFC-82FA-4EC4-801E-BC2F931EC339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C60AA170-EDA9-4414-9539-AD8549150561}" type="presOf" srcId="{445C7998-7549-48B0-BD68-D4F0167F02E5}" destId="{BC35EE03-4121-4EF9-923D-7CB6D30D358D}" srcOrd="0" destOrd="0" presId="urn:microsoft.com/office/officeart/2005/8/layout/target3"/>
    <dgm:cxn modelId="{640C6795-58F5-424A-B68F-AAB69BD15B61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A34466-6B83-4A29-A02B-3817C3992974}" type="presOf" srcId="{EBC41103-E2E5-4D48-9B4B-425520D3D098}" destId="{D3CEBA79-51F7-49AC-8104-9DE2B978BFF4}" srcOrd="1" destOrd="0" presId="urn:microsoft.com/office/officeart/2005/8/layout/target3"/>
    <dgm:cxn modelId="{79A9B92A-7402-405C-89E9-9B15A9D84295}" type="presOf" srcId="{9F18DD90-522E-4A06-9EDB-3FF7C7EB6637}" destId="{D102FEF8-6917-41D2-AE5D-914C1EA8F84A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E8484B8-B159-48F9-AB32-19245FD93345}" type="presOf" srcId="{445C7998-7549-48B0-BD68-D4F0167F02E5}" destId="{4D19AB04-24FA-40C2-B203-52AE3D15E171}" srcOrd="1" destOrd="0" presId="urn:microsoft.com/office/officeart/2005/8/layout/target3"/>
    <dgm:cxn modelId="{049327C9-2CE5-4E34-BFF3-1AA627986428}" type="presOf" srcId="{019433A1-1324-4DE1-9E6F-32B851095F74}" destId="{CC1D5B29-8413-4412-9F6D-55E531B84639}" srcOrd="0" destOrd="0" presId="urn:microsoft.com/office/officeart/2005/8/layout/target3"/>
    <dgm:cxn modelId="{B2618649-5E90-4C67-B07F-0F950EFBFCB9}" type="presParOf" srcId="{71045F8C-00FA-488E-A7BD-E2E6753D979D}" destId="{3577EC6B-C980-4F34-8C69-4365E7B8FC8C}" srcOrd="0" destOrd="0" presId="urn:microsoft.com/office/officeart/2005/8/layout/target3"/>
    <dgm:cxn modelId="{D3607FD5-336A-4DCE-BCC9-8130E8785BC2}" type="presParOf" srcId="{71045F8C-00FA-488E-A7BD-E2E6753D979D}" destId="{6940EB87-DC1D-4BC3-9408-9AC2E1FFC039}" srcOrd="1" destOrd="0" presId="urn:microsoft.com/office/officeart/2005/8/layout/target3"/>
    <dgm:cxn modelId="{09C20192-DA13-4099-B51F-D4095E6E70EA}" type="presParOf" srcId="{71045F8C-00FA-488E-A7BD-E2E6753D979D}" destId="{BC35EE03-4121-4EF9-923D-7CB6D30D358D}" srcOrd="2" destOrd="0" presId="urn:microsoft.com/office/officeart/2005/8/layout/target3"/>
    <dgm:cxn modelId="{6A9519B5-DD9E-4C39-A498-AE0AF7246478}" type="presParOf" srcId="{71045F8C-00FA-488E-A7BD-E2E6753D979D}" destId="{D3840DFA-901C-4049-8AB2-27AC2BA34540}" srcOrd="3" destOrd="0" presId="urn:microsoft.com/office/officeart/2005/8/layout/target3"/>
    <dgm:cxn modelId="{1C0D541C-F8C6-4319-AEF7-39ED6AB86B53}" type="presParOf" srcId="{71045F8C-00FA-488E-A7BD-E2E6753D979D}" destId="{5BDA8D49-C64C-4FDF-ACCF-171444A32B21}" srcOrd="4" destOrd="0" presId="urn:microsoft.com/office/officeart/2005/8/layout/target3"/>
    <dgm:cxn modelId="{00449305-B018-4297-8BF0-D7DFA58034F0}" type="presParOf" srcId="{71045F8C-00FA-488E-A7BD-E2E6753D979D}" destId="{D8344A4C-A59C-418B-AE84-1CF03F62012F}" srcOrd="5" destOrd="0" presId="urn:microsoft.com/office/officeart/2005/8/layout/target3"/>
    <dgm:cxn modelId="{C1F17B8A-5B73-408D-8E78-05B5D5E0E63C}" type="presParOf" srcId="{71045F8C-00FA-488E-A7BD-E2E6753D979D}" destId="{57DDA582-354B-4295-AE97-083B34E96D1A}" srcOrd="6" destOrd="0" presId="urn:microsoft.com/office/officeart/2005/8/layout/target3"/>
    <dgm:cxn modelId="{90A90773-1440-405B-B8C1-8CB09488AD69}" type="presParOf" srcId="{71045F8C-00FA-488E-A7BD-E2E6753D979D}" destId="{4A11C032-4DF2-44E5-8C80-1286B3D4B133}" srcOrd="7" destOrd="0" presId="urn:microsoft.com/office/officeart/2005/8/layout/target3"/>
    <dgm:cxn modelId="{569325DC-F879-4FC2-848F-EDE6B87F1D48}" type="presParOf" srcId="{71045F8C-00FA-488E-A7BD-E2E6753D979D}" destId="{601CDFA2-8205-4060-95D5-B0A001D0D0E3}" srcOrd="8" destOrd="0" presId="urn:microsoft.com/office/officeart/2005/8/layout/target3"/>
    <dgm:cxn modelId="{C38DDCE8-F37C-49B8-A216-1ADD18587301}" type="presParOf" srcId="{71045F8C-00FA-488E-A7BD-E2E6753D979D}" destId="{EA95FEE9-5F68-48C7-93BB-0F8C419DA96D}" srcOrd="9" destOrd="0" presId="urn:microsoft.com/office/officeart/2005/8/layout/target3"/>
    <dgm:cxn modelId="{C41F25DA-E783-4E22-81C5-9809FFF0980F}" type="presParOf" srcId="{71045F8C-00FA-488E-A7BD-E2E6753D979D}" destId="{BB3828A8-1683-43A3-8BCA-2995B7EAE8F3}" srcOrd="10" destOrd="0" presId="urn:microsoft.com/office/officeart/2005/8/layout/target3"/>
    <dgm:cxn modelId="{11BA69A1-D336-4C4D-98EB-ACC7125152AF}" type="presParOf" srcId="{71045F8C-00FA-488E-A7BD-E2E6753D979D}" destId="{CC1D5B29-8413-4412-9F6D-55E531B84639}" srcOrd="11" destOrd="0" presId="urn:microsoft.com/office/officeart/2005/8/layout/target3"/>
    <dgm:cxn modelId="{185FF61E-E726-4AA7-AB56-0AD39810AF6A}" type="presParOf" srcId="{71045F8C-00FA-488E-A7BD-E2E6753D979D}" destId="{AEEDACE7-4427-455B-A155-2C3381828BD7}" srcOrd="12" destOrd="0" presId="urn:microsoft.com/office/officeart/2005/8/layout/target3"/>
    <dgm:cxn modelId="{FB9268F6-E0FE-4762-976A-B179892C1521}" type="presParOf" srcId="{71045F8C-00FA-488E-A7BD-E2E6753D979D}" destId="{7C8531F2-00DF-4DB1-A6C6-AF46193E1BBF}" srcOrd="13" destOrd="0" presId="urn:microsoft.com/office/officeart/2005/8/layout/target3"/>
    <dgm:cxn modelId="{6409E507-A829-4BB9-B276-FC18A16B5EA6}" type="presParOf" srcId="{71045F8C-00FA-488E-A7BD-E2E6753D979D}" destId="{304CA11A-E17E-4999-A128-C72BF543B20D}" srcOrd="14" destOrd="0" presId="urn:microsoft.com/office/officeart/2005/8/layout/target3"/>
    <dgm:cxn modelId="{F96E3F0B-C4D5-4C21-BAB2-9E1E9B0A651E}" type="presParOf" srcId="{71045F8C-00FA-488E-A7BD-E2E6753D979D}" destId="{C67EF5F7-B425-49AF-82F9-2446588ED851}" srcOrd="15" destOrd="0" presId="urn:microsoft.com/office/officeart/2005/8/layout/target3"/>
    <dgm:cxn modelId="{62CC5EDC-9303-4DA2-8141-BC31F8EBF45E}" type="presParOf" srcId="{71045F8C-00FA-488E-A7BD-E2E6753D979D}" destId="{14E80F71-B028-4CCE-8C5A-7AE67F9A28C6}" srcOrd="16" destOrd="0" presId="urn:microsoft.com/office/officeart/2005/8/layout/target3"/>
    <dgm:cxn modelId="{C5969C67-3A44-4001-AF0E-8488C440CF29}" type="presParOf" srcId="{71045F8C-00FA-488E-A7BD-E2E6753D979D}" destId="{F732C171-B6A8-40AC-BE86-9061B3C3D3B8}" srcOrd="17" destOrd="0" presId="urn:microsoft.com/office/officeart/2005/8/layout/target3"/>
    <dgm:cxn modelId="{84257AB1-7A4C-4F15-B8B2-6F33EAB67F9C}" type="presParOf" srcId="{71045F8C-00FA-488E-A7BD-E2E6753D979D}" destId="{D8C5187E-68B6-4E2E-86D0-57087190219B}" srcOrd="18" destOrd="0" presId="urn:microsoft.com/office/officeart/2005/8/layout/target3"/>
    <dgm:cxn modelId="{7870646C-2665-4D73-8A18-266B18B0EE7A}" type="presParOf" srcId="{71045F8C-00FA-488E-A7BD-E2E6753D979D}" destId="{1A909E4D-639C-4CB7-A7CE-FC1133FAA37E}" srcOrd="19" destOrd="0" presId="urn:microsoft.com/office/officeart/2005/8/layout/target3"/>
    <dgm:cxn modelId="{4E916D64-3DBA-490F-903C-B24BEBD5D8B3}" type="presParOf" srcId="{71045F8C-00FA-488E-A7BD-E2E6753D979D}" destId="{D102FEF8-6917-41D2-AE5D-914C1EA8F84A}" srcOrd="20" destOrd="0" presId="urn:microsoft.com/office/officeart/2005/8/layout/target3"/>
    <dgm:cxn modelId="{8F75FBD8-14F6-4A27-931E-F1D249ABB4E6}" type="presParOf" srcId="{71045F8C-00FA-488E-A7BD-E2E6753D979D}" destId="{4D19AB04-24FA-40C2-B203-52AE3D15E171}" srcOrd="21" destOrd="0" presId="urn:microsoft.com/office/officeart/2005/8/layout/target3"/>
    <dgm:cxn modelId="{D2E86032-B599-4B58-810A-7A6D3B6D45AA}" type="presParOf" srcId="{71045F8C-00FA-488E-A7BD-E2E6753D979D}" destId="{B7652895-8F40-40B1-8BC2-AD2A1592E4B6}" srcOrd="22" destOrd="0" presId="urn:microsoft.com/office/officeart/2005/8/layout/target3"/>
    <dgm:cxn modelId="{B1F6FD3B-190C-41FC-B2FD-2F928749EE6B}" type="presParOf" srcId="{71045F8C-00FA-488E-A7BD-E2E6753D979D}" destId="{3F478621-DC04-4E99-8ED0-6EF817E39D41}" srcOrd="23" destOrd="0" presId="urn:microsoft.com/office/officeart/2005/8/layout/target3"/>
    <dgm:cxn modelId="{4E8BEEDD-9EE6-4D11-ADD2-07BB7D15C245}" type="presParOf" srcId="{71045F8C-00FA-488E-A7BD-E2E6753D979D}" destId="{83FE2C4A-F11C-43B1-9923-1AFAA3244381}" srcOrd="24" destOrd="0" presId="urn:microsoft.com/office/officeart/2005/8/layout/target3"/>
    <dgm:cxn modelId="{FFF44EDA-C6AC-4E44-BE8E-8756B3B3B2B5}" type="presParOf" srcId="{71045F8C-00FA-488E-A7BD-E2E6753D979D}" destId="{0E0F4EFC-82FA-4EC4-801E-BC2F931EC339}" srcOrd="25" destOrd="0" presId="urn:microsoft.com/office/officeart/2005/8/layout/target3"/>
    <dgm:cxn modelId="{FB838FCA-6316-4536-B3EA-4E86E73BC13A}" type="presParOf" srcId="{71045F8C-00FA-488E-A7BD-E2E6753D979D}" destId="{D3CEBA79-51F7-49AC-8104-9DE2B978BFF4}" srcOrd="26" destOrd="0" presId="urn:microsoft.com/office/officeart/2005/8/layout/target3"/>
    <dgm:cxn modelId="{A8420D69-0E67-4D5B-8D12-1AF9FE0CEC7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Ing. Jitka Michálková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VY_32_INOVACE_9B_15_Rozklad </a:t>
          </a:r>
          <a:r>
            <a:rPr lang="cs-CZ" sz="1600" kern="1200" dirty="0" smtClean="0"/>
            <a:t>na součin III.</a:t>
          </a:r>
          <a:endParaRPr lang="cs-CZ" sz="16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Matematika 8. 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90272-AC54-4B40-AFF1-BFEC7A92B18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EBF8E-B7DC-4315-86F5-711D9D617F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1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1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853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402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46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07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611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46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216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51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58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437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2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521555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556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příklady k procvičování. Žáci většinou potřebují větší množství příkladů na dobré osvojení způsobu řešení. </a:t>
            </a:r>
            <a:r>
              <a:rPr lang="cs-CZ" dirty="0"/>
              <a:t>P</a:t>
            </a:r>
            <a:r>
              <a:rPr lang="cs-CZ" dirty="0" smtClean="0"/>
              <a:t>říklady jsou určeny k interaktivnímu řešení a zároveň také lze vytisknout pro souběžnou práci v lavici. Kontrola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66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dirty="0" smtClean="0">
                <a:solidFill>
                  <a:srgbClr val="002060"/>
                </a:solidFill>
              </a:rPr>
              <a:t>Rozklad na součin III.</a:t>
            </a:r>
            <a:endParaRPr lang="cs-CZ" sz="72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procvičování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82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2630"/>
            <a:ext cx="4536504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Rozložte na součin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96752"/>
            <a:ext cx="6624736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400" dirty="0" smtClean="0"/>
              <a:t>9x</a:t>
            </a:r>
            <a:r>
              <a:rPr lang="pt-BR" sz="3400" baseline="30000" dirty="0" smtClean="0">
                <a:effectLst/>
              </a:rPr>
              <a:t>2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– </a:t>
            </a:r>
            <a:r>
              <a:rPr lang="cs-CZ" sz="3400" dirty="0" smtClean="0">
                <a:effectLst/>
              </a:rPr>
              <a:t>30x + 25</a:t>
            </a:r>
            <a:r>
              <a:rPr lang="pt-BR" sz="3400" dirty="0" smtClean="0">
                <a:effectLst/>
              </a:rPr>
              <a:t> =</a:t>
            </a:r>
            <a:r>
              <a:rPr lang="cs-CZ" sz="3400" dirty="0" smtClean="0">
                <a:effectLst/>
              </a:rPr>
              <a:t>                    </a:t>
            </a:r>
            <a:r>
              <a:rPr lang="cs-CZ" sz="3600" dirty="0" smtClean="0">
                <a:solidFill>
                  <a:srgbClr val="FF0000"/>
                </a:solidFill>
              </a:rPr>
              <a:t>Řešení</a:t>
            </a:r>
            <a:r>
              <a:rPr lang="cs-CZ" sz="3400" dirty="0" smtClean="0">
                <a:effectLst/>
              </a:rPr>
              <a:t>           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= (3x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-</a:t>
            </a:r>
            <a:r>
              <a:rPr lang="pt-BR" sz="34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5)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endParaRPr lang="pt-BR" sz="3400" dirty="0" smtClean="0">
              <a:effectLst/>
            </a:endParaRPr>
          </a:p>
          <a:p>
            <a:pPr marL="0" indent="0">
              <a:buNone/>
            </a:pPr>
            <a:r>
              <a:rPr lang="cs-CZ" sz="3400" dirty="0" smtClean="0">
                <a:effectLst/>
              </a:rPr>
              <a:t>8a</a:t>
            </a:r>
            <a:r>
              <a:rPr lang="cs-CZ" sz="3400" baseline="30000" dirty="0" smtClean="0"/>
              <a:t>3</a:t>
            </a:r>
            <a:r>
              <a:rPr lang="cs-CZ" sz="3400" dirty="0" smtClean="0">
                <a:effectLst/>
              </a:rPr>
              <a:t>b</a:t>
            </a:r>
            <a:r>
              <a:rPr lang="pt-BR" sz="3400" baseline="30000" dirty="0" smtClean="0">
                <a:effectLst/>
              </a:rPr>
              <a:t>6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– </a:t>
            </a:r>
            <a:r>
              <a:rPr lang="cs-CZ" sz="3400" dirty="0" smtClean="0">
                <a:effectLst/>
              </a:rPr>
              <a:t>14a</a:t>
            </a:r>
            <a:r>
              <a:rPr lang="cs-CZ" sz="3400" baseline="30000" dirty="0" smtClean="0"/>
              <a:t>2</a:t>
            </a:r>
            <a:r>
              <a:rPr lang="cs-CZ" sz="3400" dirty="0" smtClean="0">
                <a:effectLst/>
              </a:rPr>
              <a:t>b</a:t>
            </a:r>
            <a:r>
              <a:rPr lang="cs-CZ" sz="3400" baseline="30000" dirty="0" smtClean="0"/>
              <a:t>3</a:t>
            </a:r>
            <a:r>
              <a:rPr lang="cs-CZ" sz="3400" dirty="0" smtClean="0">
                <a:effectLst/>
              </a:rPr>
              <a:t> + 12a</a:t>
            </a:r>
            <a:r>
              <a:rPr lang="cs-CZ" sz="3400" baseline="30000" dirty="0" smtClean="0"/>
              <a:t>3</a:t>
            </a:r>
            <a:r>
              <a:rPr lang="cs-CZ" sz="3400" dirty="0" smtClean="0">
                <a:effectLst/>
              </a:rPr>
              <a:t>b</a:t>
            </a:r>
            <a:r>
              <a:rPr lang="pt-BR" sz="3400" baseline="30000" dirty="0" smtClean="0">
                <a:effectLst/>
              </a:rPr>
              <a:t>4</a:t>
            </a:r>
            <a:r>
              <a:rPr lang="pt-BR" sz="3400" dirty="0" smtClean="0">
                <a:effectLst/>
              </a:rPr>
              <a:t> =</a:t>
            </a:r>
            <a:endParaRPr lang="cs-CZ" sz="3400" dirty="0" smtClean="0">
              <a:effectLst/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  <a:effectLst/>
              </a:rPr>
              <a:t>= 2a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  <a:effectLst/>
              </a:rPr>
              <a:t>b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(4ab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 – 7 + 6ab)</a:t>
            </a:r>
            <a:endParaRPr lang="pt-BR" sz="3400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r>
              <a:rPr lang="cs-CZ" sz="3400" dirty="0" smtClean="0"/>
              <a:t>11</a:t>
            </a:r>
            <a:r>
              <a:rPr lang="pt-BR" sz="3400" dirty="0" smtClean="0">
                <a:effectLst/>
              </a:rPr>
              <a:t>4</a:t>
            </a:r>
            <a:r>
              <a:rPr lang="cs-CZ" sz="34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</a:t>
            </a:r>
            <a:r>
              <a:rPr lang="cs-CZ" sz="3400" dirty="0" smtClean="0"/>
              <a:t>100</a:t>
            </a:r>
            <a:r>
              <a:rPr lang="pt-BR" sz="3400" dirty="0" smtClean="0">
                <a:effectLst/>
              </a:rPr>
              <a:t>x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 =</a:t>
            </a:r>
            <a:endParaRPr lang="cs-CZ" sz="3400" dirty="0" smtClean="0">
              <a:effectLst/>
            </a:endParaRPr>
          </a:p>
          <a:p>
            <a:pPr marL="0" indent="0">
              <a:buNone/>
            </a:pPr>
            <a:r>
              <a:rPr lang="cs-CZ" sz="3400" dirty="0" smtClean="0">
                <a:effectLst/>
              </a:rPr>
              <a:t>= </a:t>
            </a:r>
            <a:r>
              <a:rPr lang="cs-CZ" sz="3400" dirty="0">
                <a:solidFill>
                  <a:srgbClr val="FF0000"/>
                </a:solidFill>
              </a:rPr>
              <a:t>(</a:t>
            </a:r>
            <a:r>
              <a:rPr lang="pt-BR" sz="3400" dirty="0" smtClean="0">
                <a:solidFill>
                  <a:srgbClr val="FF0000"/>
                </a:solidFill>
              </a:rPr>
              <a:t>1</a:t>
            </a:r>
            <a:r>
              <a:rPr lang="cs-CZ" sz="3400" dirty="0" smtClean="0">
                <a:solidFill>
                  <a:srgbClr val="FF0000"/>
                </a:solidFill>
              </a:rPr>
              <a:t>2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pt-BR" sz="3400" dirty="0">
                <a:solidFill>
                  <a:srgbClr val="FF0000"/>
                </a:solidFill>
              </a:rPr>
              <a:t>– </a:t>
            </a:r>
            <a:r>
              <a:rPr lang="cs-CZ" sz="3400" dirty="0" smtClean="0">
                <a:solidFill>
                  <a:srgbClr val="FF0000"/>
                </a:solidFill>
              </a:rPr>
              <a:t>10x). </a:t>
            </a:r>
            <a:r>
              <a:rPr lang="cs-CZ" sz="3400" dirty="0">
                <a:solidFill>
                  <a:srgbClr val="FF0000"/>
                </a:solidFill>
              </a:rPr>
              <a:t>(</a:t>
            </a:r>
            <a:r>
              <a:rPr lang="pt-BR" sz="3400" dirty="0" smtClean="0">
                <a:solidFill>
                  <a:srgbClr val="FF0000"/>
                </a:solidFill>
              </a:rPr>
              <a:t>1</a:t>
            </a:r>
            <a:r>
              <a:rPr lang="cs-CZ" sz="3400" dirty="0">
                <a:solidFill>
                  <a:srgbClr val="FF0000"/>
                </a:solidFill>
              </a:rPr>
              <a:t>2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+</a:t>
            </a:r>
            <a:r>
              <a:rPr lang="pt-BR" sz="34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10x)</a:t>
            </a:r>
            <a:endParaRPr lang="cs-CZ" sz="3400" dirty="0" smtClean="0">
              <a:effectLst/>
            </a:endParaRPr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81</a:t>
            </a:r>
            <a:r>
              <a:rPr lang="cs-CZ" sz="3400" dirty="0" smtClean="0">
                <a:effectLst/>
              </a:rPr>
              <a:t>a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- </a:t>
            </a:r>
            <a:r>
              <a:rPr lang="cs-CZ" sz="3400" dirty="0" smtClean="0">
                <a:effectLst/>
              </a:rPr>
              <a:t>72a + </a:t>
            </a:r>
            <a:r>
              <a:rPr lang="cs-CZ" sz="3400" dirty="0" smtClean="0"/>
              <a:t>16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dirty="0">
                <a:solidFill>
                  <a:srgbClr val="FF0000"/>
                </a:solidFill>
              </a:rPr>
              <a:t>(</a:t>
            </a:r>
            <a:r>
              <a:rPr lang="cs-CZ" dirty="0" smtClean="0">
                <a:solidFill>
                  <a:srgbClr val="FF0000"/>
                </a:solidFill>
              </a:rPr>
              <a:t>9a </a:t>
            </a:r>
            <a:r>
              <a:rPr lang="cs-CZ" dirty="0">
                <a:solidFill>
                  <a:srgbClr val="FF0000"/>
                </a:solidFill>
              </a:rPr>
              <a:t>– 4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r>
              <a:rPr lang="cs-CZ" baseline="30000" dirty="0" smtClean="0">
                <a:solidFill>
                  <a:srgbClr val="FF0000"/>
                </a:solidFill>
              </a:rPr>
              <a:t> </a:t>
            </a:r>
            <a:r>
              <a:rPr lang="cs-CZ" baseline="30000" dirty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507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482453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400" dirty="0" smtClean="0"/>
              <a:t>36x</a:t>
            </a:r>
            <a:r>
              <a:rPr lang="cs-CZ" sz="3400" baseline="30000" dirty="0" smtClean="0"/>
              <a:t>2 </a:t>
            </a:r>
            <a:r>
              <a:rPr lang="cs-CZ" sz="3400" dirty="0" smtClean="0"/>
              <a:t>– 12x + 1 =</a:t>
            </a:r>
            <a:endParaRPr lang="cs-CZ" sz="3400" dirty="0"/>
          </a:p>
          <a:p>
            <a:pPr marL="0" indent="0">
              <a:buNone/>
            </a:pPr>
            <a:r>
              <a:rPr lang="cs-CZ" sz="3400" dirty="0" smtClean="0"/>
              <a:t>81</a:t>
            </a:r>
            <a:r>
              <a:rPr lang="es-ES" sz="3400" dirty="0" smtClean="0"/>
              <a:t>a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cs-CZ" sz="3400" dirty="0" smtClean="0"/>
              <a:t>- 144</a:t>
            </a:r>
            <a:r>
              <a:rPr lang="es-ES" sz="3400" dirty="0" smtClean="0"/>
              <a:t>b</a:t>
            </a:r>
            <a:r>
              <a:rPr lang="es-ES" sz="3400" baseline="30000" dirty="0" smtClean="0"/>
              <a:t>2</a:t>
            </a:r>
            <a:r>
              <a:rPr lang="es-ES" sz="3400" dirty="0" smtClean="0"/>
              <a:t> </a:t>
            </a:r>
            <a:r>
              <a:rPr lang="es-ES" sz="3400" dirty="0"/>
              <a:t>=</a:t>
            </a:r>
          </a:p>
          <a:p>
            <a:pPr marL="0" indent="0">
              <a:buNone/>
            </a:pPr>
            <a:r>
              <a:rPr lang="cs-CZ" sz="3400" dirty="0" smtClean="0"/>
              <a:t>16a</a:t>
            </a:r>
            <a:r>
              <a:rPr lang="cs-CZ" sz="3400" baseline="30000" dirty="0" smtClean="0"/>
              <a:t>3</a:t>
            </a:r>
            <a:r>
              <a:rPr lang="cs-CZ" sz="3400" dirty="0" smtClean="0"/>
              <a:t>b</a:t>
            </a:r>
            <a:r>
              <a:rPr lang="cs-CZ" sz="3400" baseline="30000" dirty="0" smtClean="0"/>
              <a:t>4</a:t>
            </a:r>
            <a:r>
              <a:rPr lang="cs-CZ" sz="3400" dirty="0" smtClean="0"/>
              <a:t> + 24a</a:t>
            </a:r>
            <a:r>
              <a:rPr lang="es-ES" sz="3400" baseline="30000" dirty="0"/>
              <a:t>2</a:t>
            </a:r>
            <a:r>
              <a:rPr lang="cs-CZ" sz="3400" dirty="0" smtClean="0"/>
              <a:t>b</a:t>
            </a:r>
            <a:r>
              <a:rPr lang="cs-CZ" sz="3400" baseline="30000" dirty="0" smtClean="0"/>
              <a:t>3</a:t>
            </a:r>
            <a:r>
              <a:rPr lang="cs-CZ" sz="3400" dirty="0" smtClean="0"/>
              <a:t> =</a:t>
            </a:r>
          </a:p>
          <a:p>
            <a:pPr marL="0" indent="0">
              <a:buNone/>
            </a:pPr>
            <a:r>
              <a:rPr lang="cs-CZ" sz="3400" dirty="0" smtClean="0"/>
              <a:t>121 </a:t>
            </a:r>
            <a:r>
              <a:rPr lang="es-ES" sz="3400" dirty="0" smtClean="0"/>
              <a:t>- </a:t>
            </a:r>
            <a:r>
              <a:rPr lang="cs-CZ" sz="3400" dirty="0" smtClean="0"/>
              <a:t>44</a:t>
            </a:r>
            <a:r>
              <a:rPr lang="es-ES" sz="3400" dirty="0" smtClean="0"/>
              <a:t>x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4</a:t>
            </a:r>
            <a:r>
              <a:rPr lang="es-ES" sz="3400" dirty="0" smtClean="0"/>
              <a:t>x</a:t>
            </a:r>
            <a:r>
              <a:rPr lang="es-ES" sz="3400" baseline="30000" dirty="0" smtClean="0"/>
              <a:t>2</a:t>
            </a:r>
            <a:r>
              <a:rPr lang="es-ES" sz="3400" dirty="0" smtClean="0"/>
              <a:t> =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12</a:t>
            </a:r>
            <a:r>
              <a:rPr lang="es-ES" sz="3400" dirty="0" smtClean="0"/>
              <a:t>x</a:t>
            </a:r>
            <a:r>
              <a:rPr lang="es-ES" sz="3400" baseline="30000" dirty="0" smtClean="0"/>
              <a:t>6</a:t>
            </a:r>
            <a:r>
              <a:rPr lang="cs-CZ" sz="3400" dirty="0" smtClean="0"/>
              <a:t>y</a:t>
            </a:r>
            <a:r>
              <a:rPr lang="cs-CZ" sz="3400" baseline="30000" dirty="0" smtClean="0"/>
              <a:t>3</a:t>
            </a:r>
            <a:r>
              <a:rPr lang="es-ES" sz="3400" dirty="0" smtClean="0"/>
              <a:t> </a:t>
            </a:r>
            <a:r>
              <a:rPr lang="cs-CZ" sz="3400" dirty="0" smtClean="0"/>
              <a:t>- 48</a:t>
            </a:r>
            <a:r>
              <a:rPr lang="es-ES" sz="3400" dirty="0" smtClean="0"/>
              <a:t>x</a:t>
            </a:r>
            <a:r>
              <a:rPr lang="es-ES" sz="3400" baseline="30000" dirty="0" smtClean="0"/>
              <a:t>3</a:t>
            </a:r>
            <a:r>
              <a:rPr lang="es-ES" sz="3400" dirty="0" smtClean="0"/>
              <a:t>y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 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=</a:t>
            </a:r>
            <a:endParaRPr lang="cs-CZ" sz="3400" dirty="0"/>
          </a:p>
          <a:p>
            <a:pPr marL="0" indent="0">
              <a:buNone/>
            </a:pPr>
            <a:r>
              <a:rPr lang="es-ES" sz="3400" dirty="0" smtClean="0"/>
              <a:t>x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34</a:t>
            </a:r>
            <a:r>
              <a:rPr lang="es-ES" sz="3400" dirty="0" smtClean="0"/>
              <a:t>xy</a:t>
            </a:r>
            <a:r>
              <a:rPr lang="es-ES" sz="3400" baseline="30000" dirty="0" smtClean="0"/>
              <a:t>2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289</a:t>
            </a:r>
            <a:r>
              <a:rPr lang="es-ES" sz="3400" dirty="0" smtClean="0"/>
              <a:t>y</a:t>
            </a:r>
            <a:r>
              <a:rPr lang="cs-CZ" sz="3400" baseline="30000" dirty="0" smtClean="0"/>
              <a:t>4</a:t>
            </a:r>
            <a:r>
              <a:rPr lang="es-ES" sz="3400" baseline="30000" dirty="0" smtClean="0"/>
              <a:t> </a:t>
            </a:r>
            <a:r>
              <a:rPr lang="es-ES" sz="3400" dirty="0" smtClean="0"/>
              <a:t>=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15</a:t>
            </a:r>
            <a:r>
              <a:rPr lang="es-ES" sz="3400" dirty="0" smtClean="0"/>
              <a:t>x</a:t>
            </a:r>
            <a:r>
              <a:rPr lang="es-ES" sz="3400" baseline="30000" dirty="0" smtClean="0"/>
              <a:t>2</a:t>
            </a:r>
            <a:r>
              <a:rPr lang="cs-CZ" sz="3400" dirty="0" smtClean="0"/>
              <a:t>y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 - 60x</a:t>
            </a:r>
            <a:r>
              <a:rPr lang="cs-CZ" sz="3400" baseline="30000" dirty="0" smtClean="0"/>
              <a:t>4</a:t>
            </a:r>
            <a:r>
              <a:rPr lang="es-ES" sz="3400" dirty="0" smtClean="0"/>
              <a:t>y</a:t>
            </a:r>
            <a:r>
              <a:rPr lang="cs-CZ" sz="3400" baseline="30000" dirty="0" smtClean="0"/>
              <a:t>3</a:t>
            </a:r>
            <a:r>
              <a:rPr lang="es-ES" sz="3400" dirty="0" smtClean="0"/>
              <a:t> </a:t>
            </a:r>
            <a:r>
              <a:rPr lang="es-ES" sz="3400" dirty="0"/>
              <a:t>=</a:t>
            </a:r>
          </a:p>
          <a:p>
            <a:pPr marL="0" indent="0">
              <a:buNone/>
            </a:pPr>
            <a:r>
              <a:rPr lang="cs-CZ" sz="3400" dirty="0" smtClean="0"/>
              <a:t>49a</a:t>
            </a:r>
            <a:r>
              <a:rPr lang="es-ES" sz="3400" baseline="30000" dirty="0"/>
              <a:t>2</a:t>
            </a:r>
            <a:r>
              <a:rPr lang="cs-CZ" sz="3400" dirty="0" smtClean="0"/>
              <a:t> –  3,5ab</a:t>
            </a:r>
            <a:r>
              <a:rPr lang="cs-CZ" sz="3400" baseline="30000" dirty="0" smtClean="0"/>
              <a:t>3</a:t>
            </a:r>
            <a:r>
              <a:rPr lang="cs-CZ" sz="3400" dirty="0" smtClean="0"/>
              <a:t> + 0,25b</a:t>
            </a:r>
            <a:r>
              <a:rPr lang="cs-CZ" sz="3400" baseline="30000" dirty="0" smtClean="0"/>
              <a:t>6</a:t>
            </a:r>
            <a:r>
              <a:rPr lang="cs-CZ" sz="3400" dirty="0" smtClean="0"/>
              <a:t> =</a:t>
            </a:r>
          </a:p>
          <a:p>
            <a:pPr marL="0" indent="0">
              <a:buNone/>
            </a:pPr>
            <a:endParaRPr lang="cs-CZ" sz="3400" baseline="300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512" y="202630"/>
            <a:ext cx="4968552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Rozložte </a:t>
            </a:r>
            <a:r>
              <a:rPr lang="cs-CZ" smtClean="0"/>
              <a:t>na součin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11960" y="603145"/>
            <a:ext cx="4176464" cy="5932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(6x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1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r>
              <a:rPr lang="cs-CZ" sz="3400" baseline="30000" dirty="0" smtClean="0">
                <a:solidFill>
                  <a:srgbClr val="FF0000"/>
                </a:solidFill>
              </a:rPr>
              <a:t> 2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(9a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–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12b)</a:t>
            </a:r>
            <a:r>
              <a:rPr lang="cs-CZ" sz="3400" baseline="30000" dirty="0" smtClean="0">
                <a:solidFill>
                  <a:srgbClr val="FF0000"/>
                </a:solidFill>
              </a:rPr>
              <a:t> .</a:t>
            </a:r>
            <a:r>
              <a:rPr lang="cs-CZ" sz="3400" dirty="0" smtClean="0">
                <a:solidFill>
                  <a:srgbClr val="FF0000"/>
                </a:solidFill>
              </a:rPr>
              <a:t> (9a + 12b)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4a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b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 . (4ab + 6)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(11 </a:t>
            </a:r>
            <a:r>
              <a:rPr lang="cs-CZ" sz="3400" dirty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2x)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baseline="30000" dirty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12x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y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 .(x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 – 4y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endParaRPr lang="cs-CZ" sz="3400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(x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+17y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baseline="30000" dirty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15x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y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 . ( y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 –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4x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         (7a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–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0,5b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r>
              <a:rPr lang="cs-CZ" sz="3400" baseline="30000" dirty="0" smtClean="0">
                <a:solidFill>
                  <a:srgbClr val="FF0000"/>
                </a:solidFill>
              </a:rPr>
              <a:t> 2</a:t>
            </a:r>
            <a:endParaRPr lang="cs-CZ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15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2630"/>
            <a:ext cx="4906888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Rozložte na součin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4896544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400" dirty="0" smtClean="0">
                <a:effectLst/>
              </a:rPr>
              <a:t>0,</a:t>
            </a:r>
            <a:r>
              <a:rPr lang="cs-CZ" sz="3400" dirty="0" smtClean="0">
                <a:effectLst/>
              </a:rPr>
              <a:t>49</a:t>
            </a:r>
            <a:r>
              <a:rPr lang="pt-BR" sz="3400" dirty="0" smtClean="0">
                <a:effectLst/>
              </a:rPr>
              <a:t>r</a:t>
            </a:r>
            <a:r>
              <a:rPr lang="pt-BR" sz="3400" baseline="30000" dirty="0" smtClean="0">
                <a:effectLst/>
              </a:rPr>
              <a:t>4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</a:t>
            </a:r>
            <a:r>
              <a:rPr lang="cs-CZ" sz="3400" dirty="0" smtClean="0">
                <a:effectLst/>
              </a:rPr>
              <a:t>25</a:t>
            </a:r>
            <a:r>
              <a:rPr lang="pt-BR" sz="3400" dirty="0" smtClean="0">
                <a:effectLst/>
              </a:rPr>
              <a:t>s</a:t>
            </a:r>
            <a:r>
              <a:rPr lang="cs-CZ" sz="3400" baseline="30000" dirty="0" smtClean="0">
                <a:effectLst/>
              </a:rPr>
              <a:t>4</a:t>
            </a:r>
            <a:r>
              <a:rPr lang="pt-BR" sz="3400" dirty="0" smtClean="0">
                <a:effectLst/>
              </a:rPr>
              <a:t>t</a:t>
            </a:r>
            <a:r>
              <a:rPr lang="cs-CZ" sz="3400" baseline="30000" dirty="0"/>
              <a:t>2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sz="3400" dirty="0" smtClean="0"/>
              <a:t>10</a:t>
            </a:r>
            <a:r>
              <a:rPr lang="pt-BR" sz="3400" dirty="0" smtClean="0">
                <a:effectLst/>
              </a:rPr>
              <a:t>x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-</a:t>
            </a:r>
            <a:r>
              <a:rPr lang="cs-CZ" sz="3400" dirty="0" smtClean="0">
                <a:effectLst/>
              </a:rPr>
              <a:t> 40xy +40</a:t>
            </a:r>
            <a:r>
              <a:rPr lang="pt-BR" sz="3400" dirty="0" smtClean="0">
                <a:effectLst/>
              </a:rPr>
              <a:t>y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sz="3400" dirty="0" smtClean="0"/>
              <a:t>5x</a:t>
            </a:r>
            <a:r>
              <a:rPr lang="cs-CZ" sz="3400" baseline="30000" dirty="0" smtClean="0"/>
              <a:t>4</a:t>
            </a:r>
            <a:r>
              <a:rPr lang="cs-CZ" sz="3400" dirty="0" smtClean="0"/>
              <a:t> -20y</a:t>
            </a:r>
            <a:r>
              <a:rPr lang="cs-CZ" sz="3400" baseline="30000" dirty="0" smtClean="0"/>
              <a:t>6</a:t>
            </a:r>
            <a:r>
              <a:rPr lang="cs-CZ" sz="3400" dirty="0" smtClean="0"/>
              <a:t> =</a:t>
            </a:r>
          </a:p>
          <a:p>
            <a:pPr marL="0" indent="0">
              <a:buNone/>
            </a:pPr>
            <a:r>
              <a:rPr lang="cs-CZ" sz="3400" dirty="0"/>
              <a:t>2</a:t>
            </a:r>
            <a:r>
              <a:rPr lang="pt-BR" sz="3400" dirty="0" smtClean="0">
                <a:effectLst/>
              </a:rPr>
              <a:t>a</a:t>
            </a:r>
            <a:r>
              <a:rPr lang="pt-BR" sz="3400" baseline="30000" dirty="0" smtClean="0">
                <a:effectLst/>
              </a:rPr>
              <a:t>2</a:t>
            </a:r>
            <a:r>
              <a:rPr lang="cs-CZ" sz="3400" baseline="30000" dirty="0" smtClean="0">
                <a:effectLst/>
              </a:rPr>
              <a:t> </a:t>
            </a:r>
            <a:r>
              <a:rPr lang="cs-CZ" sz="3400" dirty="0" smtClean="0"/>
              <a:t>– 32ab +128</a:t>
            </a:r>
            <a:r>
              <a:rPr lang="pt-BR" sz="3400" dirty="0" smtClean="0">
                <a:effectLst/>
              </a:rPr>
              <a:t>b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sz="3400" dirty="0" smtClean="0"/>
              <a:t>121a</a:t>
            </a:r>
            <a:r>
              <a:rPr lang="pt-BR" sz="3400" baseline="30000" dirty="0" smtClean="0"/>
              <a:t>2</a:t>
            </a:r>
            <a:r>
              <a:rPr lang="pt-BR" sz="3400" dirty="0" smtClean="0"/>
              <a:t>- </a:t>
            </a:r>
            <a:r>
              <a:rPr lang="cs-CZ" sz="3400" dirty="0" smtClean="0"/>
              <a:t>2,89b</a:t>
            </a:r>
            <a:r>
              <a:rPr lang="cs-CZ" sz="3400" baseline="30000" dirty="0" smtClean="0"/>
              <a:t>4</a:t>
            </a:r>
            <a:r>
              <a:rPr lang="pt-BR" sz="3400" dirty="0" smtClean="0"/>
              <a:t>=</a:t>
            </a:r>
          </a:p>
          <a:p>
            <a:pPr marL="0" indent="0">
              <a:buNone/>
            </a:pPr>
            <a:r>
              <a:rPr lang="cs-CZ" sz="3400" dirty="0" smtClean="0">
                <a:effectLst/>
              </a:rPr>
              <a:t>5x + 5y+ x</a:t>
            </a:r>
            <a:r>
              <a:rPr lang="pt-BR" sz="3400" baseline="30000" dirty="0"/>
              <a:t>2</a:t>
            </a:r>
            <a:r>
              <a:rPr lang="cs-CZ" sz="3400" dirty="0" smtClean="0">
                <a:effectLst/>
              </a:rPr>
              <a:t> + </a:t>
            </a:r>
            <a:r>
              <a:rPr lang="cs-CZ" sz="3400" dirty="0" err="1" smtClean="0">
                <a:effectLst/>
              </a:rPr>
              <a:t>xy</a:t>
            </a:r>
            <a:r>
              <a:rPr lang="cs-CZ" sz="3400" dirty="0" smtClean="0">
                <a:effectLst/>
              </a:rPr>
              <a:t> =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64</a:t>
            </a:r>
            <a:r>
              <a:rPr lang="cs-CZ" sz="3400" dirty="0" smtClean="0">
                <a:effectLst/>
              </a:rPr>
              <a:t>a</a:t>
            </a:r>
            <a:r>
              <a:rPr lang="pt-BR" sz="3400" baseline="30000" dirty="0"/>
              <a:t> </a:t>
            </a:r>
            <a:r>
              <a:rPr lang="cs-CZ" sz="3400" baseline="30000" dirty="0" smtClean="0"/>
              <a:t>5</a:t>
            </a:r>
            <a:r>
              <a:rPr lang="cs-CZ" sz="3400" dirty="0" smtClean="0">
                <a:effectLst/>
              </a:rPr>
              <a:t>b</a:t>
            </a:r>
            <a:r>
              <a:rPr lang="cs-CZ" sz="3400" baseline="30000" dirty="0" smtClean="0"/>
              <a:t>4</a:t>
            </a:r>
            <a:r>
              <a:rPr lang="cs-CZ" sz="3400" dirty="0" smtClean="0">
                <a:effectLst/>
              </a:rPr>
              <a:t>+32a</a:t>
            </a:r>
            <a:r>
              <a:rPr lang="pt-BR" sz="3400" baseline="30000" dirty="0" smtClean="0"/>
              <a:t>2</a:t>
            </a:r>
            <a:r>
              <a:rPr lang="cs-CZ" sz="3400" dirty="0" smtClean="0">
                <a:effectLst/>
              </a:rPr>
              <a:t>b</a:t>
            </a:r>
            <a:r>
              <a:rPr lang="cs-CZ" sz="3400" baseline="30000" dirty="0" smtClean="0"/>
              <a:t>3</a:t>
            </a:r>
            <a:r>
              <a:rPr lang="cs-CZ" sz="34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–2</a:t>
            </a:r>
            <a:r>
              <a:rPr lang="cs-CZ" sz="3400" dirty="0" smtClean="0">
                <a:effectLst/>
              </a:rPr>
              <a:t>4a</a:t>
            </a:r>
            <a:r>
              <a:rPr lang="cs-CZ" sz="3400" baseline="30000" dirty="0" smtClean="0"/>
              <a:t>3</a:t>
            </a:r>
            <a:r>
              <a:rPr lang="cs-CZ" sz="3400" dirty="0" smtClean="0">
                <a:effectLst/>
              </a:rPr>
              <a:t>b</a:t>
            </a:r>
            <a:r>
              <a:rPr lang="pt-BR" sz="3400" dirty="0" smtClean="0">
                <a:effectLst/>
              </a:rPr>
              <a:t> =</a:t>
            </a:r>
            <a:endParaRPr lang="cs-CZ" sz="3400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851920" y="476672"/>
            <a:ext cx="4896544" cy="6237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(0,7r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pt-BR" sz="3400" dirty="0" smtClean="0">
                <a:solidFill>
                  <a:srgbClr val="FF0000"/>
                </a:solidFill>
              </a:rPr>
              <a:t>– </a:t>
            </a:r>
            <a:r>
              <a:rPr lang="cs-CZ" sz="3400" dirty="0" smtClean="0">
                <a:solidFill>
                  <a:srgbClr val="FF0000"/>
                </a:solidFill>
              </a:rPr>
              <a:t>5s</a:t>
            </a:r>
            <a:r>
              <a:rPr lang="pt-BR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t).(0,7r + 5s</a:t>
            </a:r>
            <a:r>
              <a:rPr lang="pt-BR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t)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     10 . (x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2)</a:t>
            </a:r>
            <a:r>
              <a:rPr lang="pt-BR" sz="3400" baseline="30000" dirty="0" smtClean="0">
                <a:solidFill>
                  <a:srgbClr val="FF0000"/>
                </a:solidFill>
              </a:rPr>
              <a:t>2</a:t>
            </a:r>
            <a:endParaRPr lang="pt-BR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5 . (x</a:t>
            </a:r>
            <a:r>
              <a:rPr lang="pt-BR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pt-BR" sz="3400" dirty="0" smtClean="0">
                <a:solidFill>
                  <a:srgbClr val="FF0000"/>
                </a:solidFill>
              </a:rPr>
              <a:t>– </a:t>
            </a:r>
            <a:r>
              <a:rPr lang="cs-CZ" sz="3400" dirty="0" smtClean="0">
                <a:solidFill>
                  <a:srgbClr val="FF0000"/>
                </a:solidFill>
              </a:rPr>
              <a:t>2y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>
                <a:solidFill>
                  <a:srgbClr val="FF0000"/>
                </a:solidFill>
              </a:rPr>
              <a:t>). (x</a:t>
            </a:r>
            <a:r>
              <a:rPr lang="pt-BR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>
                <a:solidFill>
                  <a:srgbClr val="FF0000"/>
                </a:solidFill>
              </a:rPr>
              <a:t> 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+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2y</a:t>
            </a:r>
            <a:r>
              <a:rPr lang="cs-CZ" sz="3400" baseline="30000" dirty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   2. (a – 8b)</a:t>
            </a:r>
            <a:r>
              <a:rPr lang="pt-BR" sz="3400" baseline="30000" dirty="0" smtClean="0">
                <a:solidFill>
                  <a:srgbClr val="FF0000"/>
                </a:solidFill>
              </a:rPr>
              <a:t>2</a:t>
            </a:r>
            <a:endParaRPr lang="cs-CZ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(11a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+ 1,7b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).(</a:t>
            </a:r>
            <a:r>
              <a:rPr lang="cs-CZ" sz="3400" dirty="0">
                <a:solidFill>
                  <a:srgbClr val="FF0000"/>
                </a:solidFill>
              </a:rPr>
              <a:t>11a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- 1,7b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 </a:t>
            </a:r>
            <a:endParaRPr lang="pt-BR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</a:t>
            </a:r>
            <a:r>
              <a:rPr lang="pt-BR" sz="3400" dirty="0" smtClean="0">
                <a:solidFill>
                  <a:srgbClr val="FF0000"/>
                </a:solidFill>
              </a:rPr>
              <a:t>5</a:t>
            </a:r>
            <a:r>
              <a:rPr lang="cs-CZ" sz="3400" dirty="0" smtClean="0">
                <a:solidFill>
                  <a:srgbClr val="FF0000"/>
                </a:solidFill>
              </a:rPr>
              <a:t>(</a:t>
            </a:r>
            <a:r>
              <a:rPr lang="pt-BR" sz="3400" dirty="0" smtClean="0">
                <a:solidFill>
                  <a:srgbClr val="FF0000"/>
                </a:solidFill>
              </a:rPr>
              <a:t>x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+</a:t>
            </a:r>
            <a:r>
              <a:rPr lang="cs-CZ" sz="3400" dirty="0" smtClean="0">
                <a:solidFill>
                  <a:srgbClr val="FF0000"/>
                </a:solidFill>
              </a:rPr>
              <a:t>y) + x .(</a:t>
            </a:r>
            <a:r>
              <a:rPr lang="pt-BR" sz="3400" dirty="0" smtClean="0">
                <a:solidFill>
                  <a:srgbClr val="FF0000"/>
                </a:solidFill>
              </a:rPr>
              <a:t>x</a:t>
            </a:r>
            <a:r>
              <a:rPr lang="cs-CZ" sz="3400" dirty="0" smtClean="0">
                <a:solidFill>
                  <a:srgbClr val="FF0000"/>
                </a:solidFill>
              </a:rPr>
              <a:t> + y)=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    = (5 + x) .(x + y)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      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8a</a:t>
            </a:r>
            <a:r>
              <a:rPr lang="pt-BR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b . (8a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b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 + 4b</a:t>
            </a:r>
            <a:r>
              <a:rPr lang="pt-BR" sz="3400" baseline="30000" dirty="0" smtClean="0">
                <a:solidFill>
                  <a:srgbClr val="FF0000"/>
                </a:solidFill>
              </a:rPr>
              <a:t>2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- 3a)</a:t>
            </a:r>
          </a:p>
        </p:txBody>
      </p:sp>
    </p:spTree>
    <p:extLst>
      <p:ext uri="{BB962C8B-B14F-4D97-AF65-F5344CB8AC3E}">
        <p14:creationId xmlns:p14="http://schemas.microsoft.com/office/powerpoint/2010/main" val="201353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482453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400" dirty="0" smtClean="0"/>
              <a:t>– 121x</a:t>
            </a:r>
            <a:r>
              <a:rPr lang="es-ES" sz="3400" baseline="30000" dirty="0"/>
              <a:t>2</a:t>
            </a:r>
            <a:r>
              <a:rPr lang="cs-CZ" sz="3400" dirty="0" smtClean="0"/>
              <a:t> + 1 =</a:t>
            </a:r>
            <a:endParaRPr lang="cs-CZ" sz="3400" dirty="0"/>
          </a:p>
          <a:p>
            <a:pPr marL="0" indent="0">
              <a:buNone/>
            </a:pPr>
            <a:r>
              <a:rPr lang="cs-CZ" sz="3400" dirty="0" smtClean="0"/>
              <a:t>3x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cs-CZ" sz="3400" dirty="0" smtClean="0"/>
              <a:t>– 12y</a:t>
            </a:r>
            <a:r>
              <a:rPr lang="cs-CZ" sz="3400" baseline="30000" dirty="0" smtClean="0"/>
              <a:t>4</a:t>
            </a:r>
            <a:r>
              <a:rPr lang="es-ES" sz="3400" dirty="0" smtClean="0"/>
              <a:t> </a:t>
            </a:r>
            <a:r>
              <a:rPr lang="es-ES" sz="3400" dirty="0"/>
              <a:t>=</a:t>
            </a:r>
          </a:p>
          <a:p>
            <a:pPr marL="0" indent="0">
              <a:buNone/>
            </a:pPr>
            <a:r>
              <a:rPr lang="cs-CZ" sz="3400" dirty="0" smtClean="0"/>
              <a:t>0,6a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b</a:t>
            </a:r>
            <a:r>
              <a:rPr lang="cs-CZ" sz="3400" baseline="30000" dirty="0"/>
              <a:t>6</a:t>
            </a:r>
            <a:r>
              <a:rPr lang="cs-CZ" sz="3400" dirty="0" smtClean="0"/>
              <a:t> + 1,2 a</a:t>
            </a:r>
            <a:r>
              <a:rPr lang="cs-CZ" sz="3400" baseline="30000" dirty="0" smtClean="0"/>
              <a:t>4</a:t>
            </a:r>
            <a:r>
              <a:rPr lang="cs-CZ" sz="3400" dirty="0" smtClean="0"/>
              <a:t>b</a:t>
            </a:r>
            <a:r>
              <a:rPr lang="cs-CZ" sz="3400" baseline="30000" dirty="0"/>
              <a:t>2</a:t>
            </a:r>
            <a:r>
              <a:rPr lang="cs-CZ" sz="3400" dirty="0" smtClean="0"/>
              <a:t> = </a:t>
            </a:r>
          </a:p>
          <a:p>
            <a:pPr marL="0" indent="0">
              <a:buNone/>
            </a:pPr>
            <a:r>
              <a:rPr lang="cs-CZ" sz="3400" dirty="0"/>
              <a:t>3x</a:t>
            </a:r>
            <a:r>
              <a:rPr lang="es-ES" sz="3400" baseline="30000" dirty="0"/>
              <a:t> 2</a:t>
            </a:r>
            <a:r>
              <a:rPr lang="cs-CZ" sz="3400" dirty="0"/>
              <a:t> </a:t>
            </a:r>
            <a:r>
              <a:rPr lang="cs-CZ" sz="3400" dirty="0" smtClean="0"/>
              <a:t>- 30xy </a:t>
            </a:r>
            <a:r>
              <a:rPr lang="cs-CZ" sz="3400" dirty="0"/>
              <a:t>+ 75y</a:t>
            </a:r>
            <a:r>
              <a:rPr lang="es-ES" sz="3400" baseline="30000" dirty="0"/>
              <a:t> </a:t>
            </a:r>
            <a:r>
              <a:rPr lang="cs-CZ" sz="3400" baseline="30000" dirty="0"/>
              <a:t>4</a:t>
            </a:r>
            <a:r>
              <a:rPr lang="cs-CZ" sz="3400" dirty="0"/>
              <a:t> </a:t>
            </a:r>
            <a:r>
              <a:rPr lang="cs-CZ" sz="3400" dirty="0" smtClean="0"/>
              <a:t>=</a:t>
            </a:r>
          </a:p>
          <a:p>
            <a:pPr marL="0" indent="0">
              <a:buNone/>
            </a:pPr>
            <a:r>
              <a:rPr lang="cs-CZ" sz="3400" dirty="0" smtClean="0"/>
              <a:t>(a+3)</a:t>
            </a:r>
            <a:r>
              <a:rPr lang="es-ES" sz="3400" baseline="30000" dirty="0" smtClean="0"/>
              <a:t> </a:t>
            </a:r>
            <a:r>
              <a:rPr lang="es-ES" sz="3400" baseline="30000" dirty="0"/>
              <a:t>2</a:t>
            </a:r>
            <a:r>
              <a:rPr lang="cs-CZ" sz="3400" dirty="0" smtClean="0"/>
              <a:t> </a:t>
            </a:r>
            <a:r>
              <a:rPr lang="es-ES" sz="3400" dirty="0" smtClean="0"/>
              <a:t>-  </a:t>
            </a:r>
            <a:r>
              <a:rPr lang="cs-CZ" sz="3400" dirty="0" smtClean="0"/>
              <a:t>b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=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7</a:t>
            </a:r>
            <a:r>
              <a:rPr lang="es-ES" sz="3400" dirty="0" smtClean="0"/>
              <a:t>x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28</a:t>
            </a:r>
            <a:r>
              <a:rPr lang="es-ES" sz="3400" dirty="0" smtClean="0"/>
              <a:t>xy</a:t>
            </a:r>
            <a:r>
              <a:rPr lang="es-ES" sz="3400" baseline="30000" dirty="0" smtClean="0"/>
              <a:t>2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28</a:t>
            </a:r>
            <a:r>
              <a:rPr lang="es-ES" sz="3400" dirty="0" smtClean="0"/>
              <a:t>y</a:t>
            </a:r>
            <a:r>
              <a:rPr lang="cs-CZ" sz="3400" baseline="30000" dirty="0" smtClean="0"/>
              <a:t>4</a:t>
            </a:r>
            <a:r>
              <a:rPr lang="es-ES" sz="3400" baseline="30000" dirty="0" smtClean="0"/>
              <a:t> </a:t>
            </a:r>
            <a:r>
              <a:rPr lang="es-ES" sz="3400" dirty="0" smtClean="0"/>
              <a:t>=</a:t>
            </a:r>
            <a:endParaRPr lang="cs-CZ" sz="3400" dirty="0" smtClean="0"/>
          </a:p>
          <a:p>
            <a:pPr>
              <a:buFontTx/>
              <a:buChar char="-"/>
            </a:pPr>
            <a:r>
              <a:rPr lang="cs-CZ" sz="3400" dirty="0" smtClean="0"/>
              <a:t>24ab</a:t>
            </a:r>
            <a:r>
              <a:rPr lang="cs-CZ" sz="3400" baseline="30000" dirty="0" smtClean="0"/>
              <a:t> </a:t>
            </a:r>
            <a:r>
              <a:rPr lang="cs-CZ" sz="3400" dirty="0" smtClean="0"/>
              <a:t>+ 9a</a:t>
            </a:r>
            <a:r>
              <a:rPr lang="es-ES" sz="3400" baseline="30000" dirty="0" smtClean="0"/>
              <a:t>2</a:t>
            </a:r>
            <a:r>
              <a:rPr lang="cs-CZ" sz="3400" dirty="0" smtClean="0"/>
              <a:t> + 4b</a:t>
            </a:r>
            <a:r>
              <a:rPr lang="es-ES" sz="3400" baseline="30000" dirty="0" smtClean="0"/>
              <a:t>2</a:t>
            </a:r>
            <a:r>
              <a:rPr lang="cs-CZ" sz="3400" dirty="0" smtClean="0"/>
              <a:t> =</a:t>
            </a:r>
          </a:p>
          <a:p>
            <a:pPr marL="0" indent="0">
              <a:buNone/>
            </a:pPr>
            <a:r>
              <a:rPr lang="cs-CZ" sz="3400" dirty="0" smtClean="0"/>
              <a:t>3x</a:t>
            </a:r>
            <a:r>
              <a:rPr lang="es-ES" sz="3400" baseline="30000" dirty="0"/>
              <a:t>2</a:t>
            </a:r>
            <a:r>
              <a:rPr lang="cs-CZ" sz="3400" dirty="0" smtClean="0"/>
              <a:t> -12y</a:t>
            </a:r>
            <a:r>
              <a:rPr lang="cs-CZ" sz="3400" baseline="30000" dirty="0" smtClean="0"/>
              <a:t>6</a:t>
            </a:r>
            <a:r>
              <a:rPr lang="cs-CZ" sz="3400" dirty="0" smtClean="0"/>
              <a:t> =</a:t>
            </a:r>
          </a:p>
          <a:p>
            <a:pPr marL="0" indent="0">
              <a:buNone/>
            </a:pPr>
            <a:endParaRPr lang="cs-CZ" sz="3400" baseline="300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512" y="202630"/>
            <a:ext cx="4968552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Rozložte </a:t>
            </a:r>
            <a:r>
              <a:rPr lang="cs-CZ" smtClean="0"/>
              <a:t>na součin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11960" y="603145"/>
            <a:ext cx="4176464" cy="5932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(1-11x) . (1+11x)</a:t>
            </a:r>
            <a:endParaRPr lang="cs-CZ" sz="3400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3. (x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–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2y)</a:t>
            </a:r>
            <a:r>
              <a:rPr lang="cs-CZ" sz="3400" baseline="30000" dirty="0" smtClean="0">
                <a:solidFill>
                  <a:srgbClr val="FF0000"/>
                </a:solidFill>
              </a:rPr>
              <a:t> .</a:t>
            </a:r>
            <a:r>
              <a:rPr lang="cs-CZ" sz="3400" dirty="0" smtClean="0">
                <a:solidFill>
                  <a:srgbClr val="FF0000"/>
                </a:solidFill>
              </a:rPr>
              <a:t> (x + 2y)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0,6 a</a:t>
            </a:r>
            <a:r>
              <a:rPr lang="cs-CZ" sz="3400" baseline="30000" dirty="0" smtClean="0">
                <a:solidFill>
                  <a:srgbClr val="FF0000"/>
                </a:solidFill>
              </a:rPr>
              <a:t>4</a:t>
            </a:r>
            <a:r>
              <a:rPr lang="cs-CZ" sz="3400" dirty="0" smtClean="0">
                <a:solidFill>
                  <a:srgbClr val="FF0000"/>
                </a:solidFill>
              </a:rPr>
              <a:t>b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 . ( ab</a:t>
            </a:r>
            <a:r>
              <a:rPr lang="cs-CZ" sz="3400" baseline="30000" dirty="0" smtClean="0">
                <a:solidFill>
                  <a:srgbClr val="FF0000"/>
                </a:solidFill>
              </a:rPr>
              <a:t>4</a:t>
            </a:r>
            <a:r>
              <a:rPr lang="cs-CZ" sz="3400" dirty="0" smtClean="0">
                <a:solidFill>
                  <a:srgbClr val="FF0000"/>
                </a:solidFill>
              </a:rPr>
              <a:t> + 2)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FF0000"/>
                </a:solidFill>
              </a:rPr>
              <a:t>3 . ( x – 5y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>
                <a:solidFill>
                  <a:srgbClr val="FF0000"/>
                </a:solidFill>
              </a:rPr>
              <a:t>)</a:t>
            </a:r>
            <a:r>
              <a:rPr lang="es-ES" sz="3400" baseline="30000" dirty="0" smtClean="0">
                <a:solidFill>
                  <a:srgbClr val="FF0000"/>
                </a:solidFill>
              </a:rPr>
              <a:t>2</a:t>
            </a:r>
            <a:endParaRPr lang="cs-CZ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(a+3+b).(a+3-b)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7.(x </a:t>
            </a:r>
            <a:r>
              <a:rPr lang="cs-CZ" sz="3400" dirty="0">
                <a:solidFill>
                  <a:srgbClr val="FF0000"/>
                </a:solidFill>
              </a:rPr>
              <a:t>+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y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r>
              <a:rPr lang="es-ES" sz="3400" baseline="30000" dirty="0" smtClean="0">
                <a:solidFill>
                  <a:srgbClr val="FF0000"/>
                </a:solidFill>
              </a:rPr>
              <a:t>2</a:t>
            </a:r>
            <a:endParaRPr lang="cs-CZ" sz="3400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(3a - 2b)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3 . ( x – 2y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>
                <a:solidFill>
                  <a:srgbClr val="FF0000"/>
                </a:solidFill>
              </a:rPr>
              <a:t>). ( x – 2y</a:t>
            </a:r>
            <a:r>
              <a:rPr lang="cs-CZ" sz="3400" baseline="30000" dirty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6916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23451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/>
              <a:t>Zdroje: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700808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386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</TotalTime>
  <Words>559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Rozklad na součin III.</vt:lpstr>
      <vt:lpstr>Rozložte na součin</vt:lpstr>
      <vt:lpstr>Rozložte na součin</vt:lpstr>
      <vt:lpstr>Rozložte na součin</vt:lpstr>
      <vt:lpstr>Rozložte na součin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na součin II.</dc:title>
  <dc:creator>nekvindovi</dc:creator>
  <cp:lastModifiedBy>Jitka Michálková</cp:lastModifiedBy>
  <cp:revision>38</cp:revision>
  <dcterms:created xsi:type="dcterms:W3CDTF">2013-03-16T19:10:36Z</dcterms:created>
  <dcterms:modified xsi:type="dcterms:W3CDTF">2013-06-27T14:40:58Z</dcterms:modified>
</cp:coreProperties>
</file>