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2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 anchor="ctr"/>
        <a:lstStyle/>
        <a:p>
          <a:pPr algn="l"/>
          <a:endParaRPr lang="cs-CZ" sz="1800" smtClean="0"/>
        </a:p>
        <a:p>
          <a:pPr algn="l"/>
          <a:r>
            <a:rPr lang="cs-CZ" sz="1800" smtClean="0"/>
            <a:t>Název </a:t>
          </a:r>
          <a:r>
            <a:rPr lang="cs-CZ" sz="1800" dirty="0"/>
            <a:t>školy:    </a:t>
          </a:r>
          <a:r>
            <a:rPr lang="cs-CZ" sz="1800" dirty="0" smtClean="0"/>
            <a:t>Základní škola a Mateřská škola, Police nad Metují, okres Náchod</a:t>
          </a:r>
          <a:endParaRPr lang="cs-CZ" sz="18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Ing. Jitka Michálková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300" dirty="0"/>
            <a:t>Název : </a:t>
          </a:r>
          <a:r>
            <a:rPr lang="cs-CZ" sz="1800" dirty="0" smtClean="0"/>
            <a:t>VY_32_INOVACE_9B_16</a:t>
          </a:r>
          <a:r>
            <a:rPr lang="cs-CZ" sz="1800" dirty="0" smtClean="0"/>
            <a:t>_ Slovní úlohy na procenta</a:t>
          </a:r>
          <a:endParaRPr lang="cs-CZ" sz="18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Matematika 8.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 custScaleY="7642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 custLinFactNeighborX="1536" custLinFactNeighborY="521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93AC28-D047-4411-81CF-6B6FE77A4D6B}" type="presOf" srcId="{FBBFC3EA-9D9D-4F3A-BEA6-9C2C0E46BF20}" destId="{3F478621-DC04-4E99-8ED0-6EF817E39D41}" srcOrd="1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FF0BA182-BEFC-43D4-852E-D17EECC8A3A9}" type="presOf" srcId="{C73C7642-F245-4585-8F88-243F9FAEF6CA}" destId="{0E0F4EFC-82FA-4EC4-801E-BC2F931EC339}" srcOrd="1" destOrd="0" presId="urn:microsoft.com/office/officeart/2005/8/layout/target3"/>
    <dgm:cxn modelId="{BCFE3EA1-D710-468F-979D-20BB3A29C17D}" type="presOf" srcId="{9F18DD90-522E-4A06-9EDB-3FF7C7EB6637}" destId="{932F2F5B-E5E6-4E00-9503-10413FFBA7E0}" srcOrd="1" destOrd="0" presId="urn:microsoft.com/office/officeart/2005/8/layout/target3"/>
    <dgm:cxn modelId="{86892569-4180-4309-93AB-CBD0A61EA784}" type="presOf" srcId="{EBC41103-E2E5-4D48-9B4B-425520D3D098}" destId="{F732C171-B6A8-40AC-BE86-9061B3C3D3B8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193AACE0-8AFD-45B2-B5B2-C3F731B2E130}" type="presOf" srcId="{9F18DD90-522E-4A06-9EDB-3FF7C7EB6637}" destId="{D102FEF8-6917-41D2-AE5D-914C1EA8F84A}" srcOrd="0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0667C237-984A-4525-A7F0-7CBEC54ADD2D}" type="presOf" srcId="{445C7998-7549-48B0-BD68-D4F0167F02E5}" destId="{4D19AB04-24FA-40C2-B203-52AE3D15E171}" srcOrd="1" destOrd="0" presId="urn:microsoft.com/office/officeart/2005/8/layout/target3"/>
    <dgm:cxn modelId="{365D65A4-2AE0-40E3-B8E3-64172000C72E}" type="presOf" srcId="{C73C7642-F245-4585-8F88-243F9FAEF6CA}" destId="{304CA11A-E17E-4999-A128-C72BF543B20D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0F704038-8826-4484-AADF-BCA0C1C47659}" type="presOf" srcId="{EBC41103-E2E5-4D48-9B4B-425520D3D098}" destId="{D3CEBA79-51F7-49AC-8104-9DE2B978BFF4}" srcOrd="1" destOrd="0" presId="urn:microsoft.com/office/officeart/2005/8/layout/target3"/>
    <dgm:cxn modelId="{85722A75-C61E-40C2-AB91-A5EDFBA09296}" type="presOf" srcId="{FBBFC3EA-9D9D-4F3A-BEA6-9C2C0E46BF20}" destId="{601CDFA2-8205-4060-95D5-B0A001D0D0E3}" srcOrd="0" destOrd="0" presId="urn:microsoft.com/office/officeart/2005/8/layout/target3"/>
    <dgm:cxn modelId="{7CAFF407-FCFE-41E2-899C-D4768E4BDDC4}" type="presOf" srcId="{019433A1-1324-4DE1-9E6F-32B851095F74}" destId="{CC1D5B29-8413-4412-9F6D-55E531B84639}" srcOrd="0" destOrd="0" presId="urn:microsoft.com/office/officeart/2005/8/layout/target3"/>
    <dgm:cxn modelId="{EC9796BA-8CE1-4548-9F53-4F591AC7591C}" type="presOf" srcId="{0C6E1E16-08A6-4B86-AB9F-749A7749D4C9}" destId="{D8344A4C-A59C-418B-AE84-1CF03F62012F}" srcOrd="0" destOrd="0" presId="urn:microsoft.com/office/officeart/2005/8/layout/target3"/>
    <dgm:cxn modelId="{0669199A-5F55-4895-8F30-9EED1AE5F818}" type="presOf" srcId="{39F8B381-5807-488E-AC22-73DD4140ED4A}" destId="{71045F8C-00FA-488E-A7BD-E2E6753D979D}" srcOrd="0" destOrd="0" presId="urn:microsoft.com/office/officeart/2005/8/layout/target3"/>
    <dgm:cxn modelId="{75A65766-8009-4F1B-892D-6B8951CBB333}" type="presOf" srcId="{019433A1-1324-4DE1-9E6F-32B851095F74}" destId="{83FE2C4A-F11C-43B1-9923-1AFAA324438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E4A7D7EC-D332-4C88-B25D-B0D81C660983}" type="presOf" srcId="{0C6E1E16-08A6-4B86-AB9F-749A7749D4C9}" destId="{B7652895-8F40-40B1-8BC2-AD2A1592E4B6}" srcOrd="1" destOrd="0" presId="urn:microsoft.com/office/officeart/2005/8/layout/target3"/>
    <dgm:cxn modelId="{21269BF7-B51E-46B5-82F3-39D8A3C12E24}" type="presOf" srcId="{445C7998-7549-48B0-BD68-D4F0167F02E5}" destId="{BC35EE03-4121-4EF9-923D-7CB6D30D358D}" srcOrd="0" destOrd="0" presId="urn:microsoft.com/office/officeart/2005/8/layout/target3"/>
    <dgm:cxn modelId="{288676ED-135D-4B28-B375-107B26A1B646}" type="presParOf" srcId="{71045F8C-00FA-488E-A7BD-E2E6753D979D}" destId="{3577EC6B-C980-4F34-8C69-4365E7B8FC8C}" srcOrd="0" destOrd="0" presId="urn:microsoft.com/office/officeart/2005/8/layout/target3"/>
    <dgm:cxn modelId="{BE3718CB-6BCA-41B4-BBC4-CBF14E2591C8}" type="presParOf" srcId="{71045F8C-00FA-488E-A7BD-E2E6753D979D}" destId="{6940EB87-DC1D-4BC3-9408-9AC2E1FFC039}" srcOrd="1" destOrd="0" presId="urn:microsoft.com/office/officeart/2005/8/layout/target3"/>
    <dgm:cxn modelId="{95F5DB9C-7907-4BA0-B5DC-898853DAD394}" type="presParOf" srcId="{71045F8C-00FA-488E-A7BD-E2E6753D979D}" destId="{BC35EE03-4121-4EF9-923D-7CB6D30D358D}" srcOrd="2" destOrd="0" presId="urn:microsoft.com/office/officeart/2005/8/layout/target3"/>
    <dgm:cxn modelId="{D4987E1B-294C-45CC-841B-4242C29F34F9}" type="presParOf" srcId="{71045F8C-00FA-488E-A7BD-E2E6753D979D}" destId="{D3840DFA-901C-4049-8AB2-27AC2BA34540}" srcOrd="3" destOrd="0" presId="urn:microsoft.com/office/officeart/2005/8/layout/target3"/>
    <dgm:cxn modelId="{1AE30BE6-0394-4193-B059-12E7035AB38F}" type="presParOf" srcId="{71045F8C-00FA-488E-A7BD-E2E6753D979D}" destId="{5BDA8D49-C64C-4FDF-ACCF-171444A32B21}" srcOrd="4" destOrd="0" presId="urn:microsoft.com/office/officeart/2005/8/layout/target3"/>
    <dgm:cxn modelId="{24E5C4BF-1CB7-4FE3-AABC-7B0DE2FA56A3}" type="presParOf" srcId="{71045F8C-00FA-488E-A7BD-E2E6753D979D}" destId="{D8344A4C-A59C-418B-AE84-1CF03F62012F}" srcOrd="5" destOrd="0" presId="urn:microsoft.com/office/officeart/2005/8/layout/target3"/>
    <dgm:cxn modelId="{8BC3D426-4BBC-4A6F-8BD7-B257ACBA26AA}" type="presParOf" srcId="{71045F8C-00FA-488E-A7BD-E2E6753D979D}" destId="{57DDA582-354B-4295-AE97-083B34E96D1A}" srcOrd="6" destOrd="0" presId="urn:microsoft.com/office/officeart/2005/8/layout/target3"/>
    <dgm:cxn modelId="{93C9E70F-F61D-4C0F-9211-F40B83BE327C}" type="presParOf" srcId="{71045F8C-00FA-488E-A7BD-E2E6753D979D}" destId="{4A11C032-4DF2-44E5-8C80-1286B3D4B133}" srcOrd="7" destOrd="0" presId="urn:microsoft.com/office/officeart/2005/8/layout/target3"/>
    <dgm:cxn modelId="{E2644118-DE15-4E7D-B819-8079C9F0148E}" type="presParOf" srcId="{71045F8C-00FA-488E-A7BD-E2E6753D979D}" destId="{601CDFA2-8205-4060-95D5-B0A001D0D0E3}" srcOrd="8" destOrd="0" presId="urn:microsoft.com/office/officeart/2005/8/layout/target3"/>
    <dgm:cxn modelId="{43BF6DF3-AE3F-408F-B2B5-385A6AE41C02}" type="presParOf" srcId="{71045F8C-00FA-488E-A7BD-E2E6753D979D}" destId="{EA95FEE9-5F68-48C7-93BB-0F8C419DA96D}" srcOrd="9" destOrd="0" presId="urn:microsoft.com/office/officeart/2005/8/layout/target3"/>
    <dgm:cxn modelId="{180A1FF3-AD1B-479E-9A40-35E1F7643CF9}" type="presParOf" srcId="{71045F8C-00FA-488E-A7BD-E2E6753D979D}" destId="{BB3828A8-1683-43A3-8BCA-2995B7EAE8F3}" srcOrd="10" destOrd="0" presId="urn:microsoft.com/office/officeart/2005/8/layout/target3"/>
    <dgm:cxn modelId="{560B3B7F-2EC3-41C8-A1AE-588DD020B914}" type="presParOf" srcId="{71045F8C-00FA-488E-A7BD-E2E6753D979D}" destId="{CC1D5B29-8413-4412-9F6D-55E531B84639}" srcOrd="11" destOrd="0" presId="urn:microsoft.com/office/officeart/2005/8/layout/target3"/>
    <dgm:cxn modelId="{FC476777-52AF-4683-ADFA-881DE2BBD041}" type="presParOf" srcId="{71045F8C-00FA-488E-A7BD-E2E6753D979D}" destId="{AEEDACE7-4427-455B-A155-2C3381828BD7}" srcOrd="12" destOrd="0" presId="urn:microsoft.com/office/officeart/2005/8/layout/target3"/>
    <dgm:cxn modelId="{37705796-B2CE-4E44-B45C-3E1F6DAA4892}" type="presParOf" srcId="{71045F8C-00FA-488E-A7BD-E2E6753D979D}" destId="{7C8531F2-00DF-4DB1-A6C6-AF46193E1BBF}" srcOrd="13" destOrd="0" presId="urn:microsoft.com/office/officeart/2005/8/layout/target3"/>
    <dgm:cxn modelId="{A34610D4-2741-4595-B099-52C3CFED500F}" type="presParOf" srcId="{71045F8C-00FA-488E-A7BD-E2E6753D979D}" destId="{304CA11A-E17E-4999-A128-C72BF543B20D}" srcOrd="14" destOrd="0" presId="urn:microsoft.com/office/officeart/2005/8/layout/target3"/>
    <dgm:cxn modelId="{CBB71FF8-E3E7-48E6-B4DB-FE0FED0FB360}" type="presParOf" srcId="{71045F8C-00FA-488E-A7BD-E2E6753D979D}" destId="{C67EF5F7-B425-49AF-82F9-2446588ED851}" srcOrd="15" destOrd="0" presId="urn:microsoft.com/office/officeart/2005/8/layout/target3"/>
    <dgm:cxn modelId="{744418C0-F919-4409-88C7-0FAB143B994D}" type="presParOf" srcId="{71045F8C-00FA-488E-A7BD-E2E6753D979D}" destId="{14E80F71-B028-4CCE-8C5A-7AE67F9A28C6}" srcOrd="16" destOrd="0" presId="urn:microsoft.com/office/officeart/2005/8/layout/target3"/>
    <dgm:cxn modelId="{5B3A1E52-ED90-486A-8FDE-16E86C28928A}" type="presParOf" srcId="{71045F8C-00FA-488E-A7BD-E2E6753D979D}" destId="{F732C171-B6A8-40AC-BE86-9061B3C3D3B8}" srcOrd="17" destOrd="0" presId="urn:microsoft.com/office/officeart/2005/8/layout/target3"/>
    <dgm:cxn modelId="{A4151CAF-EFC7-43A2-ABD1-15A6FD454A58}" type="presParOf" srcId="{71045F8C-00FA-488E-A7BD-E2E6753D979D}" destId="{D8C5187E-68B6-4E2E-86D0-57087190219B}" srcOrd="18" destOrd="0" presId="urn:microsoft.com/office/officeart/2005/8/layout/target3"/>
    <dgm:cxn modelId="{61E8F8C9-3370-4934-9936-81195DA7F544}" type="presParOf" srcId="{71045F8C-00FA-488E-A7BD-E2E6753D979D}" destId="{1A909E4D-639C-4CB7-A7CE-FC1133FAA37E}" srcOrd="19" destOrd="0" presId="urn:microsoft.com/office/officeart/2005/8/layout/target3"/>
    <dgm:cxn modelId="{A37C079B-4BD2-4F0A-BAA5-468DB6E3D6E6}" type="presParOf" srcId="{71045F8C-00FA-488E-A7BD-E2E6753D979D}" destId="{D102FEF8-6917-41D2-AE5D-914C1EA8F84A}" srcOrd="20" destOrd="0" presId="urn:microsoft.com/office/officeart/2005/8/layout/target3"/>
    <dgm:cxn modelId="{2D0C9ECF-0CE0-4726-8E0E-33FEBF22CF64}" type="presParOf" srcId="{71045F8C-00FA-488E-A7BD-E2E6753D979D}" destId="{4D19AB04-24FA-40C2-B203-52AE3D15E171}" srcOrd="21" destOrd="0" presId="urn:microsoft.com/office/officeart/2005/8/layout/target3"/>
    <dgm:cxn modelId="{F4EDC6F9-9FA1-4E78-9B38-1702D743F929}" type="presParOf" srcId="{71045F8C-00FA-488E-A7BD-E2E6753D979D}" destId="{B7652895-8F40-40B1-8BC2-AD2A1592E4B6}" srcOrd="22" destOrd="0" presId="urn:microsoft.com/office/officeart/2005/8/layout/target3"/>
    <dgm:cxn modelId="{C52D0550-D976-4129-AE0A-F3722111C0FD}" type="presParOf" srcId="{71045F8C-00FA-488E-A7BD-E2E6753D979D}" destId="{3F478621-DC04-4E99-8ED0-6EF817E39D41}" srcOrd="23" destOrd="0" presId="urn:microsoft.com/office/officeart/2005/8/layout/target3"/>
    <dgm:cxn modelId="{398A9A44-2251-4A21-BAB8-5056F60F809B}" type="presParOf" srcId="{71045F8C-00FA-488E-A7BD-E2E6753D979D}" destId="{83FE2C4A-F11C-43B1-9923-1AFAA3244381}" srcOrd="24" destOrd="0" presId="urn:microsoft.com/office/officeart/2005/8/layout/target3"/>
    <dgm:cxn modelId="{A0FDD9C4-1C2B-49FA-A097-AA4FB1427FC5}" type="presParOf" srcId="{71045F8C-00FA-488E-A7BD-E2E6753D979D}" destId="{0E0F4EFC-82FA-4EC4-801E-BC2F931EC339}" srcOrd="25" destOrd="0" presId="urn:microsoft.com/office/officeart/2005/8/layout/target3"/>
    <dgm:cxn modelId="{C6893459-8464-48B6-BFDD-FAE738661579}" type="presParOf" srcId="{71045F8C-00FA-488E-A7BD-E2E6753D979D}" destId="{D3CEBA79-51F7-49AC-8104-9DE2B978BFF4}" srcOrd="26" destOrd="0" presId="urn:microsoft.com/office/officeart/2005/8/layout/target3"/>
    <dgm:cxn modelId="{5C209415-366B-4327-859B-9319E7258332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smtClean="0"/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smtClean="0"/>
            <a:t>Název </a:t>
          </a:r>
          <a:r>
            <a:rPr lang="cs-CZ" sz="1800" kern="1200" dirty="0"/>
            <a:t>školy:    </a:t>
          </a:r>
          <a:r>
            <a:rPr lang="cs-CZ" sz="1800" kern="1200" dirty="0" smtClean="0"/>
            <a:t>Základní škola a Mateřská škola, Police nad Metují, okres Náchod</a:t>
          </a:r>
          <a:endParaRPr lang="cs-CZ" sz="18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811553"/>
          <a:ext cx="4687720" cy="26102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2009023" y="811553"/>
        <a:ext cx="4687720" cy="307086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Ing. Jitka Michálková</a:t>
          </a:r>
          <a:endParaRPr lang="cs-CZ" sz="18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24126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800" kern="1200" dirty="0" smtClean="0"/>
            <a:t>VY_32_INOVACE_9B_16</a:t>
          </a:r>
          <a:r>
            <a:rPr lang="cs-CZ" sz="1800" kern="1200" dirty="0" smtClean="0"/>
            <a:t>_ Slovní úlohy na procenta</a:t>
          </a:r>
          <a:endParaRPr lang="cs-CZ" sz="1800" kern="1200" dirty="0"/>
        </a:p>
      </dsp:txBody>
      <dsp:txXfrm>
        <a:off x="2009023" y="1224126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Matematika 8. ročník</a:t>
          </a:r>
          <a:endParaRPr lang="cs-CZ" sz="18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374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326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038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508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440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848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332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039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107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69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079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5129D-0150-4F52-92CB-D2E11EE38AA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67E6F-60F7-4EBE-8DA3-5FC750B388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2812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546335537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416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980727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772816"/>
            <a:ext cx="864096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Prezentace slouží k osvojení postupu při výpočtu a zápisu  slovních úloh </a:t>
            </a:r>
            <a:r>
              <a:rPr lang="cs-CZ" sz="2800" dirty="0" smtClean="0"/>
              <a:t>na procenta.</a:t>
            </a:r>
            <a:endParaRPr lang="cs-CZ" sz="2800" dirty="0"/>
          </a:p>
          <a:p>
            <a:r>
              <a:rPr lang="cs-CZ" sz="2800" dirty="0"/>
              <a:t>Příklady jsou určeny k interaktivnímu  procvičení daného učiva. Vložené řešení napomůže ke kontrole. </a:t>
            </a:r>
          </a:p>
          <a:p>
            <a:r>
              <a:rPr lang="cs-CZ" sz="2800" dirty="0"/>
              <a:t>Materiál slouží také k zápisu stručných poznámek do školních sešitů.</a:t>
            </a:r>
          </a:p>
          <a:p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656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132856"/>
            <a:ext cx="7772400" cy="1470025"/>
          </a:xfrm>
        </p:spPr>
        <p:txBody>
          <a:bodyPr>
            <a:noAutofit/>
          </a:bodyPr>
          <a:lstStyle/>
          <a:p>
            <a:r>
              <a:rPr lang="cs-CZ" sz="6000" b="1" dirty="0" smtClean="0"/>
              <a:t>SLOVNÍ ÚLOHY  </a:t>
            </a:r>
            <a:r>
              <a:rPr lang="cs-CZ" sz="5400" b="1" dirty="0" smtClean="0"/>
              <a:t>PROCENTA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111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flipH="1">
            <a:off x="387268" y="302359"/>
            <a:ext cx="84450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1. příklad</a:t>
            </a:r>
          </a:p>
          <a:p>
            <a:r>
              <a:rPr lang="cs-CZ" sz="2800" dirty="0" smtClean="0"/>
              <a:t>Žáci 8. třídy ušli na školním výletě první den 25 % trasy, druhý den 45 % trasy a třetí den jim zbylo ještě 24 km. Kolik km celkem ušli žáci na školním výletě?</a:t>
            </a:r>
          </a:p>
          <a:p>
            <a:endParaRPr lang="cs-CZ" sz="28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084721"/>
            <a:ext cx="34563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Řešení</a:t>
            </a:r>
            <a:r>
              <a:rPr lang="cs-CZ" sz="2800" b="1" dirty="0" smtClean="0"/>
              <a:t>:</a:t>
            </a:r>
            <a:endParaRPr lang="cs-CZ" sz="2800" b="1" dirty="0"/>
          </a:p>
          <a:p>
            <a:pPr marL="457200" indent="-457200">
              <a:buAutoNum type="arabicPeriod"/>
            </a:pPr>
            <a:r>
              <a:rPr lang="cs-CZ" sz="2800" dirty="0"/>
              <a:t>den  … </a:t>
            </a:r>
            <a:r>
              <a:rPr lang="cs-CZ" sz="2800" dirty="0" smtClean="0"/>
              <a:t>0,25x km              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den  … 0,45x km              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den  </a:t>
            </a:r>
            <a:r>
              <a:rPr lang="cs-CZ" sz="2800" dirty="0"/>
              <a:t>… 24 km              </a:t>
            </a:r>
            <a:r>
              <a:rPr lang="cs-CZ" sz="2800" dirty="0" smtClean="0"/>
              <a:t>                         </a:t>
            </a:r>
            <a:endParaRPr lang="cs-CZ" sz="2800" u="sng" dirty="0"/>
          </a:p>
          <a:p>
            <a:r>
              <a:rPr lang="cs-CZ" sz="2800" u="sng" dirty="0"/>
              <a:t>celkem   … x km                   </a:t>
            </a:r>
            <a:r>
              <a:rPr lang="cs-CZ" sz="2800" u="sng" dirty="0" smtClean="0"/>
              <a:t>                     </a:t>
            </a:r>
            <a:endParaRPr lang="cs-CZ" sz="2800" dirty="0"/>
          </a:p>
          <a:p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4863" y="4509120"/>
            <a:ext cx="416492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0,25x + 0,45x + 24 = x</a:t>
            </a:r>
          </a:p>
          <a:p>
            <a:r>
              <a:rPr lang="cs-CZ" sz="2800" dirty="0"/>
              <a:t>                0,7x + 24 = x/ : 0,3</a:t>
            </a:r>
          </a:p>
          <a:p>
            <a:r>
              <a:rPr lang="cs-CZ" sz="2800" b="1" dirty="0"/>
              <a:t>                              </a:t>
            </a:r>
            <a:r>
              <a:rPr lang="cs-CZ" sz="2800" b="1" u="sng" dirty="0"/>
              <a:t>x = 80 km</a:t>
            </a:r>
          </a:p>
          <a:p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7984" y="2116184"/>
            <a:ext cx="742349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Zkouška:</a:t>
            </a:r>
          </a:p>
          <a:p>
            <a:r>
              <a:rPr lang="cs-CZ" sz="2800" dirty="0" smtClean="0"/>
              <a:t>25 % z 80 = 0,25 </a:t>
            </a:r>
            <a:r>
              <a:rPr lang="cs-CZ" sz="2800" dirty="0"/>
              <a:t>. 80 = 20 km</a:t>
            </a:r>
          </a:p>
          <a:p>
            <a:r>
              <a:rPr lang="cs-CZ" sz="2800" dirty="0" smtClean="0"/>
              <a:t>45 % z 81 = 0,45 </a:t>
            </a:r>
            <a:r>
              <a:rPr lang="cs-CZ" sz="2800" dirty="0"/>
              <a:t>. 80 = 36 km </a:t>
            </a:r>
          </a:p>
          <a:p>
            <a:r>
              <a:rPr lang="cs-CZ" sz="2800" u="sng" dirty="0" smtClean="0"/>
              <a:t>                                        24 </a:t>
            </a:r>
            <a:r>
              <a:rPr lang="cs-CZ" sz="2800" u="sng" dirty="0"/>
              <a:t>km</a:t>
            </a:r>
          </a:p>
          <a:p>
            <a:r>
              <a:rPr lang="cs-CZ" sz="2800" dirty="0" smtClean="0"/>
              <a:t>                                        </a:t>
            </a:r>
            <a:r>
              <a:rPr lang="cs-CZ" sz="2800" b="1" dirty="0" smtClean="0"/>
              <a:t>80 </a:t>
            </a:r>
            <a:r>
              <a:rPr lang="cs-CZ" sz="2800" b="1" dirty="0"/>
              <a:t>km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7269" y="5979177"/>
            <a:ext cx="40639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Žáci ušli celkem </a:t>
            </a:r>
            <a:r>
              <a:rPr lang="cs-CZ" sz="3200" b="1" dirty="0" smtClean="0"/>
              <a:t>80 km.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14905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881" y="116632"/>
            <a:ext cx="842493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u="sng" dirty="0" smtClean="0"/>
              <a:t>2. příklad</a:t>
            </a:r>
          </a:p>
          <a:p>
            <a:r>
              <a:rPr lang="cs-CZ" sz="2800" dirty="0" smtClean="0"/>
              <a:t>Dělník vyrobil během </a:t>
            </a:r>
            <a:r>
              <a:rPr lang="cs-CZ" sz="2400" dirty="0" smtClean="0"/>
              <a:t>tří</a:t>
            </a:r>
            <a:r>
              <a:rPr lang="cs-CZ" sz="2800" dirty="0" smtClean="0"/>
              <a:t> dnů 2950 součástek. Druhý den vyrobil o 25 % součástek více než 1. den, třetí den o 15 % </a:t>
            </a:r>
          </a:p>
          <a:p>
            <a:r>
              <a:rPr lang="cs-CZ" sz="2800" dirty="0"/>
              <a:t>s</a:t>
            </a:r>
            <a:r>
              <a:rPr lang="cs-CZ" sz="2800" dirty="0" smtClean="0"/>
              <a:t>oučástek více než druhý den. Kolik  součástek  vyrobil v jednotlivých dnech?</a:t>
            </a:r>
          </a:p>
          <a:p>
            <a:endParaRPr lang="cs-CZ" sz="2800" dirty="0" smtClean="0"/>
          </a:p>
          <a:p>
            <a:r>
              <a:rPr lang="cs-CZ" sz="2800" dirty="0" smtClean="0"/>
              <a:t>                                 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3270" y="2276872"/>
            <a:ext cx="7552132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Řešení:</a:t>
            </a:r>
            <a:r>
              <a:rPr lang="cs-CZ" sz="2800" dirty="0"/>
              <a:t>                                                    </a:t>
            </a:r>
          </a:p>
          <a:p>
            <a:pPr marL="514350" indent="-514350">
              <a:buAutoNum type="arabicPeriod"/>
            </a:pPr>
            <a:r>
              <a:rPr lang="cs-CZ" sz="2800" dirty="0"/>
              <a:t>den …x                                                                 </a:t>
            </a:r>
          </a:p>
          <a:p>
            <a:pPr marL="514350" indent="-514350">
              <a:buAutoNum type="arabicPeriod"/>
            </a:pPr>
            <a:r>
              <a:rPr lang="cs-CZ" sz="2800" dirty="0"/>
              <a:t>den …x + 0,25x = 1,25x           </a:t>
            </a:r>
          </a:p>
          <a:p>
            <a:pPr marL="514350" indent="-514350">
              <a:buAutoNum type="arabicPeriod"/>
            </a:pPr>
            <a:r>
              <a:rPr lang="cs-CZ" sz="2800" dirty="0"/>
              <a:t>den …1,15 . 1,25x = 1,4375x </a:t>
            </a:r>
            <a:endParaRPr lang="cs-CZ" sz="2800" u="sng" dirty="0"/>
          </a:p>
          <a:p>
            <a:r>
              <a:rPr lang="cs-CZ" sz="2800" u="sng" dirty="0"/>
              <a:t>celkem …2950 součástek </a:t>
            </a:r>
            <a:r>
              <a:rPr lang="cs-CZ" sz="2800" dirty="0"/>
              <a:t>                                             </a:t>
            </a:r>
          </a:p>
          <a:p>
            <a:endParaRPr lang="cs-CZ" sz="2800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6785" y="4529156"/>
            <a:ext cx="648072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X + 1,25x + 1,4375x = 2950</a:t>
            </a:r>
          </a:p>
          <a:p>
            <a:r>
              <a:rPr lang="cs-CZ" sz="2800" dirty="0"/>
              <a:t>                    3,6875x = 2950/ : 3,6875</a:t>
            </a:r>
          </a:p>
          <a:p>
            <a:r>
              <a:rPr lang="cs-CZ" sz="2800" dirty="0"/>
              <a:t>                                 </a:t>
            </a:r>
            <a:r>
              <a:rPr lang="cs-CZ" sz="2800" b="1" u="sng" dirty="0"/>
              <a:t>x = 800 součástek</a:t>
            </a:r>
          </a:p>
          <a:p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59715" y="2288387"/>
            <a:ext cx="3429144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b="1" dirty="0" smtClean="0"/>
              <a:t>Zkouška:</a:t>
            </a:r>
          </a:p>
          <a:p>
            <a:r>
              <a:rPr lang="cs-CZ" sz="2800" dirty="0" smtClean="0"/>
              <a:t>                           …  800</a:t>
            </a:r>
          </a:p>
          <a:p>
            <a:r>
              <a:rPr lang="cs-CZ" sz="2800" dirty="0" smtClean="0"/>
              <a:t>…125 </a:t>
            </a:r>
            <a:r>
              <a:rPr lang="cs-CZ" sz="2800" dirty="0"/>
              <a:t>% z 800 </a:t>
            </a:r>
            <a:r>
              <a:rPr lang="cs-CZ" sz="2800" dirty="0" smtClean="0"/>
              <a:t>  = </a:t>
            </a:r>
            <a:r>
              <a:rPr lang="cs-CZ" sz="2800" dirty="0"/>
              <a:t>1000</a:t>
            </a:r>
          </a:p>
          <a:p>
            <a:r>
              <a:rPr lang="cs-CZ" sz="2800" dirty="0" smtClean="0"/>
              <a:t>…</a:t>
            </a:r>
            <a:r>
              <a:rPr lang="cs-CZ" sz="2800" dirty="0"/>
              <a:t>115 % z 1000 = </a:t>
            </a:r>
            <a:r>
              <a:rPr lang="cs-CZ" sz="2800" u="sng" dirty="0" smtClean="0"/>
              <a:t>1150</a:t>
            </a:r>
            <a:endParaRPr lang="cs-CZ" sz="2800" u="sng" dirty="0"/>
          </a:p>
          <a:p>
            <a:r>
              <a:rPr lang="cs-CZ" sz="2800" dirty="0" smtClean="0"/>
              <a:t>                              </a:t>
            </a:r>
            <a:r>
              <a:rPr lang="cs-CZ" sz="2800" b="1" dirty="0" smtClean="0"/>
              <a:t>2950</a:t>
            </a:r>
            <a:endParaRPr lang="cs-CZ" sz="2800" b="1" dirty="0"/>
          </a:p>
          <a:p>
            <a:endParaRPr lang="cs-CZ" sz="2800" dirty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1569" y="5877272"/>
            <a:ext cx="8730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Dělník vyrobil 1. den </a:t>
            </a:r>
            <a:r>
              <a:rPr lang="cs-CZ" sz="2400" b="1" dirty="0" smtClean="0"/>
              <a:t>800</a:t>
            </a:r>
            <a:r>
              <a:rPr lang="cs-CZ" sz="2400" dirty="0" smtClean="0"/>
              <a:t> součástek, 2. den </a:t>
            </a:r>
            <a:r>
              <a:rPr lang="cs-CZ" sz="2400" b="1" dirty="0" smtClean="0"/>
              <a:t>1000</a:t>
            </a:r>
            <a:r>
              <a:rPr lang="cs-CZ" sz="2400" dirty="0" smtClean="0"/>
              <a:t> součástek a 3. den </a:t>
            </a:r>
            <a:r>
              <a:rPr lang="cs-CZ" sz="2400" b="1" dirty="0" smtClean="0"/>
              <a:t>1150</a:t>
            </a:r>
            <a:r>
              <a:rPr lang="cs-CZ" sz="2400" dirty="0" smtClean="0"/>
              <a:t> součástek.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35837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49965" y="260648"/>
            <a:ext cx="8496944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3. příklad</a:t>
            </a:r>
          </a:p>
          <a:p>
            <a:r>
              <a:rPr lang="cs-CZ" sz="2800" dirty="0" smtClean="0"/>
              <a:t>Tomáš, Jakub a Eva si dohromady ušetřili 1274 Kč. Tomáš si uspořil o 15 % víc než Jakub a Eva měla o 10 % méně než Tomáš. Kolik si každý z nich uspořil?</a:t>
            </a:r>
          </a:p>
          <a:p>
            <a:r>
              <a:rPr lang="cs-CZ" sz="2800" b="1" dirty="0" smtClean="0"/>
              <a:t>Řešení</a:t>
            </a:r>
            <a:r>
              <a:rPr lang="cs-CZ" sz="2800" b="1" smtClean="0"/>
              <a:t>:</a:t>
            </a:r>
            <a:r>
              <a:rPr lang="cs-CZ" sz="2800" smtClean="0"/>
              <a:t>                                                </a:t>
            </a:r>
            <a:r>
              <a:rPr lang="cs-CZ" sz="2800" b="1" smtClean="0"/>
              <a:t>Zkouška:   </a:t>
            </a:r>
            <a:r>
              <a:rPr lang="cs-CZ" sz="2800" smtClean="0"/>
              <a:t>   </a:t>
            </a:r>
            <a:endParaRPr lang="cs-CZ" sz="2800" dirty="0" smtClean="0"/>
          </a:p>
          <a:p>
            <a:r>
              <a:rPr lang="cs-CZ" sz="2800" dirty="0" smtClean="0"/>
              <a:t>Jakub  … x                                                                   …   400      </a:t>
            </a:r>
          </a:p>
          <a:p>
            <a:r>
              <a:rPr lang="cs-CZ" sz="2800" dirty="0" smtClean="0"/>
              <a:t>Tomáš … x+ 0,15x = 1,15x               …   115% z 400 = 460  </a:t>
            </a:r>
          </a:p>
          <a:p>
            <a:r>
              <a:rPr lang="cs-CZ" sz="2800" dirty="0" smtClean="0"/>
              <a:t>Eva      … 0,9 . 1,15x = 1,035x          …    90 % z 460 = </a:t>
            </a:r>
            <a:r>
              <a:rPr lang="cs-CZ" sz="2800" u="sng" dirty="0" smtClean="0"/>
              <a:t>414</a:t>
            </a:r>
          </a:p>
          <a:p>
            <a:r>
              <a:rPr lang="cs-CZ" sz="2800" u="sng" dirty="0" smtClean="0"/>
              <a:t>Celkem … 1274 Kč </a:t>
            </a:r>
            <a:r>
              <a:rPr lang="cs-CZ" sz="2800" dirty="0" smtClean="0"/>
              <a:t>                                                        1274</a:t>
            </a:r>
          </a:p>
          <a:p>
            <a:endParaRPr lang="cs-CZ" sz="2800" dirty="0"/>
          </a:p>
          <a:p>
            <a:r>
              <a:rPr lang="cs-CZ" sz="2800" dirty="0" smtClean="0"/>
              <a:t>X + 1,15x + 1,035x = 1274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3,185x = 1274/ : 3,185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</a:t>
            </a:r>
            <a:r>
              <a:rPr lang="cs-CZ" sz="2800" b="1" u="sng" dirty="0" smtClean="0"/>
              <a:t>x = 400 Kč </a:t>
            </a:r>
            <a:endParaRPr lang="cs-CZ" sz="2800" b="1" dirty="0" smtClean="0"/>
          </a:p>
          <a:p>
            <a:r>
              <a:rPr lang="cs-CZ" sz="2800" u="sng" dirty="0" smtClean="0"/>
              <a:t>Jakub si ušetřil </a:t>
            </a:r>
            <a:r>
              <a:rPr lang="cs-CZ" sz="2800" b="1" u="sng" dirty="0" smtClean="0"/>
              <a:t>400 Kč</a:t>
            </a:r>
            <a:r>
              <a:rPr lang="cs-CZ" sz="2800" u="sng" dirty="0" smtClean="0"/>
              <a:t>, Tomáš </a:t>
            </a:r>
            <a:r>
              <a:rPr lang="cs-CZ" sz="2800" b="1" u="sng" dirty="0" smtClean="0"/>
              <a:t>460</a:t>
            </a:r>
            <a:r>
              <a:rPr lang="cs-CZ" sz="2800" u="sng" dirty="0" smtClean="0"/>
              <a:t> </a:t>
            </a:r>
            <a:r>
              <a:rPr lang="cs-CZ" sz="2800" b="1" u="sng" dirty="0" smtClean="0"/>
              <a:t>Kč</a:t>
            </a:r>
            <a:r>
              <a:rPr lang="cs-CZ" sz="2800" u="sng" dirty="0" smtClean="0"/>
              <a:t> a Eva </a:t>
            </a:r>
            <a:r>
              <a:rPr lang="cs-CZ" sz="2800" b="1" u="sng" dirty="0" smtClean="0"/>
              <a:t>414 Kč</a:t>
            </a:r>
            <a:r>
              <a:rPr lang="cs-CZ" sz="2800" u="sng" dirty="0" smtClean="0"/>
              <a:t>.</a:t>
            </a:r>
          </a:p>
          <a:p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106242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764704"/>
            <a:ext cx="13837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Zdroje:</a:t>
            </a:r>
            <a:endParaRPr lang="cs-CZ" sz="3200" b="1" u="sng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1556792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Zdroje vlastní.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4927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446</Words>
  <Application>Microsoft Office PowerPoint</Application>
  <PresentationFormat>Předvádění na obrazovce (4:3)</PresentationFormat>
  <Paragraphs>60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SLOVNÍ ÚLOHY  PROCENTA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ÚLOHY NA PROCENTA</dc:title>
  <dc:creator>Jitka Michálková</dc:creator>
  <cp:lastModifiedBy>Jitka Michálková</cp:lastModifiedBy>
  <cp:revision>46</cp:revision>
  <dcterms:created xsi:type="dcterms:W3CDTF">2013-06-09T14:02:21Z</dcterms:created>
  <dcterms:modified xsi:type="dcterms:W3CDTF">2013-06-27T14:41:24Z</dcterms:modified>
</cp:coreProperties>
</file>