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61" r:id="rId2"/>
    <p:sldId id="256" r:id="rId3"/>
    <p:sldId id="258" r:id="rId4"/>
    <p:sldId id="259" r:id="rId5"/>
    <p:sldId id="265" r:id="rId6"/>
    <p:sldId id="270" r:id="rId7"/>
    <p:sldId id="272" r:id="rId8"/>
    <p:sldId id="271" r:id="rId9"/>
    <p:sldId id="266" r:id="rId10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93D81CF-94F2-401A-BA57-92F5A7B2D0C5}" styleName="Medium Style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3701" autoAdjust="0"/>
    <p:restoredTop sz="97270" autoAdjust="0"/>
  </p:normalViewPr>
  <p:slideViewPr>
    <p:cSldViewPr snapToGrid="0" snapToObjects="1">
      <p:cViewPr varScale="1">
        <p:scale>
          <a:sx n="74" d="100"/>
          <a:sy n="74" d="100"/>
        </p:scale>
        <p:origin x="-134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 anchor="ctr"/>
        <a:lstStyle/>
        <a:p>
          <a:pPr algn="l"/>
          <a:endParaRPr lang="cs-CZ" sz="1800" dirty="0" smtClean="0"/>
        </a:p>
        <a:p>
          <a:pPr algn="l"/>
          <a:r>
            <a:rPr lang="cs-CZ" sz="1800" dirty="0" smtClean="0"/>
            <a:t>Název </a:t>
          </a:r>
          <a:r>
            <a:rPr lang="cs-CZ" sz="1800" dirty="0"/>
            <a:t>školy:    </a:t>
          </a:r>
          <a:r>
            <a:rPr lang="cs-CZ" sz="1800" dirty="0" smtClean="0"/>
            <a:t>Základní škola a Mateřská škola, Police nad Metují, okres Náchod</a:t>
          </a:r>
          <a:endParaRPr lang="cs-CZ" sz="18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Ing. Jitka Michálková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</a:t>
          </a:r>
          <a:r>
            <a:rPr lang="cs-CZ"/>
            <a:t>: </a:t>
          </a:r>
          <a:r>
            <a:rPr lang="cs-CZ" smtClean="0"/>
            <a:t>VY_32_INOVACE_9B_17_Úlohy </a:t>
          </a:r>
          <a:r>
            <a:rPr lang="cs-CZ" smtClean="0"/>
            <a:t>o pohybu I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Matematika 8. ročník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CZ.1.07/1.4.00/21.1431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9F18DD90-522E-4A06-9EDB-3FF7C7EB6637}">
      <dgm:prSet/>
      <dgm:spPr/>
      <dgm:t>
        <a:bodyPr/>
        <a:lstStyle/>
        <a:p>
          <a:pPr algn="l"/>
          <a:endParaRPr lang="cs-CZ" dirty="0"/>
        </a:p>
      </dgm:t>
    </dgm:pt>
    <dgm:pt modelId="{DC71C009-E3ED-475A-840A-BB6DF5CACA1E}" type="parTrans" cxnId="{74551AAA-BEB0-4396-BD80-6629C3B31C87}">
      <dgm:prSet/>
      <dgm:spPr/>
      <dgm:t>
        <a:bodyPr/>
        <a:lstStyle/>
        <a:p>
          <a:endParaRPr lang="cs-CZ"/>
        </a:p>
      </dgm:t>
    </dgm:pt>
    <dgm:pt modelId="{90F4423F-FE16-401C-9EF9-B9A4578C2C46}" type="sibTrans" cxnId="{74551AAA-BEB0-4396-BD80-6629C3B31C87}">
      <dgm:prSet/>
      <dgm:spPr/>
      <dgm:t>
        <a:bodyPr/>
        <a:lstStyle/>
        <a:p>
          <a:endParaRPr lang="cs-CZ"/>
        </a:p>
      </dgm:t>
    </dgm:pt>
    <dgm:pt modelId="{0C6E1E16-08A6-4B86-AB9F-749A7749D4C9}">
      <dgm:prSet phldrT="[Text]"/>
      <dgm:spPr/>
      <dgm:t>
        <a:bodyPr/>
        <a:lstStyle/>
        <a:p>
          <a:pPr algn="l"/>
          <a:endParaRPr lang="cs-CZ"/>
        </a:p>
      </dgm:t>
    </dgm:pt>
    <dgm:pt modelId="{4A3A465D-E9EB-44FE-A57B-D00F620D5B2D}" type="sibTrans" cxnId="{1473645A-91BD-4A85-95D1-5A16CDA0B60C}">
      <dgm:prSet/>
      <dgm:spPr/>
      <dgm:t>
        <a:bodyPr/>
        <a:lstStyle/>
        <a:p>
          <a:endParaRPr lang="cs-CZ"/>
        </a:p>
      </dgm:t>
    </dgm:pt>
    <dgm:pt modelId="{16195275-21B3-4907-9A5D-8941AF020ED5}" type="parTrans" cxnId="{1473645A-91BD-4A85-95D1-5A16CDA0B60C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7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7" custScaleY="100000"/>
      <dgm:spPr/>
      <dgm:t>
        <a:bodyPr/>
        <a:lstStyle/>
        <a:p>
          <a:endParaRPr lang="cs-CZ"/>
        </a:p>
      </dgm:t>
    </dgm:pt>
    <dgm:pt modelId="{D3840DFA-901C-4049-8AB2-27AC2BA34540}" type="pres">
      <dgm:prSet presAssocID="{0C6E1E16-08A6-4B86-AB9F-749A7749D4C9}" presName="vertSpace2" presStyleLbl="node1" presStyleIdx="0" presStyleCnt="7"/>
      <dgm:spPr/>
      <dgm:t>
        <a:bodyPr/>
        <a:lstStyle/>
        <a:p>
          <a:endParaRPr lang="en-US"/>
        </a:p>
      </dgm:t>
    </dgm:pt>
    <dgm:pt modelId="{5BDA8D49-C64C-4FDF-ACCF-171444A32B21}" type="pres">
      <dgm:prSet presAssocID="{0C6E1E16-08A6-4B86-AB9F-749A7749D4C9}" presName="circle2" presStyleLbl="node1" presStyleIdx="1" presStyleCnt="7"/>
      <dgm:spPr/>
      <dgm:t>
        <a:bodyPr/>
        <a:lstStyle/>
        <a:p>
          <a:endParaRPr lang="en-US"/>
        </a:p>
      </dgm:t>
    </dgm:pt>
    <dgm:pt modelId="{D8344A4C-A59C-418B-AE84-1CF03F62012F}" type="pres">
      <dgm:prSet presAssocID="{0C6E1E16-08A6-4B86-AB9F-749A7749D4C9}" presName="rect2" presStyleLbl="alignAcc1" presStyleIdx="1" presStyleCnt="7" custScaleY="76427"/>
      <dgm:spPr/>
      <dgm:t>
        <a:bodyPr/>
        <a:lstStyle/>
        <a:p>
          <a:endParaRPr lang="cs-CZ"/>
        </a:p>
      </dgm:t>
    </dgm:pt>
    <dgm:pt modelId="{57DDA582-354B-4295-AE97-083B34E96D1A}" type="pres">
      <dgm:prSet presAssocID="{FBBFC3EA-9D9D-4F3A-BEA6-9C2C0E46BF20}" presName="vertSpace3" presStyleLbl="node1" presStyleIdx="1" presStyleCnt="7"/>
      <dgm:spPr/>
      <dgm:t>
        <a:bodyPr/>
        <a:lstStyle/>
        <a:p>
          <a:endParaRPr lang="en-US"/>
        </a:p>
      </dgm:t>
    </dgm:pt>
    <dgm:pt modelId="{4A11C032-4DF2-44E5-8C80-1286B3D4B133}" type="pres">
      <dgm:prSet presAssocID="{FBBFC3EA-9D9D-4F3A-BEA6-9C2C0E46BF20}" presName="circle3" presStyleLbl="node1" presStyleIdx="2" presStyleCnt="7"/>
      <dgm:spPr/>
      <dgm:t>
        <a:bodyPr/>
        <a:lstStyle/>
        <a:p>
          <a:endParaRPr lang="en-US"/>
        </a:p>
      </dgm:t>
    </dgm:pt>
    <dgm:pt modelId="{601CDFA2-8205-4060-95D5-B0A001D0D0E3}" type="pres">
      <dgm:prSet presAssocID="{FBBFC3EA-9D9D-4F3A-BEA6-9C2C0E46BF20}" presName="rect3" presStyleLbl="alignAcc1" presStyleIdx="2" presStyleCnt="7"/>
      <dgm:spPr/>
      <dgm:t>
        <a:bodyPr/>
        <a:lstStyle/>
        <a:p>
          <a:endParaRPr lang="cs-CZ"/>
        </a:p>
      </dgm:t>
    </dgm:pt>
    <dgm:pt modelId="{EA95FEE9-5F68-48C7-93BB-0F8C419DA96D}" type="pres">
      <dgm:prSet presAssocID="{019433A1-1324-4DE1-9E6F-32B851095F74}" presName="vertSpace4" presStyleLbl="node1" presStyleIdx="2" presStyleCnt="7"/>
      <dgm:spPr/>
      <dgm:t>
        <a:bodyPr/>
        <a:lstStyle/>
        <a:p>
          <a:endParaRPr lang="en-US"/>
        </a:p>
      </dgm:t>
    </dgm:pt>
    <dgm:pt modelId="{BB3828A8-1683-43A3-8BCA-2995B7EAE8F3}" type="pres">
      <dgm:prSet presAssocID="{019433A1-1324-4DE1-9E6F-32B851095F74}" presName="circle4" presStyleLbl="node1" presStyleIdx="3" presStyleCnt="7"/>
      <dgm:spPr/>
      <dgm:t>
        <a:bodyPr/>
        <a:lstStyle/>
        <a:p>
          <a:endParaRPr lang="en-US"/>
        </a:p>
      </dgm:t>
    </dgm:pt>
    <dgm:pt modelId="{CC1D5B29-8413-4412-9F6D-55E531B84639}" type="pres">
      <dgm:prSet presAssocID="{019433A1-1324-4DE1-9E6F-32B851095F74}" presName="rect4" presStyleLbl="alignAcc1" presStyleIdx="3" presStyleCnt="7" custLinFactNeighborX="1536" custLinFactNeighborY="521"/>
      <dgm:spPr/>
      <dgm:t>
        <a:bodyPr/>
        <a:lstStyle/>
        <a:p>
          <a:endParaRPr lang="cs-CZ"/>
        </a:p>
      </dgm:t>
    </dgm:pt>
    <dgm:pt modelId="{AEEDACE7-4427-455B-A155-2C3381828BD7}" type="pres">
      <dgm:prSet presAssocID="{C73C7642-F245-4585-8F88-243F9FAEF6CA}" presName="vertSpace5" presStyleLbl="node1" presStyleIdx="3" presStyleCnt="7"/>
      <dgm:spPr/>
      <dgm:t>
        <a:bodyPr/>
        <a:lstStyle/>
        <a:p>
          <a:endParaRPr lang="en-US"/>
        </a:p>
      </dgm:t>
    </dgm:pt>
    <dgm:pt modelId="{7C8531F2-00DF-4DB1-A6C6-AF46193E1BBF}" type="pres">
      <dgm:prSet presAssocID="{C73C7642-F245-4585-8F88-243F9FAEF6CA}" presName="circle5" presStyleLbl="node1" presStyleIdx="4" presStyleCnt="7"/>
      <dgm:spPr/>
      <dgm:t>
        <a:bodyPr/>
        <a:lstStyle/>
        <a:p>
          <a:endParaRPr lang="en-US"/>
        </a:p>
      </dgm:t>
    </dgm:pt>
    <dgm:pt modelId="{304CA11A-E17E-4999-A128-C72BF543B20D}" type="pres">
      <dgm:prSet presAssocID="{C73C7642-F245-4585-8F88-243F9FAEF6CA}" presName="rect5" presStyleLbl="alignAcc1" presStyleIdx="4" presStyleCnt="7"/>
      <dgm:spPr/>
      <dgm:t>
        <a:bodyPr/>
        <a:lstStyle/>
        <a:p>
          <a:endParaRPr lang="cs-CZ"/>
        </a:p>
      </dgm:t>
    </dgm:pt>
    <dgm:pt modelId="{C67EF5F7-B425-49AF-82F9-2446588ED851}" type="pres">
      <dgm:prSet presAssocID="{EBC41103-E2E5-4D48-9B4B-425520D3D098}" presName="vertSpace6" presStyleLbl="node1" presStyleIdx="4" presStyleCnt="7"/>
      <dgm:spPr/>
      <dgm:t>
        <a:bodyPr/>
        <a:lstStyle/>
        <a:p>
          <a:endParaRPr lang="en-US"/>
        </a:p>
      </dgm:t>
    </dgm:pt>
    <dgm:pt modelId="{14E80F71-B028-4CCE-8C5A-7AE67F9A28C6}" type="pres">
      <dgm:prSet presAssocID="{EBC41103-E2E5-4D48-9B4B-425520D3D098}" presName="circle6" presStyleLbl="node1" presStyleIdx="5" presStyleCnt="7"/>
      <dgm:spPr/>
      <dgm:t>
        <a:bodyPr/>
        <a:lstStyle/>
        <a:p>
          <a:endParaRPr lang="en-US"/>
        </a:p>
      </dgm:t>
    </dgm:pt>
    <dgm:pt modelId="{F732C171-B6A8-40AC-BE86-9061B3C3D3B8}" type="pres">
      <dgm:prSet presAssocID="{EBC41103-E2E5-4D48-9B4B-425520D3D098}" presName="rect6" presStyleLbl="alignAcc1" presStyleIdx="5" presStyleCnt="7"/>
      <dgm:spPr/>
      <dgm:t>
        <a:bodyPr/>
        <a:lstStyle/>
        <a:p>
          <a:endParaRPr lang="cs-CZ"/>
        </a:p>
      </dgm:t>
    </dgm:pt>
    <dgm:pt modelId="{D8C5187E-68B6-4E2E-86D0-57087190219B}" type="pres">
      <dgm:prSet presAssocID="{9F18DD90-522E-4A06-9EDB-3FF7C7EB6637}" presName="vertSpace7" presStyleLbl="node1" presStyleIdx="5" presStyleCnt="7"/>
      <dgm:spPr/>
      <dgm:t>
        <a:bodyPr/>
        <a:lstStyle/>
        <a:p>
          <a:endParaRPr lang="en-US"/>
        </a:p>
      </dgm:t>
    </dgm:pt>
    <dgm:pt modelId="{1A909E4D-639C-4CB7-A7CE-FC1133FAA37E}" type="pres">
      <dgm:prSet presAssocID="{9F18DD90-522E-4A06-9EDB-3FF7C7EB6637}" presName="circle7" presStyleLbl="node1" presStyleIdx="6" presStyleCnt="7"/>
      <dgm:spPr/>
      <dgm:t>
        <a:bodyPr/>
        <a:lstStyle/>
        <a:p>
          <a:endParaRPr lang="en-US"/>
        </a:p>
      </dgm:t>
    </dgm:pt>
    <dgm:pt modelId="{D102FEF8-6917-41D2-AE5D-914C1EA8F84A}" type="pres">
      <dgm:prSet presAssocID="{9F18DD90-522E-4A06-9EDB-3FF7C7EB6637}" presName="rect7" presStyleLbl="alignAcc1" presStyleIdx="6" presStyleCnt="7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652895-8F40-40B1-8BC2-AD2A1592E4B6}" type="pres">
      <dgm:prSet presAssocID="{0C6E1E16-08A6-4B86-AB9F-749A7749D4C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478621-DC04-4E99-8ED0-6EF817E39D41}" type="pres">
      <dgm:prSet presAssocID="{FBBFC3EA-9D9D-4F3A-BEA6-9C2C0E46BF20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FE2C4A-F11C-43B1-9923-1AFAA3244381}" type="pres">
      <dgm:prSet presAssocID="{019433A1-1324-4DE1-9E6F-32B851095F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E0F4EFC-82FA-4EC4-801E-BC2F931EC339}" type="pres">
      <dgm:prSet presAssocID="{C73C7642-F245-4585-8F88-243F9FAEF6CA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CEBA79-51F7-49AC-8104-9DE2B978BFF4}" type="pres">
      <dgm:prSet presAssocID="{EBC41103-E2E5-4D48-9B4B-425520D3D09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32F2F5B-E5E6-4E00-9503-10413FFBA7E0}" type="pres">
      <dgm:prSet presAssocID="{9F18DD90-522E-4A06-9EDB-3FF7C7EB663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073FA6-BA5B-1F4E-90C2-5351D0770BA5}" type="presOf" srcId="{C73C7642-F245-4585-8F88-243F9FAEF6CA}" destId="{0E0F4EFC-82FA-4EC4-801E-BC2F931EC339}" srcOrd="1" destOrd="0" presId="urn:microsoft.com/office/officeart/2005/8/layout/target3"/>
    <dgm:cxn modelId="{8D82CFD3-A4EC-7C4E-89BA-CE63DD47AFBC}" type="presOf" srcId="{0C6E1E16-08A6-4B86-AB9F-749A7749D4C9}" destId="{D8344A4C-A59C-418B-AE84-1CF03F62012F}" srcOrd="0" destOrd="0" presId="urn:microsoft.com/office/officeart/2005/8/layout/target3"/>
    <dgm:cxn modelId="{1473645A-91BD-4A85-95D1-5A16CDA0B60C}" srcId="{39F8B381-5807-488E-AC22-73DD4140ED4A}" destId="{0C6E1E16-08A6-4B86-AB9F-749A7749D4C9}" srcOrd="1" destOrd="0" parTransId="{16195275-21B3-4907-9A5D-8941AF020ED5}" sibTransId="{4A3A465D-E9EB-44FE-A57B-D00F620D5B2D}"/>
    <dgm:cxn modelId="{43A284B2-27F0-9340-BECE-CE9718280034}" type="presOf" srcId="{FBBFC3EA-9D9D-4F3A-BEA6-9C2C0E46BF20}" destId="{3F478621-DC04-4E99-8ED0-6EF817E39D41}" srcOrd="1" destOrd="0" presId="urn:microsoft.com/office/officeart/2005/8/layout/target3"/>
    <dgm:cxn modelId="{DB411EEB-70AA-A149-A390-A9BEDE1F8676}" type="presOf" srcId="{445C7998-7549-48B0-BD68-D4F0167F02E5}" destId="{BC35EE03-4121-4EF9-923D-7CB6D30D358D}" srcOrd="0" destOrd="0" presId="urn:microsoft.com/office/officeart/2005/8/layout/target3"/>
    <dgm:cxn modelId="{1A372819-2018-5342-A2D4-EAA75810BD39}" type="presOf" srcId="{C73C7642-F245-4585-8F88-243F9FAEF6CA}" destId="{304CA11A-E17E-4999-A128-C72BF543B20D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E355D247-7FF3-074F-825C-2B81A852AF45}" type="presOf" srcId="{019433A1-1324-4DE1-9E6F-32B851095F74}" destId="{CC1D5B29-8413-4412-9F6D-55E531B84639}" srcOrd="0" destOrd="0" presId="urn:microsoft.com/office/officeart/2005/8/layout/target3"/>
    <dgm:cxn modelId="{C24533D2-26E5-47EB-8A39-D4FB9E52EFE6}" srcId="{39F8B381-5807-488E-AC22-73DD4140ED4A}" destId="{FBBFC3EA-9D9D-4F3A-BEA6-9C2C0E46BF20}" srcOrd="2" destOrd="0" parTransId="{DDB8DF17-17D4-4A37-80A4-B2BE20408FA2}" sibTransId="{83B48451-91B6-4E15-99C9-0FE713D5286E}"/>
    <dgm:cxn modelId="{89F7CF28-2E09-FB4F-96C8-8E6892D9574E}" type="presOf" srcId="{445C7998-7549-48B0-BD68-D4F0167F02E5}" destId="{4D19AB04-24FA-40C2-B203-52AE3D15E171}" srcOrd="1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BFD646D0-DD03-3F4A-882D-855930457CD7}" type="presOf" srcId="{EBC41103-E2E5-4D48-9B4B-425520D3D098}" destId="{D3CEBA79-51F7-49AC-8104-9DE2B978BFF4}" srcOrd="1" destOrd="0" presId="urn:microsoft.com/office/officeart/2005/8/layout/target3"/>
    <dgm:cxn modelId="{74551AAA-BEB0-4396-BD80-6629C3B31C87}" srcId="{39F8B381-5807-488E-AC22-73DD4140ED4A}" destId="{9F18DD90-522E-4A06-9EDB-3FF7C7EB6637}" srcOrd="6" destOrd="0" parTransId="{DC71C009-E3ED-475A-840A-BB6DF5CACA1E}" sibTransId="{90F4423F-FE16-401C-9EF9-B9A4578C2C46}"/>
    <dgm:cxn modelId="{2A2BCF91-C654-4E19-950C-39AA1A49C169}" srcId="{39F8B381-5807-488E-AC22-73DD4140ED4A}" destId="{019433A1-1324-4DE1-9E6F-32B851095F74}" srcOrd="3" destOrd="0" parTransId="{2AB92C11-48B1-4C26-9CC1-F4AB2F53C03B}" sibTransId="{2716416C-EF69-44CA-AEFE-14F7FF081354}"/>
    <dgm:cxn modelId="{FADE6000-C3F6-1441-99D2-30F0E66A18E2}" type="presOf" srcId="{EBC41103-E2E5-4D48-9B4B-425520D3D098}" destId="{F732C171-B6A8-40AC-BE86-9061B3C3D3B8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5D95D1D1-F697-274D-9268-75F082F3CB68}" type="presOf" srcId="{019433A1-1324-4DE1-9E6F-32B851095F74}" destId="{83FE2C4A-F11C-43B1-9923-1AFAA3244381}" srcOrd="1" destOrd="0" presId="urn:microsoft.com/office/officeart/2005/8/layout/target3"/>
    <dgm:cxn modelId="{4D244F6D-63C5-4C4E-A3F8-60FF9B9AA06E}" type="presOf" srcId="{39F8B381-5807-488E-AC22-73DD4140ED4A}" destId="{71045F8C-00FA-488E-A7BD-E2E6753D979D}" srcOrd="0" destOrd="0" presId="urn:microsoft.com/office/officeart/2005/8/layout/target3"/>
    <dgm:cxn modelId="{FC93C44A-F356-0A42-A732-3E5D3F29CFD9}" type="presOf" srcId="{9F18DD90-522E-4A06-9EDB-3FF7C7EB6637}" destId="{D102FEF8-6917-41D2-AE5D-914C1EA8F84A}" srcOrd="0" destOrd="0" presId="urn:microsoft.com/office/officeart/2005/8/layout/target3"/>
    <dgm:cxn modelId="{7398B53B-31AF-1243-9384-9ECC958F83C3}" type="presOf" srcId="{9F18DD90-522E-4A06-9EDB-3FF7C7EB6637}" destId="{932F2F5B-E5E6-4E00-9503-10413FFBA7E0}" srcOrd="1" destOrd="0" presId="urn:microsoft.com/office/officeart/2005/8/layout/target3"/>
    <dgm:cxn modelId="{577FBFC2-EC5A-D140-91BF-0366F1401DB4}" type="presOf" srcId="{0C6E1E16-08A6-4B86-AB9F-749A7749D4C9}" destId="{B7652895-8F40-40B1-8BC2-AD2A1592E4B6}" srcOrd="1" destOrd="0" presId="urn:microsoft.com/office/officeart/2005/8/layout/target3"/>
    <dgm:cxn modelId="{5B4B6E7C-4903-D745-BBF9-14726B3F662E}" type="presOf" srcId="{FBBFC3EA-9D9D-4F3A-BEA6-9C2C0E46BF20}" destId="{601CDFA2-8205-4060-95D5-B0A001D0D0E3}" srcOrd="0" destOrd="0" presId="urn:microsoft.com/office/officeart/2005/8/layout/target3"/>
    <dgm:cxn modelId="{7980032E-9C73-4649-B93F-A21E04B62A85}" type="presParOf" srcId="{71045F8C-00FA-488E-A7BD-E2E6753D979D}" destId="{3577EC6B-C980-4F34-8C69-4365E7B8FC8C}" srcOrd="0" destOrd="0" presId="urn:microsoft.com/office/officeart/2005/8/layout/target3"/>
    <dgm:cxn modelId="{3978D620-5AF8-CC49-8E9E-DA10A960DA09}" type="presParOf" srcId="{71045F8C-00FA-488E-A7BD-E2E6753D979D}" destId="{6940EB87-DC1D-4BC3-9408-9AC2E1FFC039}" srcOrd="1" destOrd="0" presId="urn:microsoft.com/office/officeart/2005/8/layout/target3"/>
    <dgm:cxn modelId="{21D21AED-BC90-5F4B-AB4A-72911E5AC1C5}" type="presParOf" srcId="{71045F8C-00FA-488E-A7BD-E2E6753D979D}" destId="{BC35EE03-4121-4EF9-923D-7CB6D30D358D}" srcOrd="2" destOrd="0" presId="urn:microsoft.com/office/officeart/2005/8/layout/target3"/>
    <dgm:cxn modelId="{CD56029A-4E1B-0248-BD12-406205DAB4F8}" type="presParOf" srcId="{71045F8C-00FA-488E-A7BD-E2E6753D979D}" destId="{D3840DFA-901C-4049-8AB2-27AC2BA34540}" srcOrd="3" destOrd="0" presId="urn:microsoft.com/office/officeart/2005/8/layout/target3"/>
    <dgm:cxn modelId="{419B448A-71BE-2645-AD87-6C5D050F6A9A}" type="presParOf" srcId="{71045F8C-00FA-488E-A7BD-E2E6753D979D}" destId="{5BDA8D49-C64C-4FDF-ACCF-171444A32B21}" srcOrd="4" destOrd="0" presId="urn:microsoft.com/office/officeart/2005/8/layout/target3"/>
    <dgm:cxn modelId="{1CE48E7D-F1C2-784D-B834-DF948459FF8F}" type="presParOf" srcId="{71045F8C-00FA-488E-A7BD-E2E6753D979D}" destId="{D8344A4C-A59C-418B-AE84-1CF03F62012F}" srcOrd="5" destOrd="0" presId="urn:microsoft.com/office/officeart/2005/8/layout/target3"/>
    <dgm:cxn modelId="{EEC014D7-E1C5-DC4C-9BE5-1F4B131B92F3}" type="presParOf" srcId="{71045F8C-00FA-488E-A7BD-E2E6753D979D}" destId="{57DDA582-354B-4295-AE97-083B34E96D1A}" srcOrd="6" destOrd="0" presId="urn:microsoft.com/office/officeart/2005/8/layout/target3"/>
    <dgm:cxn modelId="{1B1E7108-7BFA-4942-B5A8-924414F4FE53}" type="presParOf" srcId="{71045F8C-00FA-488E-A7BD-E2E6753D979D}" destId="{4A11C032-4DF2-44E5-8C80-1286B3D4B133}" srcOrd="7" destOrd="0" presId="urn:microsoft.com/office/officeart/2005/8/layout/target3"/>
    <dgm:cxn modelId="{D3EFDD2A-1020-D241-87D7-A86E8C34C297}" type="presParOf" srcId="{71045F8C-00FA-488E-A7BD-E2E6753D979D}" destId="{601CDFA2-8205-4060-95D5-B0A001D0D0E3}" srcOrd="8" destOrd="0" presId="urn:microsoft.com/office/officeart/2005/8/layout/target3"/>
    <dgm:cxn modelId="{564CBA0F-E1C0-AC4A-9DA7-96637D03C149}" type="presParOf" srcId="{71045F8C-00FA-488E-A7BD-E2E6753D979D}" destId="{EA95FEE9-5F68-48C7-93BB-0F8C419DA96D}" srcOrd="9" destOrd="0" presId="urn:microsoft.com/office/officeart/2005/8/layout/target3"/>
    <dgm:cxn modelId="{BE88A102-340D-6244-B4F3-0E2F783ED874}" type="presParOf" srcId="{71045F8C-00FA-488E-A7BD-E2E6753D979D}" destId="{BB3828A8-1683-43A3-8BCA-2995B7EAE8F3}" srcOrd="10" destOrd="0" presId="urn:microsoft.com/office/officeart/2005/8/layout/target3"/>
    <dgm:cxn modelId="{B5A57AC9-936C-724B-B19D-C0C0799067DA}" type="presParOf" srcId="{71045F8C-00FA-488E-A7BD-E2E6753D979D}" destId="{CC1D5B29-8413-4412-9F6D-55E531B84639}" srcOrd="11" destOrd="0" presId="urn:microsoft.com/office/officeart/2005/8/layout/target3"/>
    <dgm:cxn modelId="{43A4C78B-222D-C74F-89E7-13CA831A3059}" type="presParOf" srcId="{71045F8C-00FA-488E-A7BD-E2E6753D979D}" destId="{AEEDACE7-4427-455B-A155-2C3381828BD7}" srcOrd="12" destOrd="0" presId="urn:microsoft.com/office/officeart/2005/8/layout/target3"/>
    <dgm:cxn modelId="{9D25DD8D-CA88-244F-8444-9C465E1D49FE}" type="presParOf" srcId="{71045F8C-00FA-488E-A7BD-E2E6753D979D}" destId="{7C8531F2-00DF-4DB1-A6C6-AF46193E1BBF}" srcOrd="13" destOrd="0" presId="urn:microsoft.com/office/officeart/2005/8/layout/target3"/>
    <dgm:cxn modelId="{3894E86B-8484-7F46-902A-E1607FB79870}" type="presParOf" srcId="{71045F8C-00FA-488E-A7BD-E2E6753D979D}" destId="{304CA11A-E17E-4999-A128-C72BF543B20D}" srcOrd="14" destOrd="0" presId="urn:microsoft.com/office/officeart/2005/8/layout/target3"/>
    <dgm:cxn modelId="{6883EDF7-46D7-9848-BDD3-4C752EBA8C7B}" type="presParOf" srcId="{71045F8C-00FA-488E-A7BD-E2E6753D979D}" destId="{C67EF5F7-B425-49AF-82F9-2446588ED851}" srcOrd="15" destOrd="0" presId="urn:microsoft.com/office/officeart/2005/8/layout/target3"/>
    <dgm:cxn modelId="{B8A35C65-D80F-0348-957D-251A01D7026C}" type="presParOf" srcId="{71045F8C-00FA-488E-A7BD-E2E6753D979D}" destId="{14E80F71-B028-4CCE-8C5A-7AE67F9A28C6}" srcOrd="16" destOrd="0" presId="urn:microsoft.com/office/officeart/2005/8/layout/target3"/>
    <dgm:cxn modelId="{51A2FFF4-B0F3-604D-ABBB-C9AED1E68817}" type="presParOf" srcId="{71045F8C-00FA-488E-A7BD-E2E6753D979D}" destId="{F732C171-B6A8-40AC-BE86-9061B3C3D3B8}" srcOrd="17" destOrd="0" presId="urn:microsoft.com/office/officeart/2005/8/layout/target3"/>
    <dgm:cxn modelId="{B7F8FDE9-1EAF-844A-8893-3FE7E56727E5}" type="presParOf" srcId="{71045F8C-00FA-488E-A7BD-E2E6753D979D}" destId="{D8C5187E-68B6-4E2E-86D0-57087190219B}" srcOrd="18" destOrd="0" presId="urn:microsoft.com/office/officeart/2005/8/layout/target3"/>
    <dgm:cxn modelId="{0003287C-2F4B-AD43-9E4F-63546C533853}" type="presParOf" srcId="{71045F8C-00FA-488E-A7BD-E2E6753D979D}" destId="{1A909E4D-639C-4CB7-A7CE-FC1133FAA37E}" srcOrd="19" destOrd="0" presId="urn:microsoft.com/office/officeart/2005/8/layout/target3"/>
    <dgm:cxn modelId="{F0791E20-E951-4F48-AF2F-D0012AC36982}" type="presParOf" srcId="{71045F8C-00FA-488E-A7BD-E2E6753D979D}" destId="{D102FEF8-6917-41D2-AE5D-914C1EA8F84A}" srcOrd="20" destOrd="0" presId="urn:microsoft.com/office/officeart/2005/8/layout/target3"/>
    <dgm:cxn modelId="{B9915A9D-58BF-9146-AB3D-5D52E4219A81}" type="presParOf" srcId="{71045F8C-00FA-488E-A7BD-E2E6753D979D}" destId="{4D19AB04-24FA-40C2-B203-52AE3D15E171}" srcOrd="21" destOrd="0" presId="urn:microsoft.com/office/officeart/2005/8/layout/target3"/>
    <dgm:cxn modelId="{BBCFD205-E22E-CF42-AE55-327C3EF69F4F}" type="presParOf" srcId="{71045F8C-00FA-488E-A7BD-E2E6753D979D}" destId="{B7652895-8F40-40B1-8BC2-AD2A1592E4B6}" srcOrd="22" destOrd="0" presId="urn:microsoft.com/office/officeart/2005/8/layout/target3"/>
    <dgm:cxn modelId="{30379EB1-4D71-3949-8D8A-6C601A54F4E2}" type="presParOf" srcId="{71045F8C-00FA-488E-A7BD-E2E6753D979D}" destId="{3F478621-DC04-4E99-8ED0-6EF817E39D41}" srcOrd="23" destOrd="0" presId="urn:microsoft.com/office/officeart/2005/8/layout/target3"/>
    <dgm:cxn modelId="{45D663B5-C61C-EA40-BF11-978031B06517}" type="presParOf" srcId="{71045F8C-00FA-488E-A7BD-E2E6753D979D}" destId="{83FE2C4A-F11C-43B1-9923-1AFAA3244381}" srcOrd="24" destOrd="0" presId="urn:microsoft.com/office/officeart/2005/8/layout/target3"/>
    <dgm:cxn modelId="{9996F8E4-C689-4C47-9DCC-E5B442912FDD}" type="presParOf" srcId="{71045F8C-00FA-488E-A7BD-E2E6753D979D}" destId="{0E0F4EFC-82FA-4EC4-801E-BC2F931EC339}" srcOrd="25" destOrd="0" presId="urn:microsoft.com/office/officeart/2005/8/layout/target3"/>
    <dgm:cxn modelId="{341E835A-12D6-1948-A869-C6374B488CC3}" type="presParOf" srcId="{71045F8C-00FA-488E-A7BD-E2E6753D979D}" destId="{D3CEBA79-51F7-49AC-8104-9DE2B978BFF4}" srcOrd="26" destOrd="0" presId="urn:microsoft.com/office/officeart/2005/8/layout/target3"/>
    <dgm:cxn modelId="{E0C7643A-6405-5046-ACB7-3807BD5951C8}" type="presParOf" srcId="{71045F8C-00FA-488E-A7BD-E2E6753D979D}" destId="{932F2F5B-E5E6-4E00-9503-10413FFBA7E0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7200"/>
          <a:ext cx="4018046" cy="4018046"/>
        </a:xfrm>
        <a:prstGeom prst="pie">
          <a:avLst>
            <a:gd name="adj1" fmla="val 5400000"/>
            <a:gd name="adj2" fmla="val 16200000"/>
          </a:avLst>
        </a:prstGeom>
        <a:solidFill>
          <a:schemeClr val="accent6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09023" y="7200"/>
          <a:ext cx="4687720" cy="40180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 dirty="0" smtClean="0"/>
        </a:p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 </a:t>
          </a:r>
          <a:r>
            <a:rPr lang="cs-CZ" sz="1800" kern="1200" dirty="0"/>
            <a:t>školy:    </a:t>
          </a:r>
          <a:r>
            <a:rPr lang="cs-CZ" sz="1800" kern="1200" dirty="0" smtClean="0"/>
            <a:t>Základní škola a Mateřská škola, Police nad Metují, okres Náchod</a:t>
          </a:r>
          <a:endParaRPr lang="cs-CZ" sz="1800" kern="1200" dirty="0"/>
        </a:p>
      </dsp:txBody>
      <dsp:txXfrm>
        <a:off x="2009023" y="7200"/>
        <a:ext cx="4687720" cy="401804"/>
      </dsp:txXfrm>
    </dsp:sp>
    <dsp:sp modelId="{5BDA8D49-C64C-4FDF-ACCF-171444A32B21}">
      <dsp:nvSpPr>
        <dsp:cNvPr id="0" name=""/>
        <dsp:cNvSpPr/>
      </dsp:nvSpPr>
      <dsp:spPr>
        <a:xfrm>
          <a:off x="301353" y="409004"/>
          <a:ext cx="3415340" cy="3415340"/>
        </a:xfrm>
        <a:prstGeom prst="pie">
          <a:avLst>
            <a:gd name="adj1" fmla="val 5400000"/>
            <a:gd name="adj2" fmla="val 16200000"/>
          </a:avLst>
        </a:prstGeom>
        <a:solidFill>
          <a:schemeClr val="accent6">
            <a:alpha val="90000"/>
            <a:hueOff val="0"/>
            <a:satOff val="0"/>
            <a:lumOff val="0"/>
            <a:alphaOff val="-6667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8344A4C-A59C-418B-AE84-1CF03F62012F}">
      <dsp:nvSpPr>
        <dsp:cNvPr id="0" name=""/>
        <dsp:cNvSpPr/>
      </dsp:nvSpPr>
      <dsp:spPr>
        <a:xfrm>
          <a:off x="2009023" y="811553"/>
          <a:ext cx="4687720" cy="261024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6">
              <a:alpha val="90000"/>
              <a:hueOff val="0"/>
              <a:satOff val="0"/>
              <a:lumOff val="0"/>
              <a:alphaOff val="-6667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400" kern="1200"/>
        </a:p>
      </dsp:txBody>
      <dsp:txXfrm>
        <a:off x="2009023" y="811553"/>
        <a:ext cx="4687720" cy="307086"/>
      </dsp:txXfrm>
    </dsp:sp>
    <dsp:sp modelId="{4A11C032-4DF2-44E5-8C80-1286B3D4B133}">
      <dsp:nvSpPr>
        <dsp:cNvPr id="0" name=""/>
        <dsp:cNvSpPr/>
      </dsp:nvSpPr>
      <dsp:spPr>
        <a:xfrm>
          <a:off x="602706" y="810808"/>
          <a:ext cx="2812633" cy="2812633"/>
        </a:xfrm>
        <a:prstGeom prst="pie">
          <a:avLst>
            <a:gd name="adj1" fmla="val 5400000"/>
            <a:gd name="adj2" fmla="val 16200000"/>
          </a:avLst>
        </a:prstGeom>
        <a:solidFill>
          <a:schemeClr val="accent6">
            <a:alpha val="90000"/>
            <a:hueOff val="0"/>
            <a:satOff val="0"/>
            <a:lumOff val="0"/>
            <a:alphaOff val="-13333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01CDFA2-8205-4060-95D5-B0A001D0D0E3}">
      <dsp:nvSpPr>
        <dsp:cNvPr id="0" name=""/>
        <dsp:cNvSpPr/>
      </dsp:nvSpPr>
      <dsp:spPr>
        <a:xfrm>
          <a:off x="2009023" y="810808"/>
          <a:ext cx="4687720" cy="2812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6">
              <a:alpha val="90000"/>
              <a:hueOff val="0"/>
              <a:satOff val="0"/>
              <a:lumOff val="0"/>
              <a:alphaOff val="-13333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/>
            <a:t>Autor: </a:t>
          </a:r>
          <a:r>
            <a:rPr lang="cs-CZ" sz="1700" kern="1200" dirty="0" smtClean="0"/>
            <a:t>Ing. Jitka Michálková</a:t>
          </a:r>
          <a:endParaRPr lang="cs-CZ" sz="1700" kern="1200" dirty="0"/>
        </a:p>
      </dsp:txBody>
      <dsp:txXfrm>
        <a:off x="2009023" y="810808"/>
        <a:ext cx="4687720" cy="401804"/>
      </dsp:txXfrm>
    </dsp:sp>
    <dsp:sp modelId="{BB3828A8-1683-43A3-8BCA-2995B7EAE8F3}">
      <dsp:nvSpPr>
        <dsp:cNvPr id="0" name=""/>
        <dsp:cNvSpPr/>
      </dsp:nvSpPr>
      <dsp:spPr>
        <a:xfrm>
          <a:off x="904059" y="1212612"/>
          <a:ext cx="2209927" cy="2209927"/>
        </a:xfrm>
        <a:prstGeom prst="pie">
          <a:avLst>
            <a:gd name="adj1" fmla="val 5400000"/>
            <a:gd name="adj2" fmla="val 16200000"/>
          </a:avLst>
        </a:prstGeom>
        <a:solidFill>
          <a:schemeClr val="accent6">
            <a:alpha val="90000"/>
            <a:hueOff val="0"/>
            <a:satOff val="0"/>
            <a:lumOff val="0"/>
            <a:alphaOff val="-2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C1D5B29-8413-4412-9F6D-55E531B84639}">
      <dsp:nvSpPr>
        <dsp:cNvPr id="0" name=""/>
        <dsp:cNvSpPr/>
      </dsp:nvSpPr>
      <dsp:spPr>
        <a:xfrm>
          <a:off x="2009023" y="1224126"/>
          <a:ext cx="4687720" cy="2209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/>
            <a:t>Název </a:t>
          </a:r>
          <a:r>
            <a:rPr lang="cs-CZ" sz="1700" kern="1200"/>
            <a:t>: </a:t>
          </a:r>
          <a:r>
            <a:rPr lang="cs-CZ" sz="1700" kern="1200" smtClean="0"/>
            <a:t>VY_32_INOVACE_9B_17_Úlohy </a:t>
          </a:r>
          <a:r>
            <a:rPr lang="cs-CZ" sz="1700" kern="1200" smtClean="0"/>
            <a:t>o pohybu I</a:t>
          </a:r>
          <a:endParaRPr lang="cs-CZ" sz="1700" kern="1200" dirty="0"/>
        </a:p>
      </dsp:txBody>
      <dsp:txXfrm>
        <a:off x="2009023" y="1224126"/>
        <a:ext cx="4687720" cy="401808"/>
      </dsp:txXfrm>
    </dsp:sp>
    <dsp:sp modelId="{7C8531F2-00DF-4DB1-A6C6-AF46193E1BBF}">
      <dsp:nvSpPr>
        <dsp:cNvPr id="0" name=""/>
        <dsp:cNvSpPr/>
      </dsp:nvSpPr>
      <dsp:spPr>
        <a:xfrm>
          <a:off x="1205414" y="1614421"/>
          <a:ext cx="1607216" cy="1607216"/>
        </a:xfrm>
        <a:prstGeom prst="pie">
          <a:avLst>
            <a:gd name="adj1" fmla="val 5400000"/>
            <a:gd name="adj2" fmla="val 16200000"/>
          </a:avLst>
        </a:prstGeom>
        <a:solidFill>
          <a:schemeClr val="accent6">
            <a:alpha val="90000"/>
            <a:hueOff val="0"/>
            <a:satOff val="0"/>
            <a:lumOff val="0"/>
            <a:alphaOff val="-26667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04CA11A-E17E-4999-A128-C72BF543B20D}">
      <dsp:nvSpPr>
        <dsp:cNvPr id="0" name=""/>
        <dsp:cNvSpPr/>
      </dsp:nvSpPr>
      <dsp:spPr>
        <a:xfrm>
          <a:off x="2009023" y="1614421"/>
          <a:ext cx="4687720" cy="16072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6">
              <a:alpha val="90000"/>
              <a:hueOff val="0"/>
              <a:satOff val="0"/>
              <a:lumOff val="0"/>
              <a:alphaOff val="-26667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Téma: Matematika 8. ročník</a:t>
          </a:r>
          <a:endParaRPr lang="cs-CZ" sz="1700" kern="1200" dirty="0"/>
        </a:p>
      </dsp:txBody>
      <dsp:txXfrm>
        <a:off x="2009023" y="1614421"/>
        <a:ext cx="4687720" cy="401804"/>
      </dsp:txXfrm>
    </dsp:sp>
    <dsp:sp modelId="{14E80F71-B028-4CCE-8C5A-7AE67F9A28C6}">
      <dsp:nvSpPr>
        <dsp:cNvPr id="0" name=""/>
        <dsp:cNvSpPr/>
      </dsp:nvSpPr>
      <dsp:spPr>
        <a:xfrm>
          <a:off x="1506768" y="2016225"/>
          <a:ext cx="1004510" cy="1004510"/>
        </a:xfrm>
        <a:prstGeom prst="pie">
          <a:avLst>
            <a:gd name="adj1" fmla="val 5400000"/>
            <a:gd name="adj2" fmla="val 16200000"/>
          </a:avLst>
        </a:prstGeom>
        <a:solidFill>
          <a:schemeClr val="accent6">
            <a:alpha val="90000"/>
            <a:hueOff val="0"/>
            <a:satOff val="0"/>
            <a:lumOff val="0"/>
            <a:alphaOff val="-33333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732C171-B6A8-40AC-BE86-9061B3C3D3B8}">
      <dsp:nvSpPr>
        <dsp:cNvPr id="0" name=""/>
        <dsp:cNvSpPr/>
      </dsp:nvSpPr>
      <dsp:spPr>
        <a:xfrm>
          <a:off x="2009023" y="2016225"/>
          <a:ext cx="4687720" cy="10045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6">
              <a:alpha val="90000"/>
              <a:hueOff val="0"/>
              <a:satOff val="0"/>
              <a:lumOff val="0"/>
              <a:alphaOff val="-33333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/>
            <a:t>Číslo projektu</a:t>
          </a:r>
          <a:r>
            <a:rPr lang="cs-CZ" sz="1700" kern="1200" dirty="0" smtClean="0"/>
            <a:t>: CZ.1.07/1.4.00/21.1431</a:t>
          </a:r>
          <a:endParaRPr lang="cs-CZ" sz="1700" kern="1200" dirty="0"/>
        </a:p>
      </dsp:txBody>
      <dsp:txXfrm>
        <a:off x="2009023" y="2016225"/>
        <a:ext cx="4687720" cy="401804"/>
      </dsp:txXfrm>
    </dsp:sp>
    <dsp:sp modelId="{1A909E4D-639C-4CB7-A7CE-FC1133FAA37E}">
      <dsp:nvSpPr>
        <dsp:cNvPr id="0" name=""/>
        <dsp:cNvSpPr/>
      </dsp:nvSpPr>
      <dsp:spPr>
        <a:xfrm>
          <a:off x="1808121" y="2418029"/>
          <a:ext cx="401804" cy="401804"/>
        </a:xfrm>
        <a:prstGeom prst="pie">
          <a:avLst>
            <a:gd name="adj1" fmla="val 5400000"/>
            <a:gd name="adj2" fmla="val 16200000"/>
          </a:avLst>
        </a:prstGeom>
        <a:solidFill>
          <a:schemeClr val="accent6">
            <a:alpha val="90000"/>
            <a:hueOff val="0"/>
            <a:satOff val="0"/>
            <a:lumOff val="0"/>
            <a:alphaOff val="-4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102FEF8-6917-41D2-AE5D-914C1EA8F84A}">
      <dsp:nvSpPr>
        <dsp:cNvPr id="0" name=""/>
        <dsp:cNvSpPr/>
      </dsp:nvSpPr>
      <dsp:spPr>
        <a:xfrm>
          <a:off x="2009023" y="2418029"/>
          <a:ext cx="4687720" cy="40180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700" kern="1200" dirty="0"/>
        </a:p>
      </dsp:txBody>
      <dsp:txXfrm>
        <a:off x="2009023" y="2418029"/>
        <a:ext cx="4687720" cy="40180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B623C4-67EE-5049-AF1B-4CAA9333DFED}" type="datetimeFigureOut">
              <a:rPr lang="en-US" smtClean="0"/>
              <a:t>6/27/2013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52D-DFE0-7D41-8300-76EA96996D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27154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B623C4-67EE-5049-AF1B-4CAA9333DFED}" type="datetimeFigureOut">
              <a:rPr lang="en-US" smtClean="0"/>
              <a:t>6/27/2013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52D-DFE0-7D41-8300-76EA96996D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58274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B623C4-67EE-5049-AF1B-4CAA9333DFED}" type="datetimeFigureOut">
              <a:rPr lang="en-US" smtClean="0"/>
              <a:t>6/27/2013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52D-DFE0-7D41-8300-76EA96996D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85519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B623C4-67EE-5049-AF1B-4CAA9333DFED}" type="datetimeFigureOut">
              <a:rPr lang="en-US" smtClean="0"/>
              <a:t>6/27/2013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52D-DFE0-7D41-8300-76EA96996D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31213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B623C4-67EE-5049-AF1B-4CAA9333DFED}" type="datetimeFigureOut">
              <a:rPr lang="en-US" smtClean="0"/>
              <a:t>6/27/2013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52D-DFE0-7D41-8300-76EA96996D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4429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B623C4-67EE-5049-AF1B-4CAA9333DFED}" type="datetimeFigureOut">
              <a:rPr lang="en-US" smtClean="0"/>
              <a:t>6/27/2013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52D-DFE0-7D41-8300-76EA96996D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09550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B623C4-67EE-5049-AF1B-4CAA9333DFED}" type="datetimeFigureOut">
              <a:rPr lang="en-US" smtClean="0"/>
              <a:t>6/27/2013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52D-DFE0-7D41-8300-76EA96996D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80763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B623C4-67EE-5049-AF1B-4CAA9333DFED}" type="datetimeFigureOut">
              <a:rPr lang="en-US" smtClean="0"/>
              <a:t>6/27/2013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52D-DFE0-7D41-8300-76EA96996D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11527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B623C4-67EE-5049-AF1B-4CAA9333DFED}" type="datetimeFigureOut">
              <a:rPr lang="en-US" smtClean="0"/>
              <a:t>6/27/2013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52D-DFE0-7D41-8300-76EA96996D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94385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B623C4-67EE-5049-AF1B-4CAA9333DFED}" type="datetimeFigureOut">
              <a:rPr lang="en-US" smtClean="0"/>
              <a:t>6/27/2013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52D-DFE0-7D41-8300-76EA96996D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84507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B623C4-67EE-5049-AF1B-4CAA9333DFED}" type="datetimeFigureOut">
              <a:rPr lang="en-US" smtClean="0"/>
              <a:t>6/27/2013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52D-DFE0-7D41-8300-76EA96996D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6694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7B623C4-67EE-5049-AF1B-4CAA9333DFED}" type="datetimeFigureOut">
              <a:rPr lang="en-US" smtClean="0"/>
              <a:t>6/27/2013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E7C52D-DFE0-7D41-8300-76EA96996D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46467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156540773"/>
              </p:ext>
            </p:extLst>
          </p:nvPr>
        </p:nvGraphicFramePr>
        <p:xfrm>
          <a:off x="1259632" y="1700808"/>
          <a:ext cx="6696744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826872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12123" y="838200"/>
            <a:ext cx="2987899" cy="688975"/>
          </a:xfrm>
        </p:spPr>
        <p:txBody>
          <a:bodyPr>
            <a:noAutofit/>
          </a:bodyPr>
          <a:lstStyle/>
          <a:p>
            <a:pPr algn="l"/>
            <a:r>
              <a:rPr lang="en-US" sz="4000" dirty="0" err="1" smtClean="0"/>
              <a:t>Anotace</a:t>
            </a:r>
            <a:r>
              <a:rPr lang="en-US" sz="4000" dirty="0" smtClean="0"/>
              <a:t>:</a:t>
            </a:r>
            <a:endParaRPr lang="en-US" sz="4000" dirty="0"/>
          </a:p>
        </p:txBody>
      </p:sp>
      <p:sp>
        <p:nvSpPr>
          <p:cNvPr id="4" name="TextBox 3"/>
          <p:cNvSpPr txBox="1"/>
          <p:nvPr/>
        </p:nvSpPr>
        <p:spPr>
          <a:xfrm>
            <a:off x="1143000" y="2514600"/>
            <a:ext cx="6705600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dirty="0" smtClean="0"/>
          </a:p>
          <a:p>
            <a:endParaRPr lang="en-US" dirty="0"/>
          </a:p>
          <a:p>
            <a:endParaRPr lang="en-US" dirty="0" smtClean="0"/>
          </a:p>
          <a:p>
            <a:endParaRPr lang="en-US" dirty="0"/>
          </a:p>
          <a:p>
            <a:endParaRPr lang="en-US" dirty="0" smtClean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3" name="TextovéPole 2"/>
          <p:cNvSpPr txBox="1"/>
          <p:nvPr/>
        </p:nvSpPr>
        <p:spPr>
          <a:xfrm>
            <a:off x="412124" y="1622737"/>
            <a:ext cx="8358389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Prezentace je určena k zopakování základních fyzikálních vzorců, které se používají k výpočtu dráhy, rychlosti a času v úlohách o pohybu.</a:t>
            </a:r>
          </a:p>
          <a:p>
            <a:r>
              <a:rPr lang="cs-CZ" sz="3200" dirty="0" smtClean="0"/>
              <a:t>Prezentace také slouží k </a:t>
            </a:r>
            <a:r>
              <a:rPr lang="cs-CZ" sz="3200" dirty="0"/>
              <a:t>osvojení </a:t>
            </a:r>
            <a:r>
              <a:rPr lang="cs-CZ" sz="3200" dirty="0" smtClean="0"/>
              <a:t>postupu </a:t>
            </a:r>
            <a:r>
              <a:rPr lang="cs-CZ" sz="3200" dirty="0"/>
              <a:t>při výpočtu </a:t>
            </a:r>
            <a:r>
              <a:rPr lang="cs-CZ" sz="3200" dirty="0" smtClean="0"/>
              <a:t>slovních úloh o pohybu.</a:t>
            </a:r>
            <a:endParaRPr lang="cs-CZ" sz="3200" dirty="0"/>
          </a:p>
          <a:p>
            <a:r>
              <a:rPr lang="cs-CZ" sz="3200" smtClean="0"/>
              <a:t>Materiál </a:t>
            </a:r>
            <a:r>
              <a:rPr lang="cs-CZ" sz="3200" dirty="0"/>
              <a:t>slouží také k zápisu stručných poznámek do školních sešitů.</a:t>
            </a:r>
          </a:p>
          <a:p>
            <a:endParaRPr lang="cs-CZ" sz="3200" dirty="0"/>
          </a:p>
          <a:p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8565351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2729074"/>
            <a:ext cx="9144000" cy="688975"/>
          </a:xfrm>
        </p:spPr>
        <p:txBody>
          <a:bodyPr>
            <a:noAutofit/>
          </a:bodyPr>
          <a:lstStyle/>
          <a:p>
            <a:r>
              <a:rPr lang="cs-CZ" sz="6000" b="1" u="sng" dirty="0" smtClean="0"/>
              <a:t>Úlohy </a:t>
            </a:r>
            <a:r>
              <a:rPr lang="cs-CZ" sz="6000" b="1" u="sng" smtClean="0"/>
              <a:t>o pohybu I</a:t>
            </a:r>
            <a:endParaRPr lang="en-US" sz="6000" b="1" u="sng" dirty="0"/>
          </a:p>
        </p:txBody>
      </p:sp>
    </p:spTree>
    <p:extLst>
      <p:ext uri="{BB962C8B-B14F-4D97-AF65-F5344CB8AC3E}">
        <p14:creationId xmlns:p14="http://schemas.microsoft.com/office/powerpoint/2010/main" val="34720322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152400"/>
            <a:ext cx="9144000" cy="688975"/>
          </a:xfrm>
        </p:spPr>
        <p:txBody>
          <a:bodyPr>
            <a:normAutofit/>
          </a:bodyPr>
          <a:lstStyle/>
          <a:p>
            <a:pPr indent="342900" algn="l"/>
            <a:r>
              <a:rPr lang="cs-CZ" sz="3200" b="1" u="sng" dirty="0" smtClean="0"/>
              <a:t>Úlohy o pohybu</a:t>
            </a:r>
            <a:r>
              <a:rPr lang="en-US" sz="3200" b="1" u="sng" dirty="0" smtClean="0"/>
              <a:t> </a:t>
            </a:r>
            <a:endParaRPr lang="en-US" sz="3200" b="1" u="sng" dirty="0"/>
          </a:p>
        </p:txBody>
      </p:sp>
      <p:sp>
        <p:nvSpPr>
          <p:cNvPr id="82" name="TextBox 81"/>
          <p:cNvSpPr txBox="1"/>
          <p:nvPr/>
        </p:nvSpPr>
        <p:spPr>
          <a:xfrm>
            <a:off x="494852" y="1103223"/>
            <a:ext cx="8550369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V úlohách o pohybu využijeme vzorce pro výpočet </a:t>
            </a:r>
            <a:r>
              <a:rPr lang="cs-CZ" sz="2600" b="1" i="1" u="sng" dirty="0" smtClean="0"/>
              <a:t>dráhy, rychlosti a času.</a:t>
            </a:r>
            <a:endParaRPr lang="en-US" sz="2600" b="1" i="1" u="sng" dirty="0"/>
          </a:p>
        </p:txBody>
      </p:sp>
      <p:sp>
        <p:nvSpPr>
          <p:cNvPr id="33" name="TextBox 32"/>
          <p:cNvSpPr txBox="1"/>
          <p:nvPr/>
        </p:nvSpPr>
        <p:spPr>
          <a:xfrm>
            <a:off x="1796092" y="2700269"/>
            <a:ext cx="4923143" cy="6270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600" b="1" i="1" u="sng" dirty="0"/>
              <a:t>d</a:t>
            </a:r>
            <a:r>
              <a:rPr lang="cs-CZ" sz="2600" b="1" i="1" u="sng" dirty="0" smtClean="0"/>
              <a:t>ráha</a:t>
            </a:r>
            <a:r>
              <a:rPr lang="en-US" sz="2600" b="1" i="1" u="sng" dirty="0" smtClean="0"/>
              <a:t>:</a:t>
            </a:r>
            <a:r>
              <a:rPr lang="cs-CZ" sz="2600" dirty="0"/>
              <a:t>	</a:t>
            </a:r>
            <a:r>
              <a:rPr lang="cs-CZ" sz="2600" dirty="0" smtClean="0"/>
              <a:t>		s = v</a:t>
            </a:r>
            <a:r>
              <a:rPr lang="cs-CZ" sz="2600" dirty="0">
                <a:sym typeface="Symbol"/>
              </a:rPr>
              <a:t>  </a:t>
            </a:r>
            <a:r>
              <a:rPr lang="cs-CZ" sz="2600" dirty="0" smtClean="0">
                <a:sym typeface="Symbol"/>
              </a:rPr>
              <a:t>t		(km, m)</a:t>
            </a:r>
          </a:p>
        </p:txBody>
      </p:sp>
      <p:sp>
        <p:nvSpPr>
          <p:cNvPr id="34" name="TextBox 33"/>
          <p:cNvSpPr txBox="1"/>
          <p:nvPr/>
        </p:nvSpPr>
        <p:spPr>
          <a:xfrm>
            <a:off x="1796092" y="3882491"/>
            <a:ext cx="5477846" cy="6304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600" b="1" i="1" u="sng" dirty="0" smtClean="0"/>
              <a:t>rychlost</a:t>
            </a:r>
            <a:r>
              <a:rPr lang="en-US" sz="2600" b="1" i="1" u="sng" dirty="0" smtClean="0"/>
              <a:t>:</a:t>
            </a:r>
            <a:r>
              <a:rPr lang="cs-CZ" sz="2600" dirty="0"/>
              <a:t>	</a:t>
            </a:r>
            <a:r>
              <a:rPr lang="cs-CZ" sz="2600" dirty="0" smtClean="0"/>
              <a:t>	v </a:t>
            </a:r>
            <a:r>
              <a:rPr lang="cs-CZ" sz="2600" dirty="0"/>
              <a:t>= </a:t>
            </a:r>
            <a:r>
              <a:rPr lang="cs-CZ" sz="2600" dirty="0" smtClean="0"/>
              <a:t>s</a:t>
            </a:r>
            <a:r>
              <a:rPr lang="cs-CZ" sz="2600" dirty="0" smtClean="0">
                <a:sym typeface="Symbol"/>
              </a:rPr>
              <a:t> / </a:t>
            </a:r>
            <a:r>
              <a:rPr lang="cs-CZ" sz="2600" dirty="0">
                <a:sym typeface="Symbol"/>
              </a:rPr>
              <a:t>t	</a:t>
            </a:r>
            <a:r>
              <a:rPr lang="cs-CZ" sz="2600" dirty="0" smtClean="0">
                <a:sym typeface="Symbol"/>
              </a:rPr>
              <a:t>	(km/h, m/s)</a:t>
            </a:r>
            <a:endParaRPr lang="cs-CZ" sz="2600" dirty="0">
              <a:sym typeface="Symbol"/>
            </a:endParaRPr>
          </a:p>
        </p:txBody>
      </p:sp>
      <p:sp>
        <p:nvSpPr>
          <p:cNvPr id="35" name="TextBox 34"/>
          <p:cNvSpPr txBox="1"/>
          <p:nvPr/>
        </p:nvSpPr>
        <p:spPr>
          <a:xfrm>
            <a:off x="1796092" y="5111632"/>
            <a:ext cx="4543231" cy="6304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600" b="1" i="1" u="sng" dirty="0" smtClean="0"/>
              <a:t>čas</a:t>
            </a:r>
            <a:r>
              <a:rPr lang="en-US" sz="2600" b="1" i="1" u="sng" dirty="0" smtClean="0"/>
              <a:t>:</a:t>
            </a:r>
            <a:r>
              <a:rPr lang="cs-CZ" sz="2600" dirty="0"/>
              <a:t>	</a:t>
            </a:r>
            <a:r>
              <a:rPr lang="cs-CZ" sz="2600" dirty="0" smtClean="0"/>
              <a:t>		t </a:t>
            </a:r>
            <a:r>
              <a:rPr lang="cs-CZ" sz="2600" dirty="0"/>
              <a:t>= </a:t>
            </a:r>
            <a:r>
              <a:rPr lang="cs-CZ" sz="2600" dirty="0" smtClean="0"/>
              <a:t>s /</a:t>
            </a:r>
            <a:r>
              <a:rPr lang="cs-CZ" sz="2600" dirty="0" smtClean="0">
                <a:sym typeface="Symbol"/>
              </a:rPr>
              <a:t> v</a:t>
            </a:r>
            <a:r>
              <a:rPr lang="cs-CZ" sz="2600" dirty="0">
                <a:sym typeface="Symbol"/>
              </a:rPr>
              <a:t>	</a:t>
            </a:r>
            <a:r>
              <a:rPr lang="cs-CZ" sz="2600" dirty="0" smtClean="0">
                <a:sym typeface="Symbol"/>
              </a:rPr>
              <a:t>	(h, s)</a:t>
            </a:r>
            <a:endParaRPr lang="cs-CZ" sz="2600" dirty="0">
              <a:sym typeface="Symbol"/>
            </a:endParaRPr>
          </a:p>
        </p:txBody>
      </p:sp>
    </p:spTree>
    <p:extLst>
      <p:ext uri="{BB962C8B-B14F-4D97-AF65-F5344CB8AC3E}">
        <p14:creationId xmlns:p14="http://schemas.microsoft.com/office/powerpoint/2010/main" val="36907739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" grpId="0"/>
      <p:bldP spid="34" grpId="0"/>
      <p:bldP spid="3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" name="TextBox 81"/>
          <p:cNvSpPr txBox="1"/>
          <p:nvPr/>
        </p:nvSpPr>
        <p:spPr>
          <a:xfrm>
            <a:off x="650075" y="1222535"/>
            <a:ext cx="7760146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b="1" i="1" u="sng" dirty="0" smtClean="0"/>
              <a:t>a) Pohyb ve stejném směru</a:t>
            </a:r>
            <a:endParaRPr lang="en-US" sz="2600" b="1" u="sng" dirty="0"/>
          </a:p>
        </p:txBody>
      </p:sp>
      <p:sp>
        <p:nvSpPr>
          <p:cNvPr id="5" name="Title 1"/>
          <p:cNvSpPr txBox="1">
            <a:spLocks/>
          </p:cNvSpPr>
          <p:nvPr/>
        </p:nvSpPr>
        <p:spPr>
          <a:xfrm>
            <a:off x="0" y="152400"/>
            <a:ext cx="9144000" cy="68897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indent="342900" algn="l"/>
            <a:r>
              <a:rPr lang="cs-CZ" sz="3200" b="1" u="sng" dirty="0" smtClean="0"/>
              <a:t>Typy úloh o pohybu:</a:t>
            </a:r>
            <a:r>
              <a:rPr lang="en-US" sz="3200" b="1" u="sng" dirty="0" smtClean="0"/>
              <a:t> </a:t>
            </a:r>
            <a:endParaRPr lang="en-US" sz="3200" b="1" u="sng" dirty="0"/>
          </a:p>
        </p:txBody>
      </p:sp>
      <p:sp>
        <p:nvSpPr>
          <p:cNvPr id="6" name="TextBox 5"/>
          <p:cNvSpPr txBox="1"/>
          <p:nvPr/>
        </p:nvSpPr>
        <p:spPr>
          <a:xfrm>
            <a:off x="650075" y="3976619"/>
            <a:ext cx="7760146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b="1" i="1" u="sng" dirty="0"/>
              <a:t>b</a:t>
            </a:r>
            <a:r>
              <a:rPr lang="cs-CZ" sz="2600" b="1" i="1" u="sng" dirty="0" smtClean="0"/>
              <a:t>) Pohyb ve směru proti sobě</a:t>
            </a:r>
            <a:endParaRPr lang="en-US" sz="2600" b="1" u="sng" dirty="0"/>
          </a:p>
        </p:txBody>
      </p:sp>
      <p:sp>
        <p:nvSpPr>
          <p:cNvPr id="7" name="TextBox 6"/>
          <p:cNvSpPr txBox="1"/>
          <p:nvPr/>
        </p:nvSpPr>
        <p:spPr>
          <a:xfrm>
            <a:off x="5611734" y="2314393"/>
            <a:ext cx="2334841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b="1" dirty="0"/>
              <a:t>p</a:t>
            </a:r>
            <a:r>
              <a:rPr lang="cs-CZ" sz="2600" b="1" dirty="0" smtClean="0"/>
              <a:t>latí</a:t>
            </a:r>
          </a:p>
          <a:p>
            <a:r>
              <a:rPr lang="cs-CZ" sz="2600" b="1" dirty="0" smtClean="0"/>
              <a:t>s</a:t>
            </a:r>
            <a:r>
              <a:rPr lang="cs-CZ" sz="2600" b="1" baseline="-25000" dirty="0" smtClean="0"/>
              <a:t>1</a:t>
            </a:r>
            <a:r>
              <a:rPr lang="cs-CZ" sz="2600" b="1" dirty="0" smtClean="0"/>
              <a:t> = s</a:t>
            </a:r>
            <a:r>
              <a:rPr lang="cs-CZ" sz="2600" b="1" baseline="-25000" dirty="0" smtClean="0"/>
              <a:t>2</a:t>
            </a:r>
            <a:endParaRPr lang="en-US" sz="2600" b="1" baseline="-25000" dirty="0"/>
          </a:p>
        </p:txBody>
      </p:sp>
      <p:cxnSp>
        <p:nvCxnSpPr>
          <p:cNvPr id="8" name="Straight Arrow Connector 7"/>
          <p:cNvCxnSpPr/>
          <p:nvPr/>
        </p:nvCxnSpPr>
        <p:spPr>
          <a:xfrm>
            <a:off x="1709062" y="2542998"/>
            <a:ext cx="2775857" cy="0"/>
          </a:xfrm>
          <a:prstGeom prst="straightConnector1">
            <a:avLst/>
          </a:prstGeom>
          <a:ln w="38100">
            <a:tailEnd type="arrow" w="med" len="lg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0" name="Straight Arrow Connector 9"/>
          <p:cNvCxnSpPr/>
          <p:nvPr/>
        </p:nvCxnSpPr>
        <p:spPr>
          <a:xfrm>
            <a:off x="1709062" y="2945770"/>
            <a:ext cx="2775857" cy="0"/>
          </a:xfrm>
          <a:prstGeom prst="straightConnector1">
            <a:avLst/>
          </a:prstGeom>
          <a:ln w="38100">
            <a:tailEnd type="arrow" w="med" len="lg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1" name="Straight Connector 10"/>
          <p:cNvCxnSpPr/>
          <p:nvPr/>
        </p:nvCxnSpPr>
        <p:spPr>
          <a:xfrm>
            <a:off x="1709062" y="2303511"/>
            <a:ext cx="0" cy="892552"/>
          </a:xfrm>
          <a:prstGeom prst="line">
            <a:avLst/>
          </a:prstGeom>
          <a:ln w="38100"/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>
            <a:off x="4484988" y="2314393"/>
            <a:ext cx="0" cy="892552"/>
          </a:xfrm>
          <a:prstGeom prst="line">
            <a:avLst/>
          </a:prstGeom>
          <a:ln w="38100"/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4" name="TextBox 13"/>
          <p:cNvSpPr txBox="1"/>
          <p:nvPr/>
        </p:nvSpPr>
        <p:spPr>
          <a:xfrm>
            <a:off x="2737909" y="1872128"/>
            <a:ext cx="625783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b="1" dirty="0" smtClean="0"/>
              <a:t>s</a:t>
            </a:r>
            <a:r>
              <a:rPr lang="cs-CZ" sz="2600" b="1" baseline="-25000" dirty="0" smtClean="0"/>
              <a:t>1</a:t>
            </a:r>
            <a:endParaRPr lang="en-US" sz="2600" b="1" baseline="-25000" dirty="0"/>
          </a:p>
        </p:txBody>
      </p:sp>
      <p:sp>
        <p:nvSpPr>
          <p:cNvPr id="15" name="TextBox 14"/>
          <p:cNvSpPr txBox="1"/>
          <p:nvPr/>
        </p:nvSpPr>
        <p:spPr>
          <a:xfrm>
            <a:off x="2773212" y="3054625"/>
            <a:ext cx="625783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b="1" dirty="0" smtClean="0"/>
              <a:t>s</a:t>
            </a:r>
            <a:r>
              <a:rPr lang="cs-CZ" sz="2600" b="1" baseline="-25000" dirty="0" smtClean="0"/>
              <a:t>2</a:t>
            </a:r>
            <a:endParaRPr lang="en-US" sz="2600" b="1" baseline="-25000" dirty="0"/>
          </a:p>
        </p:txBody>
      </p:sp>
      <p:sp>
        <p:nvSpPr>
          <p:cNvPr id="16" name="TextBox 15"/>
          <p:cNvSpPr txBox="1"/>
          <p:nvPr/>
        </p:nvSpPr>
        <p:spPr>
          <a:xfrm>
            <a:off x="5611734" y="4948736"/>
            <a:ext cx="2334841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b="1" dirty="0"/>
              <a:t>p</a:t>
            </a:r>
            <a:r>
              <a:rPr lang="cs-CZ" sz="2600" b="1" dirty="0" smtClean="0"/>
              <a:t>latí</a:t>
            </a:r>
          </a:p>
          <a:p>
            <a:r>
              <a:rPr lang="cs-CZ" sz="2600" b="1" dirty="0" smtClean="0"/>
              <a:t>s</a:t>
            </a:r>
            <a:r>
              <a:rPr lang="cs-CZ" sz="2600" b="1" baseline="-25000" dirty="0" smtClean="0"/>
              <a:t>1</a:t>
            </a:r>
            <a:r>
              <a:rPr lang="cs-CZ" sz="2600" b="1" dirty="0" smtClean="0"/>
              <a:t> + s</a:t>
            </a:r>
            <a:r>
              <a:rPr lang="cs-CZ" sz="2600" b="1" baseline="-25000" dirty="0" smtClean="0"/>
              <a:t>2</a:t>
            </a:r>
            <a:r>
              <a:rPr lang="cs-CZ" sz="2600" b="1" dirty="0" smtClean="0"/>
              <a:t> = s</a:t>
            </a:r>
            <a:endParaRPr lang="en-US" sz="2600" b="1" baseline="-25000" dirty="0"/>
          </a:p>
        </p:txBody>
      </p:sp>
      <p:cxnSp>
        <p:nvCxnSpPr>
          <p:cNvPr id="17" name="Straight Arrow Connector 16"/>
          <p:cNvCxnSpPr/>
          <p:nvPr/>
        </p:nvCxnSpPr>
        <p:spPr>
          <a:xfrm>
            <a:off x="1698174" y="5166451"/>
            <a:ext cx="1230089" cy="0"/>
          </a:xfrm>
          <a:prstGeom prst="straightConnector1">
            <a:avLst/>
          </a:prstGeom>
          <a:ln w="38100">
            <a:tailEnd type="arrow" w="med" len="lg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8" name="Straight Arrow Connector 17"/>
          <p:cNvCxnSpPr/>
          <p:nvPr/>
        </p:nvCxnSpPr>
        <p:spPr>
          <a:xfrm>
            <a:off x="2928263" y="5569223"/>
            <a:ext cx="1545768" cy="0"/>
          </a:xfrm>
          <a:prstGeom prst="straightConnector1">
            <a:avLst/>
          </a:prstGeom>
          <a:ln w="38100">
            <a:headEnd type="arrow" w="med" len="lg"/>
            <a:tailEnd type="none" w="med" len="lg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>
            <a:off x="1698174" y="4926964"/>
            <a:ext cx="0" cy="1243556"/>
          </a:xfrm>
          <a:prstGeom prst="line">
            <a:avLst/>
          </a:prstGeom>
          <a:ln w="38100"/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 flipH="1">
            <a:off x="4474031" y="4937846"/>
            <a:ext cx="69" cy="1232674"/>
          </a:xfrm>
          <a:prstGeom prst="line">
            <a:avLst/>
          </a:prstGeom>
          <a:ln w="38100"/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21" name="TextBox 20"/>
          <p:cNvSpPr txBox="1"/>
          <p:nvPr/>
        </p:nvSpPr>
        <p:spPr>
          <a:xfrm>
            <a:off x="2109186" y="4604228"/>
            <a:ext cx="625783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b="1" dirty="0" smtClean="0"/>
              <a:t>s</a:t>
            </a:r>
            <a:r>
              <a:rPr lang="cs-CZ" sz="2600" b="1" baseline="-25000" dirty="0" smtClean="0"/>
              <a:t>1</a:t>
            </a:r>
            <a:endParaRPr lang="en-US" sz="2600" b="1" baseline="-25000" dirty="0"/>
          </a:p>
        </p:txBody>
      </p:sp>
      <p:sp>
        <p:nvSpPr>
          <p:cNvPr id="22" name="TextBox 21"/>
          <p:cNvSpPr txBox="1"/>
          <p:nvPr/>
        </p:nvSpPr>
        <p:spPr>
          <a:xfrm>
            <a:off x="3540510" y="5516084"/>
            <a:ext cx="625783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b="1" dirty="0" smtClean="0"/>
              <a:t>s</a:t>
            </a:r>
            <a:r>
              <a:rPr lang="cs-CZ" sz="2600" b="1" baseline="-25000" dirty="0" smtClean="0"/>
              <a:t>2</a:t>
            </a:r>
            <a:endParaRPr lang="en-US" sz="2600" b="1" baseline="-25000" dirty="0"/>
          </a:p>
        </p:txBody>
      </p:sp>
      <p:cxnSp>
        <p:nvCxnSpPr>
          <p:cNvPr id="25" name="Straight Connector 24"/>
          <p:cNvCxnSpPr/>
          <p:nvPr/>
        </p:nvCxnSpPr>
        <p:spPr>
          <a:xfrm>
            <a:off x="2939215" y="4933773"/>
            <a:ext cx="0" cy="892552"/>
          </a:xfrm>
          <a:prstGeom prst="line">
            <a:avLst/>
          </a:prstGeom>
          <a:ln w="38100"/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6" name="Straight Arrow Connector 25"/>
          <p:cNvCxnSpPr/>
          <p:nvPr/>
        </p:nvCxnSpPr>
        <p:spPr>
          <a:xfrm>
            <a:off x="2939215" y="5183966"/>
            <a:ext cx="1534816" cy="0"/>
          </a:xfrm>
          <a:prstGeom prst="straightConnector1">
            <a:avLst/>
          </a:prstGeom>
          <a:ln w="38100">
            <a:tailEnd type="none" w="med" len="lg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8" name="Straight Arrow Connector 27"/>
          <p:cNvCxnSpPr/>
          <p:nvPr/>
        </p:nvCxnSpPr>
        <p:spPr>
          <a:xfrm>
            <a:off x="1709062" y="5569223"/>
            <a:ext cx="1230153" cy="0"/>
          </a:xfrm>
          <a:prstGeom prst="straightConnector1">
            <a:avLst/>
          </a:prstGeom>
          <a:ln w="38100">
            <a:tailEnd type="none" w="med" len="lg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33" name="Straight Arrow Connector 32"/>
          <p:cNvCxnSpPr/>
          <p:nvPr/>
        </p:nvCxnSpPr>
        <p:spPr>
          <a:xfrm>
            <a:off x="1714504" y="6069966"/>
            <a:ext cx="2775857" cy="0"/>
          </a:xfrm>
          <a:prstGeom prst="straightConnector1">
            <a:avLst/>
          </a:prstGeom>
          <a:ln w="38100">
            <a:headEnd type="arrow" w="med" len="lg"/>
            <a:tailEnd type="arrow" w="med" len="lg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34" name="TextBox 33"/>
          <p:cNvSpPr txBox="1"/>
          <p:nvPr/>
        </p:nvSpPr>
        <p:spPr>
          <a:xfrm>
            <a:off x="2969013" y="6035635"/>
            <a:ext cx="625783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b="1" dirty="0" smtClean="0"/>
              <a:t>s</a:t>
            </a:r>
            <a:endParaRPr lang="en-US" sz="2600" b="1" baseline="-25000" dirty="0"/>
          </a:p>
        </p:txBody>
      </p:sp>
    </p:spTree>
    <p:extLst>
      <p:ext uri="{BB962C8B-B14F-4D97-AF65-F5344CB8AC3E}">
        <p14:creationId xmlns:p14="http://schemas.microsoft.com/office/powerpoint/2010/main" val="4056217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2" grpId="0"/>
      <p:bldP spid="6" grpId="0"/>
      <p:bldP spid="7" grpId="0"/>
      <p:bldP spid="14" grpId="0"/>
      <p:bldP spid="15" grpId="0"/>
      <p:bldP spid="16" grpId="0"/>
      <p:bldP spid="21" grpId="0"/>
      <p:bldP spid="22" grpId="0"/>
      <p:bldP spid="3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152400"/>
            <a:ext cx="9144000" cy="688975"/>
          </a:xfrm>
        </p:spPr>
        <p:txBody>
          <a:bodyPr>
            <a:normAutofit/>
          </a:bodyPr>
          <a:lstStyle/>
          <a:p>
            <a:pPr indent="342900" algn="l"/>
            <a:r>
              <a:rPr lang="cs-CZ" sz="3200" b="1" u="sng" dirty="0" smtClean="0"/>
              <a:t>Základní kroky v úlohách o pohybu:</a:t>
            </a:r>
            <a:r>
              <a:rPr lang="en-US" sz="3200" b="1" u="sng" dirty="0" smtClean="0"/>
              <a:t> </a:t>
            </a:r>
            <a:endParaRPr lang="en-US" sz="3200" b="1" u="sng" dirty="0"/>
          </a:p>
        </p:txBody>
      </p:sp>
      <p:sp>
        <p:nvSpPr>
          <p:cNvPr id="82" name="TextBox 81"/>
          <p:cNvSpPr txBox="1"/>
          <p:nvPr/>
        </p:nvSpPr>
        <p:spPr>
          <a:xfrm>
            <a:off x="650074" y="1085833"/>
            <a:ext cx="7927869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cs-CZ" sz="2600" b="1" dirty="0" smtClean="0"/>
              <a:t>1. Náčrt úlohy</a:t>
            </a:r>
          </a:p>
          <a:p>
            <a:pPr>
              <a:lnSpc>
                <a:spcPct val="200000"/>
              </a:lnSpc>
            </a:pPr>
            <a:r>
              <a:rPr lang="cs-CZ" sz="2600" b="1" dirty="0" smtClean="0"/>
              <a:t>2. Zápis údajů buď jednotlivě nebo do tabulky</a:t>
            </a:r>
          </a:p>
          <a:p>
            <a:pPr>
              <a:lnSpc>
                <a:spcPct val="200000"/>
              </a:lnSpc>
            </a:pPr>
            <a:r>
              <a:rPr lang="cs-CZ" sz="2600" b="1" dirty="0" smtClean="0"/>
              <a:t>3. Otázka</a:t>
            </a:r>
          </a:p>
          <a:p>
            <a:pPr>
              <a:lnSpc>
                <a:spcPct val="200000"/>
              </a:lnSpc>
            </a:pPr>
            <a:r>
              <a:rPr lang="cs-CZ" sz="2600" b="1" dirty="0" smtClean="0"/>
              <a:t>4. Sestavení rovnice a její řešení</a:t>
            </a:r>
          </a:p>
          <a:p>
            <a:pPr>
              <a:lnSpc>
                <a:spcPct val="200000"/>
              </a:lnSpc>
            </a:pPr>
            <a:r>
              <a:rPr lang="cs-CZ" sz="2600" b="1" dirty="0" smtClean="0"/>
              <a:t>5. Zkouška úlohy </a:t>
            </a:r>
            <a:r>
              <a:rPr lang="cs-CZ" sz="2600" dirty="0" smtClean="0"/>
              <a:t>(většinou se jedná o výpočet drah)</a:t>
            </a:r>
          </a:p>
          <a:p>
            <a:pPr>
              <a:lnSpc>
                <a:spcPct val="200000"/>
              </a:lnSpc>
            </a:pPr>
            <a:r>
              <a:rPr lang="cs-CZ" sz="2600" b="1" dirty="0" smtClean="0"/>
              <a:t>6. Odpověď</a:t>
            </a:r>
            <a:endParaRPr lang="en-US" sz="2600" b="1" dirty="0"/>
          </a:p>
        </p:txBody>
      </p:sp>
    </p:spTree>
    <p:extLst>
      <p:ext uri="{BB962C8B-B14F-4D97-AF65-F5344CB8AC3E}">
        <p14:creationId xmlns:p14="http://schemas.microsoft.com/office/powerpoint/2010/main" val="25793235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152400"/>
            <a:ext cx="9144000" cy="688975"/>
          </a:xfrm>
        </p:spPr>
        <p:txBody>
          <a:bodyPr>
            <a:normAutofit/>
          </a:bodyPr>
          <a:lstStyle/>
          <a:p>
            <a:pPr indent="342900" algn="l"/>
            <a:r>
              <a:rPr lang="cs-CZ" sz="3200" b="1" u="sng" dirty="0" smtClean="0"/>
              <a:t>Příklad:</a:t>
            </a:r>
            <a:r>
              <a:rPr lang="en-US" sz="3200" b="1" u="sng" dirty="0" smtClean="0"/>
              <a:t> </a:t>
            </a:r>
            <a:endParaRPr lang="en-US" sz="3200" b="1" u="sng" dirty="0"/>
          </a:p>
        </p:txBody>
      </p:sp>
      <p:sp>
        <p:nvSpPr>
          <p:cNvPr id="82" name="TextBox 81"/>
          <p:cNvSpPr txBox="1"/>
          <p:nvPr/>
        </p:nvSpPr>
        <p:spPr>
          <a:xfrm>
            <a:off x="650075" y="745183"/>
            <a:ext cx="7760146" cy="15327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20000"/>
              </a:lnSpc>
            </a:pPr>
            <a:r>
              <a:rPr lang="cs-CZ" sz="2600" dirty="0" smtClean="0"/>
              <a:t>Za chodcem, který šel průměrnou rychlostí </a:t>
            </a:r>
            <a:r>
              <a:rPr lang="cs-CZ" sz="2600" b="1" dirty="0" smtClean="0"/>
              <a:t>5 km/h</a:t>
            </a:r>
            <a:r>
              <a:rPr lang="cs-CZ" sz="2600" dirty="0" smtClean="0"/>
              <a:t>, vyjel z téhož místa o </a:t>
            </a:r>
            <a:r>
              <a:rPr lang="cs-CZ" sz="2600" b="1" dirty="0" smtClean="0"/>
              <a:t>dvě hodiny</a:t>
            </a:r>
            <a:r>
              <a:rPr lang="cs-CZ" sz="2600" dirty="0" smtClean="0"/>
              <a:t> později cyklista průměrnou rychlostí </a:t>
            </a:r>
            <a:r>
              <a:rPr lang="cs-CZ" sz="2600" b="1" dirty="0" smtClean="0"/>
              <a:t>20 km/h</a:t>
            </a:r>
            <a:r>
              <a:rPr lang="cs-CZ" sz="2600" dirty="0" smtClean="0"/>
              <a:t>. Za jak dlouho cyklista dojede chodce?</a:t>
            </a:r>
            <a:endParaRPr lang="en-US" sz="2600" dirty="0"/>
          </a:p>
        </p:txBody>
      </p:sp>
      <p:sp>
        <p:nvSpPr>
          <p:cNvPr id="4" name="TextBox 3"/>
          <p:cNvSpPr txBox="1"/>
          <p:nvPr/>
        </p:nvSpPr>
        <p:spPr>
          <a:xfrm>
            <a:off x="366880" y="2364379"/>
            <a:ext cx="1483695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b="1" i="1" u="sng" dirty="0" smtClean="0"/>
              <a:t>Řešení:</a:t>
            </a:r>
            <a:endParaRPr lang="en-US" sz="2600" b="1" i="1" u="sng" dirty="0" smtClean="0"/>
          </a:p>
        </p:txBody>
      </p:sp>
      <p:sp>
        <p:nvSpPr>
          <p:cNvPr id="6" name="TextBox 5"/>
          <p:cNvSpPr txBox="1"/>
          <p:nvPr/>
        </p:nvSpPr>
        <p:spPr>
          <a:xfrm>
            <a:off x="5467276" y="2862787"/>
            <a:ext cx="3393696" cy="31598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b="1" u="sng" dirty="0" smtClean="0"/>
              <a:t>s</a:t>
            </a:r>
            <a:r>
              <a:rPr lang="cs-CZ" sz="2600" b="1" u="sng" baseline="-25000" dirty="0" smtClean="0"/>
              <a:t>1</a:t>
            </a:r>
            <a:r>
              <a:rPr lang="cs-CZ" sz="2600" b="1" u="sng" dirty="0" smtClean="0"/>
              <a:t> = s</a:t>
            </a:r>
            <a:r>
              <a:rPr lang="cs-CZ" sz="2600" b="1" u="sng" baseline="-25000" dirty="0" smtClean="0"/>
              <a:t>2</a:t>
            </a:r>
          </a:p>
          <a:p>
            <a:endParaRPr lang="cs-CZ" sz="2600" b="1" u="sng" baseline="-25000" dirty="0" smtClean="0"/>
          </a:p>
          <a:p>
            <a:r>
              <a:rPr lang="cs-CZ" sz="2600" b="1" dirty="0" smtClean="0"/>
              <a:t>s</a:t>
            </a:r>
            <a:r>
              <a:rPr lang="cs-CZ" sz="2600" b="1" baseline="-25000" dirty="0" smtClean="0"/>
              <a:t>Ch</a:t>
            </a:r>
            <a:r>
              <a:rPr lang="cs-CZ" sz="2600" b="1" dirty="0" smtClean="0"/>
              <a:t> </a:t>
            </a:r>
            <a:r>
              <a:rPr lang="cs-CZ" sz="2600" b="1" dirty="0"/>
              <a:t>= </a:t>
            </a:r>
            <a:r>
              <a:rPr lang="cs-CZ" sz="2600" b="1" dirty="0" smtClean="0"/>
              <a:t>s</a:t>
            </a:r>
            <a:r>
              <a:rPr lang="cs-CZ" sz="2600" b="1" baseline="-25000" dirty="0" smtClean="0"/>
              <a:t>C</a:t>
            </a:r>
            <a:endParaRPr lang="cs-CZ" sz="2600" b="1" baseline="-25000" dirty="0"/>
          </a:p>
          <a:p>
            <a:r>
              <a:rPr lang="cs-CZ" sz="2600" b="1" dirty="0" smtClean="0"/>
              <a:t>5t = 20(t-2)</a:t>
            </a:r>
          </a:p>
          <a:p>
            <a:r>
              <a:rPr lang="cs-CZ" sz="2600" b="1" dirty="0" smtClean="0"/>
              <a:t>5t = 20t – 40 </a:t>
            </a:r>
            <a:r>
              <a:rPr lang="en-US" sz="2600" b="1" dirty="0" smtClean="0"/>
              <a:t>   </a:t>
            </a:r>
            <a:r>
              <a:rPr lang="en-US" sz="2600" dirty="0" smtClean="0"/>
              <a:t>|+40, -5t</a:t>
            </a:r>
          </a:p>
          <a:p>
            <a:r>
              <a:rPr lang="en-US" sz="2600" b="1" dirty="0" smtClean="0"/>
              <a:t>40 = 15t            </a:t>
            </a:r>
            <a:r>
              <a:rPr lang="en-US" sz="2600" dirty="0" smtClean="0"/>
              <a:t>| :15</a:t>
            </a:r>
          </a:p>
          <a:p>
            <a:r>
              <a:rPr lang="en-US" sz="2600" b="1" dirty="0" smtClean="0"/>
              <a:t>t = 2 a 2/3 </a:t>
            </a:r>
            <a:r>
              <a:rPr lang="en-US" sz="2600" b="1" dirty="0" err="1" smtClean="0"/>
              <a:t>hod</a:t>
            </a:r>
            <a:r>
              <a:rPr lang="en-US" sz="2600" b="1" dirty="0" smtClean="0"/>
              <a:t>.</a:t>
            </a:r>
          </a:p>
          <a:p>
            <a:r>
              <a:rPr lang="en-US" sz="2600" b="1" u="sng" dirty="0" smtClean="0"/>
              <a:t>t = 2hod. a 40min.</a:t>
            </a:r>
          </a:p>
        </p:txBody>
      </p:sp>
      <p:cxnSp>
        <p:nvCxnSpPr>
          <p:cNvPr id="7" name="Straight Arrow Connector 6"/>
          <p:cNvCxnSpPr/>
          <p:nvPr/>
        </p:nvCxnSpPr>
        <p:spPr>
          <a:xfrm>
            <a:off x="1314248" y="3303243"/>
            <a:ext cx="2775857" cy="0"/>
          </a:xfrm>
          <a:prstGeom prst="straightConnector1">
            <a:avLst/>
          </a:prstGeom>
          <a:ln w="38100">
            <a:tailEnd type="arrow" w="med" len="lg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8" name="Straight Arrow Connector 7"/>
          <p:cNvCxnSpPr/>
          <p:nvPr/>
        </p:nvCxnSpPr>
        <p:spPr>
          <a:xfrm>
            <a:off x="1314248" y="3706015"/>
            <a:ext cx="2775857" cy="0"/>
          </a:xfrm>
          <a:prstGeom prst="straightConnector1">
            <a:avLst/>
          </a:prstGeom>
          <a:ln w="38100">
            <a:tailEnd type="arrow" w="med" len="lg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9" name="Straight Connector 8"/>
          <p:cNvCxnSpPr/>
          <p:nvPr/>
        </p:nvCxnSpPr>
        <p:spPr>
          <a:xfrm>
            <a:off x="1314248" y="3063756"/>
            <a:ext cx="0" cy="892552"/>
          </a:xfrm>
          <a:prstGeom prst="line">
            <a:avLst/>
          </a:prstGeom>
          <a:ln w="38100"/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0" name="Straight Connector 9"/>
          <p:cNvCxnSpPr/>
          <p:nvPr/>
        </p:nvCxnSpPr>
        <p:spPr>
          <a:xfrm>
            <a:off x="4090174" y="3074638"/>
            <a:ext cx="0" cy="892552"/>
          </a:xfrm>
          <a:prstGeom prst="line">
            <a:avLst/>
          </a:prstGeom>
          <a:ln w="38100"/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1" name="TextBox 10"/>
          <p:cNvSpPr txBox="1"/>
          <p:nvPr/>
        </p:nvSpPr>
        <p:spPr>
          <a:xfrm>
            <a:off x="2343095" y="2632373"/>
            <a:ext cx="625783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b="1" dirty="0" smtClean="0"/>
              <a:t>s</a:t>
            </a:r>
            <a:r>
              <a:rPr lang="cs-CZ" sz="2600" b="1" baseline="-25000" dirty="0" smtClean="0"/>
              <a:t>1</a:t>
            </a:r>
            <a:endParaRPr lang="en-US" sz="2600" b="1" baseline="-25000" dirty="0"/>
          </a:p>
        </p:txBody>
      </p:sp>
      <p:sp>
        <p:nvSpPr>
          <p:cNvPr id="12" name="TextBox 11"/>
          <p:cNvSpPr txBox="1"/>
          <p:nvPr/>
        </p:nvSpPr>
        <p:spPr>
          <a:xfrm>
            <a:off x="2389284" y="3738668"/>
            <a:ext cx="625783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b="1" dirty="0" smtClean="0"/>
              <a:t>s</a:t>
            </a:r>
            <a:r>
              <a:rPr lang="cs-CZ" sz="2600" b="1" baseline="-25000" dirty="0" smtClean="0"/>
              <a:t>2</a:t>
            </a:r>
            <a:endParaRPr lang="en-US" sz="2600" b="1" baseline="-25000" dirty="0"/>
          </a:p>
        </p:txBody>
      </p:sp>
      <p:sp>
        <p:nvSpPr>
          <p:cNvPr id="13" name="TextBox 12"/>
          <p:cNvSpPr txBox="1"/>
          <p:nvPr/>
        </p:nvSpPr>
        <p:spPr>
          <a:xfrm>
            <a:off x="778196" y="3020112"/>
            <a:ext cx="625783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b="1" dirty="0" smtClean="0"/>
              <a:t>Ch</a:t>
            </a:r>
            <a:endParaRPr lang="en-US" sz="2600" b="1" baseline="-25000" dirty="0"/>
          </a:p>
        </p:txBody>
      </p:sp>
      <p:sp>
        <p:nvSpPr>
          <p:cNvPr id="14" name="TextBox 13"/>
          <p:cNvSpPr txBox="1"/>
          <p:nvPr/>
        </p:nvSpPr>
        <p:spPr>
          <a:xfrm>
            <a:off x="819097" y="3449902"/>
            <a:ext cx="625783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b="1" dirty="0" smtClean="0"/>
              <a:t>C</a:t>
            </a:r>
            <a:endParaRPr lang="en-US" sz="2600" b="1" baseline="-25000" dirty="0"/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23709901"/>
              </p:ext>
            </p:extLst>
          </p:nvPr>
        </p:nvGraphicFramePr>
        <p:xfrm>
          <a:off x="668907" y="4630136"/>
          <a:ext cx="4037792" cy="1112520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1009448"/>
                <a:gridCol w="1009448"/>
                <a:gridCol w="1009448"/>
                <a:gridCol w="1009448"/>
              </a:tblGrid>
              <a:tr h="370840">
                <a:tc>
                  <a:txBody>
                    <a:bodyPr/>
                    <a:lstStyle/>
                    <a:p>
                      <a:pPr algn="ctr"/>
                      <a:endParaRPr lang="en-US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 (km/h)</a:t>
                      </a:r>
                      <a:endParaRPr lang="en-US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 (h)</a:t>
                      </a:r>
                      <a:endParaRPr lang="en-US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 (km)</a:t>
                      </a:r>
                      <a:endParaRPr lang="en-US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Chodec</a:t>
                      </a:r>
                      <a:endParaRPr lang="en-US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5</a:t>
                      </a:r>
                      <a:endParaRPr lang="en-US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t</a:t>
                      </a:r>
                      <a:endParaRPr lang="en-US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5t</a:t>
                      </a:r>
                      <a:endParaRPr lang="en-US" b="0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Cyklista</a:t>
                      </a:r>
                      <a:endParaRPr lang="en-US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20</a:t>
                      </a:r>
                      <a:endParaRPr lang="en-US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t - 2</a:t>
                      </a:r>
                      <a:endParaRPr lang="en-US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20(t - 2)</a:t>
                      </a:r>
                      <a:endParaRPr lang="en-US" b="0" dirty="0"/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17" name="TextBox 16"/>
          <p:cNvSpPr txBox="1"/>
          <p:nvPr/>
        </p:nvSpPr>
        <p:spPr>
          <a:xfrm>
            <a:off x="573873" y="5983408"/>
            <a:ext cx="6338554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Čas cyklisty ... t</a:t>
            </a:r>
            <a:r>
              <a:rPr lang="cs-CZ" sz="2600" baseline="-25000" dirty="0" smtClean="0"/>
              <a:t>C</a:t>
            </a:r>
            <a:r>
              <a:rPr lang="cs-CZ" sz="2600" dirty="0" smtClean="0"/>
              <a:t> = t – 2 =  </a:t>
            </a:r>
            <a:r>
              <a:rPr lang="cs-CZ" sz="2600" b="1" u="sng" dirty="0" smtClean="0"/>
              <a:t>40 minut</a:t>
            </a:r>
            <a:r>
              <a:rPr lang="cs-CZ" sz="2600" dirty="0" smtClean="0"/>
              <a:t>.</a:t>
            </a:r>
            <a:endParaRPr lang="en-US" sz="2600" baseline="-25000" dirty="0"/>
          </a:p>
        </p:txBody>
      </p:sp>
    </p:spTree>
    <p:extLst>
      <p:ext uri="{BB962C8B-B14F-4D97-AF65-F5344CB8AC3E}">
        <p14:creationId xmlns:p14="http://schemas.microsoft.com/office/powerpoint/2010/main" val="29395645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11" grpId="0"/>
      <p:bldP spid="12" grpId="0"/>
      <p:bldP spid="13" grpId="0"/>
      <p:bldP spid="14" grpId="0"/>
      <p:bldP spid="1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388652" y="731479"/>
            <a:ext cx="7873605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b="1" u="sng" dirty="0" smtClean="0"/>
              <a:t>Zkouška:</a:t>
            </a:r>
            <a:r>
              <a:rPr lang="cs-CZ" sz="2600" b="1" dirty="0" smtClean="0"/>
              <a:t> </a:t>
            </a:r>
          </a:p>
          <a:p>
            <a:r>
              <a:rPr lang="cs-CZ" sz="2600" dirty="0" smtClean="0"/>
              <a:t>- dráhy cyklisty a chodce se musí rovnat, s</a:t>
            </a:r>
            <a:r>
              <a:rPr lang="cs-CZ" sz="2600" baseline="-25000" dirty="0" smtClean="0"/>
              <a:t>Ch</a:t>
            </a:r>
            <a:r>
              <a:rPr lang="cs-CZ" sz="2600" dirty="0" smtClean="0"/>
              <a:t> = s</a:t>
            </a:r>
            <a:r>
              <a:rPr lang="cs-CZ" sz="2600" baseline="-25000" dirty="0" smtClean="0"/>
              <a:t>C</a:t>
            </a:r>
            <a:endParaRPr lang="en-US" sz="2600" b="1" i="1" u="sng" baseline="-25000" dirty="0" smtClean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Box 5"/>
              <p:cNvSpPr txBox="1"/>
              <p:nvPr/>
            </p:nvSpPr>
            <p:spPr>
              <a:xfrm>
                <a:off x="1707892" y="3694798"/>
                <a:ext cx="3393696" cy="129266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600" b="1" dirty="0" smtClean="0"/>
                  <a:t>s</a:t>
                </a:r>
                <a:r>
                  <a:rPr lang="cs-CZ" sz="2600" b="1" baseline="-25000" dirty="0" smtClean="0"/>
                  <a:t>Ch</a:t>
                </a:r>
                <a:r>
                  <a:rPr lang="cs-CZ" sz="2600" b="1" dirty="0" smtClean="0"/>
                  <a:t> </a:t>
                </a:r>
                <a:r>
                  <a:rPr lang="cs-CZ" sz="2600" b="1" dirty="0"/>
                  <a:t>= </a:t>
                </a:r>
                <a:r>
                  <a:rPr lang="cs-CZ" sz="2600" b="1" dirty="0" smtClean="0"/>
                  <a:t>5</a:t>
                </a:r>
                <a:r>
                  <a:rPr lang="cs-CZ" sz="2600" b="1" dirty="0" smtClean="0">
                    <a:sym typeface="Symbol"/>
                  </a:rPr>
                  <a:t> 2</a:t>
                </a:r>
                <a14:m>
                  <m:oMath xmlns:m="http://schemas.openxmlformats.org/officeDocument/2006/math">
                    <m:r>
                      <a:rPr lang="cs-CZ" sz="2600" b="1" i="1" baseline="30000" dirty="0" smtClean="0">
                        <a:latin typeface="Cambria Math"/>
                        <a:sym typeface="Symbol"/>
                      </a:rPr>
                      <m:t>𝟐</m:t>
                    </m:r>
                    <m:r>
                      <a:rPr lang="cs-CZ" sz="2600" b="1" i="1" dirty="0" smtClean="0">
                        <a:latin typeface="Cambria Math"/>
                        <a:sym typeface="Symbol"/>
                      </a:rPr>
                      <m:t>/</m:t>
                    </m:r>
                    <m:r>
                      <a:rPr lang="cs-CZ" sz="2600" b="1" i="1" baseline="-25000" dirty="0" smtClean="0">
                        <a:latin typeface="Cambria Math"/>
                        <a:sym typeface="Symbol"/>
                      </a:rPr>
                      <m:t>𝟑</m:t>
                    </m:r>
                  </m:oMath>
                </a14:m>
                <a:endParaRPr lang="cs-CZ" sz="2600" b="1" baseline="-25000" dirty="0"/>
              </a:p>
              <a:p>
                <a:r>
                  <a:rPr lang="cs-CZ" sz="2600" b="1" dirty="0"/>
                  <a:t>s</a:t>
                </a:r>
                <a:r>
                  <a:rPr lang="cs-CZ" sz="2600" b="1" baseline="-25000" dirty="0"/>
                  <a:t>Ch</a:t>
                </a:r>
                <a:r>
                  <a:rPr lang="cs-CZ" sz="2600" b="1" dirty="0" smtClean="0"/>
                  <a:t> </a:t>
                </a:r>
                <a:r>
                  <a:rPr lang="cs-CZ" sz="2600" b="1" dirty="0"/>
                  <a:t>= 5</a:t>
                </a:r>
                <a:r>
                  <a:rPr lang="cs-CZ" sz="2600" b="1" dirty="0" smtClean="0">
                    <a:sym typeface="Symbol"/>
                  </a:rPr>
                  <a:t> </a:t>
                </a:r>
                <a:r>
                  <a:rPr lang="cs-CZ" sz="2600" b="1" baseline="30000" dirty="0" smtClean="0">
                    <a:sym typeface="Symbol"/>
                  </a:rPr>
                  <a:t>8</a:t>
                </a:r>
                <a:r>
                  <a:rPr lang="cs-CZ" sz="2600" b="1" dirty="0" smtClean="0">
                    <a:sym typeface="Symbol"/>
                  </a:rPr>
                  <a:t>/</a:t>
                </a:r>
                <a:r>
                  <a:rPr lang="cs-CZ" sz="2600" b="1" baseline="-25000" dirty="0" smtClean="0">
                    <a:sym typeface="Symbol"/>
                  </a:rPr>
                  <a:t>3 </a:t>
                </a:r>
              </a:p>
              <a:p>
                <a:r>
                  <a:rPr lang="cs-CZ" sz="2600" b="1" u="sng" dirty="0"/>
                  <a:t>s</a:t>
                </a:r>
                <a:r>
                  <a:rPr lang="cs-CZ" sz="2600" b="1" u="sng" baseline="-25000" dirty="0"/>
                  <a:t>Ch</a:t>
                </a:r>
                <a:r>
                  <a:rPr lang="cs-CZ" sz="2600" b="1" u="sng" dirty="0"/>
                  <a:t> </a:t>
                </a:r>
                <a:r>
                  <a:rPr lang="cs-CZ" sz="2600" b="1" u="sng" dirty="0" smtClean="0">
                    <a:sym typeface="Symbol"/>
                  </a:rPr>
                  <a:t>= </a:t>
                </a:r>
                <a:r>
                  <a:rPr lang="cs-CZ" sz="2600" b="1" u="sng" baseline="30000" dirty="0" smtClean="0">
                    <a:sym typeface="Symbol"/>
                  </a:rPr>
                  <a:t>40</a:t>
                </a:r>
                <a:r>
                  <a:rPr lang="cs-CZ" sz="2600" b="1" u="sng" dirty="0" smtClean="0">
                    <a:sym typeface="Symbol"/>
                  </a:rPr>
                  <a:t>/</a:t>
                </a:r>
                <a:r>
                  <a:rPr lang="cs-CZ" sz="2600" b="1" u="sng" baseline="-25000" dirty="0" smtClean="0">
                    <a:sym typeface="Symbol"/>
                  </a:rPr>
                  <a:t>3 km</a:t>
                </a:r>
              </a:p>
            </p:txBody>
          </p:sp>
        </mc:Choice>
        <mc:Fallback xmlns="">
          <p:sp>
            <p:nvSpPr>
              <p:cNvPr id="6" name="TextBox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07892" y="3694798"/>
                <a:ext cx="3393696" cy="1292662"/>
              </a:xfrm>
              <a:prstGeom prst="rect">
                <a:avLst/>
              </a:prstGeom>
              <a:blipFill rotWithShape="1">
                <a:blip r:embed="rId2"/>
                <a:stretch>
                  <a:fillRect l="-3052" t="-5189" b="-1132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7" name="Straight Arrow Connector 6"/>
          <p:cNvCxnSpPr/>
          <p:nvPr/>
        </p:nvCxnSpPr>
        <p:spPr>
          <a:xfrm>
            <a:off x="3203857" y="2294035"/>
            <a:ext cx="2775857" cy="0"/>
          </a:xfrm>
          <a:prstGeom prst="straightConnector1">
            <a:avLst/>
          </a:prstGeom>
          <a:ln w="38100">
            <a:tailEnd type="arrow" w="med" len="lg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8" name="Straight Arrow Connector 7"/>
          <p:cNvCxnSpPr/>
          <p:nvPr/>
        </p:nvCxnSpPr>
        <p:spPr>
          <a:xfrm>
            <a:off x="3203857" y="2718579"/>
            <a:ext cx="2775857" cy="0"/>
          </a:xfrm>
          <a:prstGeom prst="straightConnector1">
            <a:avLst/>
          </a:prstGeom>
          <a:ln w="38100">
            <a:tailEnd type="arrow" w="med" len="lg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9" name="Straight Connector 8"/>
          <p:cNvCxnSpPr/>
          <p:nvPr/>
        </p:nvCxnSpPr>
        <p:spPr>
          <a:xfrm>
            <a:off x="3203857" y="2076320"/>
            <a:ext cx="0" cy="892552"/>
          </a:xfrm>
          <a:prstGeom prst="line">
            <a:avLst/>
          </a:prstGeom>
          <a:ln w="38100"/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0" name="Straight Connector 9"/>
          <p:cNvCxnSpPr/>
          <p:nvPr/>
        </p:nvCxnSpPr>
        <p:spPr>
          <a:xfrm>
            <a:off x="5979783" y="2065430"/>
            <a:ext cx="0" cy="892552"/>
          </a:xfrm>
          <a:prstGeom prst="line">
            <a:avLst/>
          </a:prstGeom>
          <a:ln w="38100"/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1" name="TextBox 10"/>
          <p:cNvSpPr txBox="1"/>
          <p:nvPr/>
        </p:nvSpPr>
        <p:spPr>
          <a:xfrm>
            <a:off x="4232704" y="1666709"/>
            <a:ext cx="625783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b="1" dirty="0" smtClean="0"/>
              <a:t>s</a:t>
            </a:r>
            <a:r>
              <a:rPr lang="cs-CZ" sz="2600" b="1" baseline="-25000" dirty="0" smtClean="0"/>
              <a:t>Ch</a:t>
            </a:r>
            <a:endParaRPr lang="en-US" sz="2600" b="1" baseline="-25000" dirty="0"/>
          </a:p>
        </p:txBody>
      </p:sp>
      <p:sp>
        <p:nvSpPr>
          <p:cNvPr id="12" name="TextBox 11"/>
          <p:cNvSpPr txBox="1"/>
          <p:nvPr/>
        </p:nvSpPr>
        <p:spPr>
          <a:xfrm>
            <a:off x="4278893" y="2729460"/>
            <a:ext cx="625783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b="1" dirty="0" smtClean="0"/>
              <a:t>s</a:t>
            </a:r>
            <a:r>
              <a:rPr lang="cs-CZ" sz="2600" b="1" baseline="-25000" dirty="0"/>
              <a:t>C</a:t>
            </a:r>
            <a:endParaRPr lang="en-US" sz="2600" b="1" baseline="-25000" dirty="0"/>
          </a:p>
        </p:txBody>
      </p:sp>
      <p:sp>
        <p:nvSpPr>
          <p:cNvPr id="13" name="TextBox 12"/>
          <p:cNvSpPr txBox="1"/>
          <p:nvPr/>
        </p:nvSpPr>
        <p:spPr>
          <a:xfrm>
            <a:off x="2667805" y="2010904"/>
            <a:ext cx="625783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b="1" dirty="0" smtClean="0"/>
              <a:t>Ch</a:t>
            </a:r>
            <a:endParaRPr lang="en-US" sz="2600" b="1" baseline="-25000" dirty="0"/>
          </a:p>
        </p:txBody>
      </p:sp>
      <p:sp>
        <p:nvSpPr>
          <p:cNvPr id="14" name="TextBox 13"/>
          <p:cNvSpPr txBox="1"/>
          <p:nvPr/>
        </p:nvSpPr>
        <p:spPr>
          <a:xfrm>
            <a:off x="2708706" y="2440694"/>
            <a:ext cx="625783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b="1" dirty="0" smtClean="0"/>
              <a:t>C</a:t>
            </a:r>
            <a:endParaRPr lang="en-US" sz="2600" b="1" baseline="-25000" dirty="0"/>
          </a:p>
        </p:txBody>
      </p:sp>
      <p:sp>
        <p:nvSpPr>
          <p:cNvPr id="17" name="TextBox 16"/>
          <p:cNvSpPr txBox="1"/>
          <p:nvPr/>
        </p:nvSpPr>
        <p:spPr>
          <a:xfrm>
            <a:off x="5439040" y="3678140"/>
            <a:ext cx="3393696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b="1" dirty="0" smtClean="0"/>
              <a:t>s</a:t>
            </a:r>
            <a:r>
              <a:rPr lang="cs-CZ" sz="2600" b="1" baseline="-25000" dirty="0" smtClean="0"/>
              <a:t>C</a:t>
            </a:r>
            <a:r>
              <a:rPr lang="cs-CZ" sz="2600" b="1" dirty="0" smtClean="0"/>
              <a:t> </a:t>
            </a:r>
            <a:r>
              <a:rPr lang="cs-CZ" sz="2600" b="1" dirty="0"/>
              <a:t>= </a:t>
            </a:r>
            <a:r>
              <a:rPr lang="cs-CZ" sz="2600" b="1" dirty="0" smtClean="0"/>
              <a:t>20</a:t>
            </a:r>
            <a:r>
              <a:rPr lang="cs-CZ" sz="2600" b="1" dirty="0" smtClean="0">
                <a:sym typeface="Symbol"/>
              </a:rPr>
              <a:t> </a:t>
            </a:r>
            <a:r>
              <a:rPr lang="cs-CZ" sz="2600" b="1" baseline="30000" dirty="0" smtClean="0">
                <a:sym typeface="Symbol"/>
              </a:rPr>
              <a:t>2</a:t>
            </a:r>
            <a:r>
              <a:rPr lang="cs-CZ" sz="2600" b="1" dirty="0" smtClean="0">
                <a:sym typeface="Symbol"/>
              </a:rPr>
              <a:t>/</a:t>
            </a:r>
            <a:r>
              <a:rPr lang="cs-CZ" sz="2600" b="1" baseline="-25000" dirty="0" smtClean="0">
                <a:sym typeface="Symbol"/>
              </a:rPr>
              <a:t>3</a:t>
            </a:r>
            <a:endParaRPr lang="cs-CZ" sz="2600" b="1" baseline="-25000" dirty="0"/>
          </a:p>
          <a:p>
            <a:r>
              <a:rPr lang="cs-CZ" sz="2600" b="1" u="sng" dirty="0"/>
              <a:t>s</a:t>
            </a:r>
            <a:r>
              <a:rPr lang="cs-CZ" sz="2600" b="1" u="sng" baseline="-25000" dirty="0"/>
              <a:t>C</a:t>
            </a:r>
            <a:r>
              <a:rPr lang="cs-CZ" sz="2600" b="1" u="sng" dirty="0"/>
              <a:t> = </a:t>
            </a:r>
            <a:r>
              <a:rPr lang="cs-CZ" sz="2600" b="1" u="sng" baseline="30000" dirty="0" smtClean="0">
                <a:sym typeface="Symbol"/>
              </a:rPr>
              <a:t>40</a:t>
            </a:r>
            <a:r>
              <a:rPr lang="cs-CZ" sz="2600" b="1" u="sng" dirty="0" smtClean="0">
                <a:sym typeface="Symbol"/>
              </a:rPr>
              <a:t>/</a:t>
            </a:r>
            <a:r>
              <a:rPr lang="cs-CZ" sz="2600" b="1" u="sng" baseline="-25000" dirty="0" smtClean="0">
                <a:sym typeface="Symbol"/>
              </a:rPr>
              <a:t>3 km</a:t>
            </a:r>
            <a:endParaRPr lang="cs-CZ" sz="2600" b="1" u="sng" baseline="-25000" dirty="0"/>
          </a:p>
        </p:txBody>
      </p:sp>
      <p:sp>
        <p:nvSpPr>
          <p:cNvPr id="18" name="TextBox 17"/>
          <p:cNvSpPr txBox="1"/>
          <p:nvPr/>
        </p:nvSpPr>
        <p:spPr>
          <a:xfrm>
            <a:off x="3686325" y="4952272"/>
            <a:ext cx="186542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s</a:t>
            </a:r>
            <a:r>
              <a:rPr lang="cs-CZ" sz="3200" b="1" baseline="-25000" dirty="0" smtClean="0"/>
              <a:t>Ch</a:t>
            </a:r>
            <a:r>
              <a:rPr lang="cs-CZ" sz="3200" b="1" dirty="0" smtClean="0"/>
              <a:t> </a:t>
            </a:r>
            <a:r>
              <a:rPr lang="cs-CZ" sz="3200" b="1" dirty="0"/>
              <a:t>= </a:t>
            </a:r>
            <a:r>
              <a:rPr lang="cs-CZ" sz="3200" b="1" dirty="0" smtClean="0"/>
              <a:t>s</a:t>
            </a:r>
            <a:r>
              <a:rPr lang="cs-CZ" sz="3200" b="1" baseline="-25000" dirty="0"/>
              <a:t>C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1350795" y="3192123"/>
            <a:ext cx="2252383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b="1" i="1" u="sng" dirty="0" smtClean="0"/>
              <a:t>Dráha chodce:</a:t>
            </a:r>
            <a:endParaRPr lang="cs-CZ" sz="2600" b="1" i="1" u="sng" dirty="0"/>
          </a:p>
        </p:txBody>
      </p:sp>
      <p:sp>
        <p:nvSpPr>
          <p:cNvPr id="20" name="TextBox 19"/>
          <p:cNvSpPr txBox="1"/>
          <p:nvPr/>
        </p:nvSpPr>
        <p:spPr>
          <a:xfrm>
            <a:off x="5128864" y="3185697"/>
            <a:ext cx="2252383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b="1" i="1" u="sng" dirty="0" smtClean="0"/>
              <a:t>Dráha cyklisty:</a:t>
            </a:r>
            <a:endParaRPr lang="cs-CZ" sz="2600" b="1" i="1" u="sng" dirty="0"/>
          </a:p>
        </p:txBody>
      </p:sp>
      <p:sp>
        <p:nvSpPr>
          <p:cNvPr id="21" name="TextBox 20"/>
          <p:cNvSpPr txBox="1"/>
          <p:nvPr/>
        </p:nvSpPr>
        <p:spPr>
          <a:xfrm>
            <a:off x="410583" y="5939864"/>
            <a:ext cx="6338554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b="1" dirty="0" smtClean="0"/>
              <a:t>Cyklista dojede chodce za </a:t>
            </a:r>
            <a:r>
              <a:rPr lang="cs-CZ" sz="2600" b="1" u="sng" dirty="0" smtClean="0"/>
              <a:t>40 minut</a:t>
            </a:r>
            <a:r>
              <a:rPr lang="cs-CZ" sz="2600" b="1" dirty="0" smtClean="0"/>
              <a:t>.</a:t>
            </a:r>
            <a:endParaRPr lang="en-US" sz="2600" b="1" baseline="-25000" dirty="0"/>
          </a:p>
        </p:txBody>
      </p:sp>
      <p:sp>
        <p:nvSpPr>
          <p:cNvPr id="23" name="TextBox 22"/>
          <p:cNvSpPr txBox="1"/>
          <p:nvPr/>
        </p:nvSpPr>
        <p:spPr>
          <a:xfrm>
            <a:off x="398372" y="5441700"/>
            <a:ext cx="2252383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b="1" u="sng" dirty="0" smtClean="0"/>
              <a:t>Odpověď:</a:t>
            </a:r>
            <a:endParaRPr lang="cs-CZ" sz="2600" b="1" u="sng" dirty="0"/>
          </a:p>
        </p:txBody>
      </p:sp>
    </p:spTree>
    <p:extLst>
      <p:ext uri="{BB962C8B-B14F-4D97-AF65-F5344CB8AC3E}">
        <p14:creationId xmlns:p14="http://schemas.microsoft.com/office/powerpoint/2010/main" val="32115186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1" grpId="0"/>
      <p:bldP spid="12" grpId="0"/>
      <p:bldP spid="13" grpId="0"/>
      <p:bldP spid="14" grpId="0"/>
      <p:bldP spid="17" grpId="0"/>
      <p:bldP spid="18" grpId="0"/>
      <p:bldP spid="19" grpId="0"/>
      <p:bldP spid="20" grpId="0"/>
      <p:bldP spid="21" grpId="0"/>
      <p:bldP spid="2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3032" y="152400"/>
            <a:ext cx="9040968" cy="688975"/>
          </a:xfrm>
        </p:spPr>
        <p:txBody>
          <a:bodyPr>
            <a:normAutofit/>
          </a:bodyPr>
          <a:lstStyle/>
          <a:p>
            <a:pPr indent="342900" algn="l"/>
            <a:r>
              <a:rPr lang="cs-CZ" sz="3200" b="1" u="sng" dirty="0" smtClean="0"/>
              <a:t>Zdroje:</a:t>
            </a:r>
            <a:endParaRPr lang="en-US" sz="3200" b="1" u="sng" dirty="0"/>
          </a:p>
        </p:txBody>
      </p:sp>
      <p:sp>
        <p:nvSpPr>
          <p:cNvPr id="3" name="TextovéPole 2"/>
          <p:cNvSpPr txBox="1"/>
          <p:nvPr/>
        </p:nvSpPr>
        <p:spPr>
          <a:xfrm>
            <a:off x="425003" y="1043189"/>
            <a:ext cx="578261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Zdroje vlastní.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0866744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1536</TotalTime>
  <Words>375</Words>
  <Application>Microsoft Office PowerPoint</Application>
  <PresentationFormat>Předvádění na obrazovce (4:3)</PresentationFormat>
  <Paragraphs>85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Office Theme</vt:lpstr>
      <vt:lpstr>Prezentace aplikace PowerPoint</vt:lpstr>
      <vt:lpstr>Anotace:</vt:lpstr>
      <vt:lpstr>Úlohy o pohybu I</vt:lpstr>
      <vt:lpstr>Úlohy o pohybu </vt:lpstr>
      <vt:lpstr>Prezentace aplikace PowerPoint</vt:lpstr>
      <vt:lpstr>Základní kroky v úlohách o pohybu: </vt:lpstr>
      <vt:lpstr>Příklad: </vt:lpstr>
      <vt:lpstr>Prezentace aplikace PowerPoint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Jan</dc:creator>
  <cp:lastModifiedBy>Jitka Michálková</cp:lastModifiedBy>
  <cp:revision>115</cp:revision>
  <dcterms:created xsi:type="dcterms:W3CDTF">2012-12-10T07:57:06Z</dcterms:created>
  <dcterms:modified xsi:type="dcterms:W3CDTF">2013-06-27T14:41:47Z</dcterms:modified>
</cp:coreProperties>
</file>