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72" r:id="rId6"/>
    <p:sldId id="273" r:id="rId7"/>
    <p:sldId id="274" r:id="rId8"/>
    <p:sldId id="275" r:id="rId9"/>
    <p:sldId id="276" r:id="rId10"/>
    <p:sldId id="277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7270" autoAdjust="0"/>
  </p:normalViewPr>
  <p:slideViewPr>
    <p:cSldViewPr snapToGrid="0" snapToObjects="1">
      <p:cViewPr varScale="1">
        <p:scale>
          <a:sx n="74" d="100"/>
          <a:sy n="74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dirty="0" smtClean="0"/>
        </a:p>
        <a:p>
          <a:pPr algn="l"/>
          <a:r>
            <a:rPr lang="cs-CZ" sz="1800" dirty="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VY_32_INOVACE_9B_18_Úlohy </a:t>
          </a:r>
          <a:r>
            <a:rPr lang="cs-CZ" dirty="0" smtClean="0"/>
            <a:t>o </a:t>
          </a:r>
          <a:r>
            <a:rPr lang="cs-CZ" smtClean="0"/>
            <a:t>pohybu II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Y="100000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en-US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en-US"/>
        </a:p>
      </dgm:t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en-US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en-US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en-US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en-US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en-US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en-US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en-US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en-US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en-US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en-US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73FA6-BA5B-1F4E-90C2-5351D0770BA5}" type="presOf" srcId="{C73C7642-F245-4585-8F88-243F9FAEF6CA}" destId="{0E0F4EFC-82FA-4EC4-801E-BC2F931EC339}" srcOrd="1" destOrd="0" presId="urn:microsoft.com/office/officeart/2005/8/layout/target3"/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1A372819-2018-5342-A2D4-EAA75810BD39}" type="presOf" srcId="{C73C7642-F245-4585-8F88-243F9FAEF6CA}" destId="{304CA11A-E17E-4999-A128-C72BF543B20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FD646D0-DD03-3F4A-882D-855930457CD7}" type="presOf" srcId="{EBC41103-E2E5-4D48-9B4B-425520D3D098}" destId="{D3CEBA79-51F7-49AC-8104-9DE2B978BFF4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ADE6000-C3F6-1441-99D2-30F0E66A18E2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FC93C44A-F356-0A42-A732-3E5D3F29CFD9}" type="presOf" srcId="{9F18DD90-522E-4A06-9EDB-3FF7C7EB6637}" destId="{D102FEF8-6917-41D2-AE5D-914C1EA8F84A}" srcOrd="0" destOrd="0" presId="urn:microsoft.com/office/officeart/2005/8/layout/target3"/>
    <dgm:cxn modelId="{7398B53B-31AF-1243-9384-9ECC958F83C3}" type="presOf" srcId="{9F18DD90-522E-4A06-9EDB-3FF7C7EB6637}" destId="{932F2F5B-E5E6-4E00-9503-10413FFBA7E0}" srcOrd="1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43A4C78B-222D-C74F-89E7-13CA831A3059}" type="presParOf" srcId="{71045F8C-00FA-488E-A7BD-E2E6753D979D}" destId="{AEEDACE7-4427-455B-A155-2C3381828BD7}" srcOrd="12" destOrd="0" presId="urn:microsoft.com/office/officeart/2005/8/layout/target3"/>
    <dgm:cxn modelId="{9D25DD8D-CA88-244F-8444-9C465E1D49FE}" type="presParOf" srcId="{71045F8C-00FA-488E-A7BD-E2E6753D979D}" destId="{7C8531F2-00DF-4DB1-A6C6-AF46193E1BBF}" srcOrd="13" destOrd="0" presId="urn:microsoft.com/office/officeart/2005/8/layout/target3"/>
    <dgm:cxn modelId="{3894E86B-8484-7F46-902A-E1607FB79870}" type="presParOf" srcId="{71045F8C-00FA-488E-A7BD-E2E6753D979D}" destId="{304CA11A-E17E-4999-A128-C72BF543B20D}" srcOrd="14" destOrd="0" presId="urn:microsoft.com/office/officeart/2005/8/layout/target3"/>
    <dgm:cxn modelId="{6883EDF7-46D7-9848-BDD3-4C752EBA8C7B}" type="presParOf" srcId="{71045F8C-00FA-488E-A7BD-E2E6753D979D}" destId="{C67EF5F7-B425-49AF-82F9-2446588ED851}" srcOrd="15" destOrd="0" presId="urn:microsoft.com/office/officeart/2005/8/layout/target3"/>
    <dgm:cxn modelId="{B8A35C65-D80F-0348-957D-251A01D7026C}" type="presParOf" srcId="{71045F8C-00FA-488E-A7BD-E2E6753D979D}" destId="{14E80F71-B028-4CCE-8C5A-7AE67F9A28C6}" srcOrd="16" destOrd="0" presId="urn:microsoft.com/office/officeart/2005/8/layout/target3"/>
    <dgm:cxn modelId="{51A2FFF4-B0F3-604D-ABBB-C9AED1E68817}" type="presParOf" srcId="{71045F8C-00FA-488E-A7BD-E2E6753D979D}" destId="{F732C171-B6A8-40AC-BE86-9061B3C3D3B8}" srcOrd="17" destOrd="0" presId="urn:microsoft.com/office/officeart/2005/8/layout/target3"/>
    <dgm:cxn modelId="{B7F8FDE9-1EAF-844A-8893-3FE7E56727E5}" type="presParOf" srcId="{71045F8C-00FA-488E-A7BD-E2E6753D979D}" destId="{D8C5187E-68B6-4E2E-86D0-57087190219B}" srcOrd="18" destOrd="0" presId="urn:microsoft.com/office/officeart/2005/8/layout/target3"/>
    <dgm:cxn modelId="{0003287C-2F4B-AD43-9E4F-63546C533853}" type="presParOf" srcId="{71045F8C-00FA-488E-A7BD-E2E6753D979D}" destId="{1A909E4D-639C-4CB7-A7CE-FC1133FAA37E}" srcOrd="19" destOrd="0" presId="urn:microsoft.com/office/officeart/2005/8/layout/target3"/>
    <dgm:cxn modelId="{F0791E20-E951-4F48-AF2F-D0012AC36982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9996F8E4-C689-4C47-9DCC-E5B442912FDD}" type="presParOf" srcId="{71045F8C-00FA-488E-A7BD-E2E6753D979D}" destId="{0E0F4EFC-82FA-4EC4-801E-BC2F931EC339}" srcOrd="25" destOrd="0" presId="urn:microsoft.com/office/officeart/2005/8/layout/target3"/>
    <dgm:cxn modelId="{341E835A-12D6-1948-A869-C6374B488CC3}" type="presParOf" srcId="{71045F8C-00FA-488E-A7BD-E2E6753D979D}" destId="{D3CEBA79-51F7-49AC-8104-9DE2B978BFF4}" srcOrd="26" destOrd="0" presId="urn:microsoft.com/office/officeart/2005/8/layout/target3"/>
    <dgm:cxn modelId="{E0C7643A-6405-5046-ACB7-3807BD5951C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Ing. Jitka Michálková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VY_32_INOVACE_9B_18_Úlohy </a:t>
          </a:r>
          <a:r>
            <a:rPr lang="cs-CZ" sz="1700" kern="1200" dirty="0" smtClean="0"/>
            <a:t>o </a:t>
          </a:r>
          <a:r>
            <a:rPr lang="cs-CZ" sz="1700" kern="1200" smtClean="0"/>
            <a:t>pohybu II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Matematika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7408929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5155" y="933763"/>
            <a:ext cx="4187781" cy="688975"/>
          </a:xfrm>
        </p:spPr>
        <p:txBody>
          <a:bodyPr>
            <a:noAutofit/>
          </a:bodyPr>
          <a:lstStyle/>
          <a:p>
            <a:pPr algn="l"/>
            <a:r>
              <a:rPr lang="en-US" sz="4000" dirty="0" err="1" smtClean="0"/>
              <a:t>Anotace</a:t>
            </a:r>
            <a:r>
              <a:rPr lang="en-US" sz="4000" dirty="0" smtClean="0"/>
              <a:t>: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515155" y="1622738"/>
            <a:ext cx="810081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Prezentace slouží k osvojení postupu při výpočtu slovních úloh o pohybu.</a:t>
            </a:r>
          </a:p>
          <a:p>
            <a:r>
              <a:rPr lang="cs-CZ" sz="3200" dirty="0"/>
              <a:t>Příklady jsou určeny k interaktivnímu  procvičení daného učiva. Vložené řešení napomůže ke kontrole. </a:t>
            </a:r>
          </a:p>
          <a:p>
            <a:r>
              <a:rPr lang="cs-CZ" sz="3200" dirty="0"/>
              <a:t>Materiál slouží také k zápisu stručných poznámek do školních sešitů.</a:t>
            </a:r>
          </a:p>
          <a:p>
            <a:endParaRPr lang="cs-CZ" sz="3200" dirty="0"/>
          </a:p>
          <a:p>
            <a:endParaRPr lang="en-US" sz="3200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060620"/>
            <a:ext cx="9234152" cy="211213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4200" b="1" u="sng" dirty="0" smtClean="0"/>
              <a:t>Úlohy o pohybu:</a:t>
            </a:r>
            <a:br>
              <a:rPr lang="cs-CZ" sz="4200" b="1" u="sng" dirty="0" smtClean="0"/>
            </a:br>
            <a:r>
              <a:rPr lang="cs-CZ" sz="4200" b="1" u="sng" dirty="0" smtClean="0"/>
              <a:t>„ Pohyb ve stejném směru“</a:t>
            </a:r>
            <a:endParaRPr lang="en-US" sz="4200" b="1" u="sng" dirty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Základní vztahy: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94852" y="1103223"/>
            <a:ext cx="855036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 úlohách o pohybu využijeme vzorce pro výpočet </a:t>
            </a:r>
            <a:r>
              <a:rPr lang="cs-CZ" sz="2600" b="1" i="1" u="sng" dirty="0" smtClean="0"/>
              <a:t>dráhy, rychlosti a času.</a:t>
            </a:r>
            <a:endParaRPr lang="en-US" sz="2600" b="1" i="1" u="sng" dirty="0"/>
          </a:p>
        </p:txBody>
      </p:sp>
      <p:sp>
        <p:nvSpPr>
          <p:cNvPr id="33" name="TextBox 32"/>
          <p:cNvSpPr txBox="1"/>
          <p:nvPr/>
        </p:nvSpPr>
        <p:spPr>
          <a:xfrm>
            <a:off x="1796092" y="2700269"/>
            <a:ext cx="4923143" cy="6270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 dirty="0"/>
              <a:t>d</a:t>
            </a:r>
            <a:r>
              <a:rPr lang="cs-CZ" sz="2600" b="1" i="1" u="sng" dirty="0" smtClean="0"/>
              <a:t>ráha</a:t>
            </a:r>
            <a:r>
              <a:rPr lang="en-US" sz="2600" b="1" i="1" u="sng" dirty="0" smtClean="0"/>
              <a:t>:</a:t>
            </a:r>
            <a:r>
              <a:rPr lang="cs-CZ" sz="2600" dirty="0"/>
              <a:t>	</a:t>
            </a:r>
            <a:r>
              <a:rPr lang="cs-CZ" sz="2600" dirty="0" smtClean="0"/>
              <a:t>		s = v</a:t>
            </a:r>
            <a:r>
              <a:rPr lang="cs-CZ" sz="2600" dirty="0">
                <a:sym typeface="Symbol"/>
              </a:rPr>
              <a:t>  </a:t>
            </a:r>
            <a:r>
              <a:rPr lang="cs-CZ" sz="2600" dirty="0" smtClean="0">
                <a:sym typeface="Symbol"/>
              </a:rPr>
              <a:t>t		(km, m)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796092" y="3882491"/>
            <a:ext cx="5477846" cy="630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 dirty="0" smtClean="0"/>
              <a:t>rychlost</a:t>
            </a:r>
            <a:r>
              <a:rPr lang="en-US" sz="2600" b="1" i="1" u="sng" dirty="0" smtClean="0"/>
              <a:t>:</a:t>
            </a:r>
            <a:r>
              <a:rPr lang="cs-CZ" sz="2600" dirty="0"/>
              <a:t>	</a:t>
            </a:r>
            <a:r>
              <a:rPr lang="cs-CZ" sz="2600" dirty="0" smtClean="0"/>
              <a:t>	v </a:t>
            </a:r>
            <a:r>
              <a:rPr lang="cs-CZ" sz="2600" dirty="0"/>
              <a:t>= </a:t>
            </a:r>
            <a:r>
              <a:rPr lang="cs-CZ" sz="2600" dirty="0" smtClean="0"/>
              <a:t>s</a:t>
            </a:r>
            <a:r>
              <a:rPr lang="cs-CZ" sz="2600" dirty="0" smtClean="0">
                <a:sym typeface="Symbol"/>
              </a:rPr>
              <a:t> / </a:t>
            </a:r>
            <a:r>
              <a:rPr lang="cs-CZ" sz="2600" dirty="0">
                <a:sym typeface="Symbol"/>
              </a:rPr>
              <a:t>t	</a:t>
            </a:r>
            <a:r>
              <a:rPr lang="cs-CZ" sz="2600" dirty="0" smtClean="0">
                <a:sym typeface="Symbol"/>
              </a:rPr>
              <a:t>	(km/h, m/s)</a:t>
            </a:r>
            <a:endParaRPr lang="cs-CZ" sz="2600" dirty="0">
              <a:sym typeface="Symbol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796092" y="5111632"/>
            <a:ext cx="4543231" cy="630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 dirty="0" smtClean="0"/>
              <a:t>čas</a:t>
            </a:r>
            <a:r>
              <a:rPr lang="en-US" sz="2600" b="1" i="1" u="sng" dirty="0" smtClean="0"/>
              <a:t>:</a:t>
            </a:r>
            <a:r>
              <a:rPr lang="cs-CZ" sz="2600" dirty="0"/>
              <a:t>	</a:t>
            </a:r>
            <a:r>
              <a:rPr lang="cs-CZ" sz="2600" dirty="0" smtClean="0"/>
              <a:t>		t </a:t>
            </a:r>
            <a:r>
              <a:rPr lang="cs-CZ" sz="2600" dirty="0"/>
              <a:t>= </a:t>
            </a:r>
            <a:r>
              <a:rPr lang="cs-CZ" sz="2600" dirty="0" smtClean="0"/>
              <a:t>s /</a:t>
            </a:r>
            <a:r>
              <a:rPr lang="cs-CZ" sz="2600" dirty="0" smtClean="0">
                <a:sym typeface="Symbol"/>
              </a:rPr>
              <a:t> v</a:t>
            </a:r>
            <a:r>
              <a:rPr lang="cs-CZ" sz="2600" dirty="0">
                <a:sym typeface="Symbol"/>
              </a:rPr>
              <a:t>	</a:t>
            </a:r>
            <a:r>
              <a:rPr lang="cs-CZ" sz="2600" dirty="0" smtClean="0">
                <a:sym typeface="Symbol"/>
              </a:rPr>
              <a:t>	(h, s)</a:t>
            </a:r>
            <a:endParaRPr lang="cs-CZ" sz="2600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36907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1: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2296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Za cyklistou, který vyjel v </a:t>
            </a:r>
            <a:r>
              <a:rPr lang="cs-CZ" sz="2600" b="1" dirty="0" smtClean="0"/>
              <a:t>8</a:t>
            </a:r>
            <a:r>
              <a:rPr lang="cs-CZ" sz="2600" b="1" baseline="30000" dirty="0" smtClean="0"/>
              <a:t>00</a:t>
            </a:r>
            <a:r>
              <a:rPr lang="cs-CZ" sz="2600" dirty="0" smtClean="0"/>
              <a:t> </a:t>
            </a:r>
            <a:r>
              <a:rPr lang="cs-CZ" sz="2600" b="1" dirty="0" smtClean="0"/>
              <a:t>hodin</a:t>
            </a:r>
            <a:r>
              <a:rPr lang="cs-CZ" sz="2600" dirty="0" smtClean="0"/>
              <a:t> průměrnou rychlostí </a:t>
            </a:r>
            <a:r>
              <a:rPr lang="cs-CZ" sz="2600" b="1" dirty="0" smtClean="0"/>
              <a:t>16 km/h</a:t>
            </a:r>
            <a:r>
              <a:rPr lang="cs-CZ" sz="2600" dirty="0" smtClean="0"/>
              <a:t>, vyjel z téhož místa o </a:t>
            </a:r>
            <a:r>
              <a:rPr lang="cs-CZ" sz="2600" b="1" dirty="0" smtClean="0"/>
              <a:t>3 hodiny</a:t>
            </a:r>
            <a:r>
              <a:rPr lang="cs-CZ" sz="2600" dirty="0" smtClean="0"/>
              <a:t> později motocyklista průměrnou rychlostí </a:t>
            </a:r>
            <a:r>
              <a:rPr lang="cs-CZ" sz="2600" b="1" dirty="0" smtClean="0"/>
              <a:t>48 km/h</a:t>
            </a:r>
            <a:r>
              <a:rPr lang="cs-CZ" sz="2600" dirty="0" smtClean="0"/>
              <a:t>. V kolik hodin a jak daleko od původního místa dohoní motocyklista cyklistu?</a:t>
            </a:r>
            <a:endParaRPr lang="en-US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366880" y="2625643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608790" y="3334337"/>
            <a:ext cx="339369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/>
              <a:t>s</a:t>
            </a:r>
            <a:r>
              <a:rPr lang="cs-CZ" sz="2600" b="1" u="sng" baseline="-25000" dirty="0" smtClean="0"/>
              <a:t>M</a:t>
            </a:r>
            <a:r>
              <a:rPr lang="cs-CZ" sz="2600" b="1" u="sng" dirty="0" smtClean="0"/>
              <a:t> = s</a:t>
            </a:r>
            <a:r>
              <a:rPr lang="cs-CZ" sz="2600" b="1" u="sng" baseline="-25000" dirty="0" smtClean="0"/>
              <a:t>C</a:t>
            </a:r>
          </a:p>
          <a:p>
            <a:r>
              <a:rPr lang="cs-CZ" sz="2600" b="1" dirty="0" smtClean="0"/>
              <a:t>48t = 16(t + 3)</a:t>
            </a:r>
          </a:p>
          <a:p>
            <a:r>
              <a:rPr lang="cs-CZ" sz="2600" b="1" dirty="0" smtClean="0"/>
              <a:t>48t = 16t </a:t>
            </a:r>
            <a:r>
              <a:rPr lang="cs-CZ" sz="2600" b="1" dirty="0"/>
              <a:t>+</a:t>
            </a:r>
            <a:r>
              <a:rPr lang="cs-CZ" sz="2600" b="1" dirty="0" smtClean="0"/>
              <a:t> 48 </a:t>
            </a:r>
            <a:r>
              <a:rPr lang="en-US" sz="2600" b="1" dirty="0" smtClean="0"/>
              <a:t>   </a:t>
            </a:r>
            <a:r>
              <a:rPr lang="en-US" sz="2600" dirty="0" smtClean="0"/>
              <a:t>|</a:t>
            </a:r>
            <a:r>
              <a:rPr lang="cs-CZ" sz="2600" dirty="0" smtClean="0"/>
              <a:t>-16t</a:t>
            </a:r>
          </a:p>
          <a:p>
            <a:r>
              <a:rPr lang="cs-CZ" sz="2600" b="1" dirty="0" smtClean="0"/>
              <a:t>32t</a:t>
            </a:r>
            <a:r>
              <a:rPr lang="en-US" sz="2600" b="1" dirty="0" smtClean="0"/>
              <a:t> = </a:t>
            </a:r>
            <a:r>
              <a:rPr lang="cs-CZ" sz="2600" b="1" dirty="0" smtClean="0"/>
              <a:t>48  </a:t>
            </a:r>
            <a:r>
              <a:rPr lang="en-US" sz="2600" b="1" dirty="0" smtClean="0"/>
              <a:t>            </a:t>
            </a:r>
            <a:r>
              <a:rPr lang="en-US" sz="2600" dirty="0" smtClean="0"/>
              <a:t>| :</a:t>
            </a:r>
            <a:r>
              <a:rPr lang="cs-CZ" sz="2600" dirty="0" smtClean="0"/>
              <a:t>32</a:t>
            </a:r>
            <a:endParaRPr lang="en-US" sz="2600" dirty="0" smtClean="0"/>
          </a:p>
          <a:p>
            <a:r>
              <a:rPr lang="en-US" sz="2600" b="1" u="sng" dirty="0" smtClean="0"/>
              <a:t>t = </a:t>
            </a:r>
            <a:r>
              <a:rPr lang="cs-CZ" sz="2600" b="1" u="sng" dirty="0" smtClean="0"/>
              <a:t>1</a:t>
            </a:r>
            <a:r>
              <a:rPr lang="en-US" sz="2600" b="1" u="sng" dirty="0" smtClean="0"/>
              <a:t> </a:t>
            </a:r>
            <a:r>
              <a:rPr lang="cs-CZ" sz="2600" b="1" u="sng" baseline="30000" dirty="0"/>
              <a:t>1</a:t>
            </a:r>
            <a:r>
              <a:rPr lang="en-US" sz="2600" b="1" u="sng" dirty="0" smtClean="0"/>
              <a:t>/</a:t>
            </a:r>
            <a:r>
              <a:rPr lang="cs-CZ" sz="2600" b="1" u="sng" baseline="-25000" dirty="0" smtClean="0"/>
              <a:t>2</a:t>
            </a:r>
            <a:r>
              <a:rPr lang="en-US" sz="2600" b="1" u="sng" dirty="0" smtClean="0"/>
              <a:t> </a:t>
            </a:r>
            <a:r>
              <a:rPr lang="en-US" sz="2600" b="1" u="sng" dirty="0" err="1" smtClean="0"/>
              <a:t>hod</a:t>
            </a:r>
            <a:r>
              <a:rPr lang="en-US" sz="2600" b="1" u="sng" dirty="0" smtClean="0"/>
              <a:t>.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314248" y="3673367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314248" y="4076139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14248" y="3433880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090174" y="3444762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343095" y="3002497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C</a:t>
            </a:r>
            <a:endParaRPr lang="en-US" sz="2600" b="1" baseline="-25000" dirty="0"/>
          </a:p>
        </p:txBody>
      </p:sp>
      <p:sp>
        <p:nvSpPr>
          <p:cNvPr id="12" name="TextBox 11"/>
          <p:cNvSpPr txBox="1"/>
          <p:nvPr/>
        </p:nvSpPr>
        <p:spPr>
          <a:xfrm>
            <a:off x="2389284" y="410879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M</a:t>
            </a:r>
            <a:endParaRPr lang="en-US" sz="2600" b="1" baseline="-25000" dirty="0"/>
          </a:p>
        </p:txBody>
      </p:sp>
      <p:sp>
        <p:nvSpPr>
          <p:cNvPr id="13" name="TextBox 12"/>
          <p:cNvSpPr txBox="1"/>
          <p:nvPr/>
        </p:nvSpPr>
        <p:spPr>
          <a:xfrm>
            <a:off x="778196" y="339023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</a:t>
            </a:r>
            <a:endParaRPr lang="en-US" sz="2600" b="1" baseline="-25000" dirty="0"/>
          </a:p>
        </p:txBody>
      </p:sp>
      <p:sp>
        <p:nvSpPr>
          <p:cNvPr id="14" name="TextBox 13"/>
          <p:cNvSpPr txBox="1"/>
          <p:nvPr/>
        </p:nvSpPr>
        <p:spPr>
          <a:xfrm>
            <a:off x="786439" y="382002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M</a:t>
            </a:r>
            <a:endParaRPr lang="en-US" sz="2600" b="1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06495"/>
              </p:ext>
            </p:extLst>
          </p:nvPr>
        </p:nvGraphicFramePr>
        <p:xfrm>
          <a:off x="337938" y="4750173"/>
          <a:ext cx="4647720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093042"/>
                <a:gridCol w="1093042"/>
                <a:gridCol w="104505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Cyklista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16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r>
                        <a:rPr lang="cs-CZ" b="0" baseline="0" dirty="0" smtClean="0"/>
                        <a:t> + 3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16(t + 3)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Motocyklista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48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48t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4582886" y="2625643"/>
            <a:ext cx="422626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Výpočet času z rovnosti drah:</a:t>
            </a:r>
            <a:endParaRPr lang="en-US" sz="2600" b="1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293956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/>
      <p:bldP spid="12" grpId="0"/>
      <p:bldP spid="13" grpId="0"/>
      <p:bldP spid="14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1: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2296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Za cyklistou, který vyjel v </a:t>
            </a:r>
            <a:r>
              <a:rPr lang="cs-CZ" sz="2600" b="1" dirty="0" smtClean="0"/>
              <a:t>8</a:t>
            </a:r>
            <a:r>
              <a:rPr lang="cs-CZ" sz="2600" b="1" baseline="30000" dirty="0" smtClean="0"/>
              <a:t>00</a:t>
            </a:r>
            <a:r>
              <a:rPr lang="cs-CZ" sz="2600" dirty="0" smtClean="0"/>
              <a:t> </a:t>
            </a:r>
            <a:r>
              <a:rPr lang="cs-CZ" sz="2600" b="1" dirty="0" smtClean="0"/>
              <a:t>hodin</a:t>
            </a:r>
            <a:r>
              <a:rPr lang="cs-CZ" sz="2600" dirty="0" smtClean="0"/>
              <a:t> průměrnou rychlostí </a:t>
            </a:r>
            <a:r>
              <a:rPr lang="cs-CZ" sz="2600" b="1" dirty="0" smtClean="0"/>
              <a:t>16 km/h</a:t>
            </a:r>
            <a:r>
              <a:rPr lang="cs-CZ" sz="2600" dirty="0" smtClean="0"/>
              <a:t>, vyjel z téhož místa o </a:t>
            </a:r>
            <a:r>
              <a:rPr lang="cs-CZ" sz="2600" b="1" dirty="0" smtClean="0"/>
              <a:t>3 hodiny</a:t>
            </a:r>
            <a:r>
              <a:rPr lang="cs-CZ" sz="2600" dirty="0" smtClean="0"/>
              <a:t> později motocyklista průměrnou rychlostí </a:t>
            </a:r>
            <a:r>
              <a:rPr lang="cs-CZ" sz="2600" b="1" dirty="0" smtClean="0"/>
              <a:t>48 km/h</a:t>
            </a:r>
            <a:r>
              <a:rPr lang="cs-CZ" sz="2600" dirty="0" smtClean="0"/>
              <a:t>. V kolik hodin a jak daleko od původního místa dohoní motocyklista cyklistu?</a:t>
            </a:r>
            <a:endParaRPr lang="en-US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366880" y="2625643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314248" y="3673367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314248" y="4076139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14248" y="3433880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090174" y="3444762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343095" y="3002497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C</a:t>
            </a:r>
            <a:endParaRPr lang="en-US" sz="2600" b="1" baseline="-25000" dirty="0"/>
          </a:p>
        </p:txBody>
      </p:sp>
      <p:sp>
        <p:nvSpPr>
          <p:cNvPr id="12" name="TextBox 11"/>
          <p:cNvSpPr txBox="1"/>
          <p:nvPr/>
        </p:nvSpPr>
        <p:spPr>
          <a:xfrm>
            <a:off x="2389284" y="410879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M</a:t>
            </a:r>
            <a:endParaRPr lang="en-US" sz="2600" b="1" baseline="-25000" dirty="0"/>
          </a:p>
        </p:txBody>
      </p:sp>
      <p:sp>
        <p:nvSpPr>
          <p:cNvPr id="13" name="TextBox 12"/>
          <p:cNvSpPr txBox="1"/>
          <p:nvPr/>
        </p:nvSpPr>
        <p:spPr>
          <a:xfrm>
            <a:off x="778196" y="339023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</a:t>
            </a:r>
            <a:endParaRPr lang="en-US" sz="2600" b="1" baseline="-25000" dirty="0"/>
          </a:p>
        </p:txBody>
      </p:sp>
      <p:sp>
        <p:nvSpPr>
          <p:cNvPr id="14" name="TextBox 13"/>
          <p:cNvSpPr txBox="1"/>
          <p:nvPr/>
        </p:nvSpPr>
        <p:spPr>
          <a:xfrm>
            <a:off x="786439" y="382002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M</a:t>
            </a:r>
            <a:endParaRPr lang="en-US" sz="2600" b="1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206364"/>
              </p:ext>
            </p:extLst>
          </p:nvPr>
        </p:nvGraphicFramePr>
        <p:xfrm>
          <a:off x="337938" y="4750173"/>
          <a:ext cx="4647720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416577"/>
                <a:gridCol w="1093042"/>
                <a:gridCol w="1093042"/>
                <a:gridCol w="104505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Cyklista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16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r>
                        <a:rPr lang="cs-CZ" b="0" baseline="0" dirty="0" smtClean="0"/>
                        <a:t> + 3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16(t + 3)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Motocyklista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48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48t 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345266" y="615758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Motocyklista dojede cyklistu v </a:t>
            </a:r>
            <a:r>
              <a:rPr lang="cs-CZ" sz="2600" b="1" u="sng" dirty="0" smtClean="0"/>
              <a:t>9</a:t>
            </a:r>
            <a:r>
              <a:rPr lang="cs-CZ" sz="2600" b="1" u="sng" baseline="30000" dirty="0" smtClean="0"/>
              <a:t>30</a:t>
            </a:r>
            <a:r>
              <a:rPr lang="cs-CZ" sz="2600" b="1" u="sng" dirty="0" smtClean="0"/>
              <a:t>hod</a:t>
            </a:r>
            <a:r>
              <a:rPr lang="cs-CZ" sz="2600" dirty="0" smtClean="0"/>
              <a:t>, </a:t>
            </a:r>
            <a:r>
              <a:rPr lang="cs-CZ" sz="2600" b="1" u="sng" dirty="0" smtClean="0"/>
              <a:t>72 km</a:t>
            </a:r>
            <a:r>
              <a:rPr lang="cs-CZ" sz="2600" dirty="0" smtClean="0"/>
              <a:t> od místa startu.</a:t>
            </a:r>
            <a:endParaRPr lang="en-US" sz="2600" baseline="-25000" dirty="0"/>
          </a:p>
        </p:txBody>
      </p:sp>
      <p:sp>
        <p:nvSpPr>
          <p:cNvPr id="18" name="TextBox 17"/>
          <p:cNvSpPr txBox="1"/>
          <p:nvPr/>
        </p:nvSpPr>
        <p:spPr>
          <a:xfrm>
            <a:off x="5461393" y="2625643"/>
            <a:ext cx="26158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Zkouška:</a:t>
            </a:r>
            <a:endParaRPr lang="en-US" sz="2600" b="1" i="1" u="sng" dirty="0" smtClean="0"/>
          </a:p>
        </p:txBody>
      </p:sp>
      <p:sp>
        <p:nvSpPr>
          <p:cNvPr id="19" name="TextBox 18"/>
          <p:cNvSpPr txBox="1"/>
          <p:nvPr/>
        </p:nvSpPr>
        <p:spPr>
          <a:xfrm>
            <a:off x="5298107" y="3621594"/>
            <a:ext cx="177553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/>
              <a:t>M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48</a:t>
            </a:r>
            <a:r>
              <a:rPr lang="cs-CZ" sz="2600" b="1" dirty="0" smtClean="0">
                <a:sym typeface="Symbol"/>
              </a:rPr>
              <a:t></a:t>
            </a:r>
            <a:r>
              <a:rPr lang="cs-CZ" sz="2600" b="1" dirty="0" smtClean="0"/>
              <a:t>t</a:t>
            </a:r>
            <a:endParaRPr lang="cs-CZ" sz="2600" b="1" baseline="-25000" dirty="0"/>
          </a:p>
          <a:p>
            <a:r>
              <a:rPr lang="cs-CZ" sz="2600" b="1" dirty="0" smtClean="0"/>
              <a:t>s</a:t>
            </a:r>
            <a:r>
              <a:rPr lang="cs-CZ" sz="2600" b="1" baseline="-25000" dirty="0"/>
              <a:t>M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48</a:t>
            </a:r>
            <a:r>
              <a:rPr lang="cs-CZ" sz="2600" b="1" dirty="0" smtClean="0">
                <a:sym typeface="Symbol"/>
              </a:rPr>
              <a:t>1.5</a:t>
            </a:r>
            <a:r>
              <a:rPr lang="cs-CZ" sz="2600" b="1" baseline="-25000" dirty="0" smtClean="0">
                <a:sym typeface="Symbol"/>
              </a:rPr>
              <a:t> </a:t>
            </a:r>
          </a:p>
          <a:p>
            <a:r>
              <a:rPr lang="cs-CZ" sz="2600" b="1" u="sng" dirty="0" smtClean="0"/>
              <a:t>s</a:t>
            </a:r>
            <a:r>
              <a:rPr lang="cs-CZ" sz="2600" b="1" u="sng" baseline="-25000" dirty="0"/>
              <a:t>M</a:t>
            </a:r>
            <a:r>
              <a:rPr lang="cs-CZ" sz="2600" b="1" u="sng" dirty="0" smtClean="0"/>
              <a:t> </a:t>
            </a:r>
            <a:r>
              <a:rPr lang="cs-CZ" sz="2600" b="1" u="sng" dirty="0" smtClean="0">
                <a:sym typeface="Symbol"/>
              </a:rPr>
              <a:t>= 72 km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238421" y="3621594"/>
            <a:ext cx="193882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C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16</a:t>
            </a:r>
            <a:r>
              <a:rPr lang="cs-CZ" sz="2600" b="1" dirty="0" smtClean="0">
                <a:sym typeface="Symbol"/>
              </a:rPr>
              <a:t>(</a:t>
            </a:r>
            <a:r>
              <a:rPr lang="cs-CZ" sz="2600" b="1" dirty="0" smtClean="0"/>
              <a:t>t+3)</a:t>
            </a:r>
            <a:endParaRPr lang="cs-CZ" sz="2600" b="1" baseline="-25000" dirty="0"/>
          </a:p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C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16</a:t>
            </a:r>
            <a:r>
              <a:rPr lang="cs-CZ" sz="2600" b="1" dirty="0" smtClean="0">
                <a:sym typeface="Symbol"/>
              </a:rPr>
              <a:t></a:t>
            </a:r>
            <a:r>
              <a:rPr lang="cs-CZ" sz="2600" b="1" dirty="0">
                <a:sym typeface="Symbol"/>
              </a:rPr>
              <a:t>4</a:t>
            </a:r>
            <a:r>
              <a:rPr lang="cs-CZ" sz="2600" b="1" dirty="0" smtClean="0">
                <a:sym typeface="Symbol"/>
              </a:rPr>
              <a:t>.5</a:t>
            </a:r>
            <a:r>
              <a:rPr lang="cs-CZ" sz="2600" b="1" baseline="-25000" dirty="0" smtClean="0">
                <a:sym typeface="Symbol"/>
              </a:rPr>
              <a:t> </a:t>
            </a:r>
          </a:p>
          <a:p>
            <a:r>
              <a:rPr lang="cs-CZ" sz="2600" b="1" u="sng" dirty="0" smtClean="0"/>
              <a:t>s</a:t>
            </a:r>
            <a:r>
              <a:rPr lang="cs-CZ" sz="2600" b="1" u="sng" baseline="-25000" dirty="0" smtClean="0"/>
              <a:t>C</a:t>
            </a:r>
            <a:r>
              <a:rPr lang="cs-CZ" sz="2600" b="1" u="sng" dirty="0" smtClean="0"/>
              <a:t> </a:t>
            </a:r>
            <a:r>
              <a:rPr lang="cs-CZ" sz="2600" b="1" u="sng" dirty="0" smtClean="0">
                <a:sym typeface="Symbol"/>
              </a:rPr>
              <a:t>= 72 km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46683" y="5277918"/>
            <a:ext cx="14934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/>
              <a:t>M</a:t>
            </a:r>
            <a:r>
              <a:rPr lang="cs-CZ" sz="3200" b="1" dirty="0" smtClean="0"/>
              <a:t> </a:t>
            </a:r>
            <a:r>
              <a:rPr lang="cs-CZ" sz="3200" b="1" dirty="0"/>
              <a:t>= </a:t>
            </a:r>
            <a:r>
              <a:rPr lang="cs-CZ" sz="3200" b="1" dirty="0" smtClean="0"/>
              <a:t>s</a:t>
            </a:r>
            <a:r>
              <a:rPr lang="cs-CZ" sz="3200" b="1" baseline="-25000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866721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2: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2296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Sportovní letadlo letělo z letiště průměrnou rychlostí </a:t>
            </a:r>
            <a:r>
              <a:rPr lang="cs-CZ" sz="2600" b="1" dirty="0" smtClean="0"/>
              <a:t>300 km/h</a:t>
            </a:r>
            <a:r>
              <a:rPr lang="cs-CZ" sz="2600" dirty="0" smtClean="0"/>
              <a:t>. Když bylo od letiště </a:t>
            </a:r>
            <a:r>
              <a:rPr lang="cs-CZ" sz="2600" b="1" dirty="0" smtClean="0"/>
              <a:t>50 km</a:t>
            </a:r>
            <a:r>
              <a:rPr lang="cs-CZ" sz="2600" dirty="0" smtClean="0"/>
              <a:t>, vzlétla za ním stíhačka rychlostí </a:t>
            </a:r>
            <a:r>
              <a:rPr lang="cs-CZ" sz="2600" b="1" dirty="0" smtClean="0"/>
              <a:t>550 km/h</a:t>
            </a:r>
            <a:r>
              <a:rPr lang="cs-CZ" sz="2600" dirty="0" smtClean="0"/>
              <a:t>. Za jak dlouho dohoní stíhačka sportovní letadlo? </a:t>
            </a:r>
            <a:endParaRPr lang="en-US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366880" y="2625643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916090" y="2865081"/>
            <a:ext cx="196766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t = s / v</a:t>
            </a:r>
          </a:p>
          <a:p>
            <a:r>
              <a:rPr lang="cs-CZ" sz="2600" b="1" dirty="0" smtClean="0"/>
              <a:t>t = 50 / 300</a:t>
            </a:r>
            <a:endParaRPr lang="cs-CZ" sz="2600" dirty="0" smtClean="0"/>
          </a:p>
          <a:p>
            <a:r>
              <a:rPr lang="en-US" sz="2600" b="1" u="sng" dirty="0" smtClean="0"/>
              <a:t>t = </a:t>
            </a:r>
            <a:r>
              <a:rPr lang="cs-CZ" sz="2600" b="1" u="sng" baseline="30000" dirty="0" smtClean="0"/>
              <a:t>1</a:t>
            </a:r>
            <a:r>
              <a:rPr lang="en-US" sz="2600" b="1" u="sng" dirty="0" smtClean="0"/>
              <a:t>/</a:t>
            </a:r>
            <a:r>
              <a:rPr lang="cs-CZ" sz="2600" b="1" u="sng" baseline="-25000" dirty="0" smtClean="0"/>
              <a:t>6</a:t>
            </a:r>
            <a:r>
              <a:rPr lang="en-US" sz="2600" b="1" u="sng" dirty="0" smtClean="0"/>
              <a:t> </a:t>
            </a:r>
            <a:r>
              <a:rPr lang="en-US" sz="2600" b="1" u="sng" dirty="0" err="1" smtClean="0"/>
              <a:t>hod</a:t>
            </a:r>
            <a:r>
              <a:rPr lang="en-US" sz="2600" b="1" u="sng" dirty="0" smtClean="0"/>
              <a:t>.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314248" y="3673367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314248" y="4076139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14248" y="3433880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090174" y="3444762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343095" y="3002497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SL</a:t>
            </a:r>
            <a:endParaRPr lang="en-US" sz="2600" b="1" baseline="-25000" dirty="0"/>
          </a:p>
        </p:txBody>
      </p:sp>
      <p:sp>
        <p:nvSpPr>
          <p:cNvPr id="12" name="TextBox 11"/>
          <p:cNvSpPr txBox="1"/>
          <p:nvPr/>
        </p:nvSpPr>
        <p:spPr>
          <a:xfrm>
            <a:off x="2389284" y="410879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ST</a:t>
            </a:r>
            <a:endParaRPr lang="en-US" sz="2600" b="1" baseline="-25000" dirty="0"/>
          </a:p>
        </p:txBody>
      </p:sp>
      <p:sp>
        <p:nvSpPr>
          <p:cNvPr id="13" name="TextBox 12"/>
          <p:cNvSpPr txBox="1"/>
          <p:nvPr/>
        </p:nvSpPr>
        <p:spPr>
          <a:xfrm>
            <a:off x="778196" y="339023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SL</a:t>
            </a:r>
            <a:endParaRPr lang="en-US" sz="2600" b="1" baseline="-25000" dirty="0"/>
          </a:p>
        </p:txBody>
      </p:sp>
      <p:sp>
        <p:nvSpPr>
          <p:cNvPr id="14" name="TextBox 13"/>
          <p:cNvSpPr txBox="1"/>
          <p:nvPr/>
        </p:nvSpPr>
        <p:spPr>
          <a:xfrm>
            <a:off x="786439" y="382002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ST</a:t>
            </a:r>
            <a:endParaRPr lang="en-US" sz="2600" b="1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323123"/>
              </p:ext>
            </p:extLst>
          </p:nvPr>
        </p:nvGraphicFramePr>
        <p:xfrm>
          <a:off x="337938" y="4728401"/>
          <a:ext cx="4527976" cy="1381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94919"/>
                <a:gridCol w="1055914"/>
                <a:gridCol w="903515"/>
                <a:gridCol w="127362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Stíhačka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550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 </a:t>
                      </a:r>
                      <a:endParaRPr lang="en-US" b="0" baseline="-25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/>
                        <a:t>550t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Sportovní</a:t>
                      </a:r>
                      <a:r>
                        <a:rPr lang="cs-CZ" b="1" baseline="0" dirty="0" smtClean="0"/>
                        <a:t> letadlo</a:t>
                      </a:r>
                      <a:endParaRPr lang="en-US" b="1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300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t + 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endParaRPr lang="en-US" b="1" baseline="-250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/>
                        <a:t>300</a:t>
                      </a:r>
                      <a:r>
                        <a:rPr lang="cs-CZ" b="1" dirty="0" smtClean="0"/>
                        <a:t>(t + 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r>
                        <a:rPr lang="cs-CZ" b="1" baseline="0" dirty="0" smtClean="0"/>
                        <a:t>)</a:t>
                      </a:r>
                      <a:r>
                        <a:rPr lang="cs-CZ" b="1" dirty="0" smtClean="0"/>
                        <a:t> </a:t>
                      </a:r>
                      <a:endParaRPr lang="en-US" b="1" dirty="0" smtClean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5592021" y="2437954"/>
            <a:ext cx="26158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i="1" u="sng" dirty="0" smtClean="0"/>
              <a:t>SL </a:t>
            </a:r>
            <a:r>
              <a:rPr lang="en-US" sz="2600" b="1" i="1" u="sng" dirty="0" err="1" smtClean="0"/>
              <a:t>ulet</a:t>
            </a:r>
            <a:r>
              <a:rPr lang="cs-CZ" sz="2600" b="1" i="1" u="sng" dirty="0" smtClean="0"/>
              <a:t>í 50 km za:</a:t>
            </a:r>
            <a:endParaRPr lang="en-US" sz="2600" b="1" i="1" u="sng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5494046" y="4475807"/>
            <a:ext cx="355197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/>
              <a:t>s</a:t>
            </a:r>
            <a:r>
              <a:rPr lang="cs-CZ" sz="2600" b="1" u="sng" baseline="-25000" dirty="0" smtClean="0"/>
              <a:t>ST</a:t>
            </a:r>
            <a:r>
              <a:rPr lang="cs-CZ" sz="2600" b="1" u="sng" dirty="0" smtClean="0"/>
              <a:t> = s</a:t>
            </a:r>
            <a:r>
              <a:rPr lang="cs-CZ" sz="2600" b="1" u="sng" baseline="-25000" dirty="0" smtClean="0"/>
              <a:t>SL</a:t>
            </a:r>
          </a:p>
          <a:p>
            <a:r>
              <a:rPr lang="cs-CZ" sz="2600" b="1" dirty="0" smtClean="0"/>
              <a:t>550t = 300(t + </a:t>
            </a:r>
            <a:r>
              <a:rPr lang="cs-CZ" sz="2600" b="1" baseline="30000" dirty="0" smtClean="0"/>
              <a:t>1</a:t>
            </a:r>
            <a:r>
              <a:rPr lang="cs-CZ" sz="2600" b="1" dirty="0" smtClean="0"/>
              <a:t>/</a:t>
            </a:r>
            <a:r>
              <a:rPr lang="cs-CZ" sz="2600" b="1" baseline="-25000" dirty="0" smtClean="0"/>
              <a:t>6</a:t>
            </a:r>
            <a:r>
              <a:rPr lang="cs-CZ" sz="2600" b="1" dirty="0" smtClean="0"/>
              <a:t>)</a:t>
            </a:r>
          </a:p>
          <a:p>
            <a:r>
              <a:rPr lang="cs-CZ" sz="2600" b="1" dirty="0" smtClean="0"/>
              <a:t>550t = 300t </a:t>
            </a:r>
            <a:r>
              <a:rPr lang="cs-CZ" sz="2600" b="1" dirty="0"/>
              <a:t>+</a:t>
            </a:r>
            <a:r>
              <a:rPr lang="cs-CZ" sz="2600" b="1" dirty="0" smtClean="0"/>
              <a:t> 50 </a:t>
            </a:r>
            <a:r>
              <a:rPr lang="en-US" sz="2600" b="1" dirty="0" smtClean="0"/>
              <a:t>   </a:t>
            </a:r>
            <a:r>
              <a:rPr lang="en-US" sz="2600" dirty="0" smtClean="0"/>
              <a:t>|</a:t>
            </a:r>
            <a:r>
              <a:rPr lang="cs-CZ" sz="2600" dirty="0" smtClean="0"/>
              <a:t>-300t</a:t>
            </a:r>
          </a:p>
          <a:p>
            <a:r>
              <a:rPr lang="cs-CZ" sz="2600" b="1" dirty="0" smtClean="0"/>
              <a:t>250t</a:t>
            </a:r>
            <a:r>
              <a:rPr lang="en-US" sz="2600" b="1" dirty="0" smtClean="0"/>
              <a:t> = </a:t>
            </a:r>
            <a:r>
              <a:rPr lang="cs-CZ" sz="2600" b="1" dirty="0" smtClean="0"/>
              <a:t>50    </a:t>
            </a:r>
            <a:r>
              <a:rPr lang="en-US" sz="2600" b="1" dirty="0" smtClean="0"/>
              <a:t>            </a:t>
            </a:r>
            <a:r>
              <a:rPr lang="en-US" sz="2600" dirty="0" smtClean="0"/>
              <a:t>| :</a:t>
            </a:r>
            <a:r>
              <a:rPr lang="cs-CZ" sz="2600" dirty="0" smtClean="0"/>
              <a:t>250</a:t>
            </a:r>
            <a:endParaRPr lang="en-US" sz="2600" dirty="0" smtClean="0"/>
          </a:p>
          <a:p>
            <a:r>
              <a:rPr lang="en-US" sz="2600" b="1" u="sng" dirty="0" smtClean="0"/>
              <a:t>t = </a:t>
            </a:r>
            <a:r>
              <a:rPr lang="cs-CZ" sz="2600" b="1" u="sng" baseline="30000" dirty="0" smtClean="0"/>
              <a:t>1</a:t>
            </a:r>
            <a:r>
              <a:rPr lang="en-US" sz="2600" b="1" u="sng" dirty="0" smtClean="0"/>
              <a:t>/</a:t>
            </a:r>
            <a:r>
              <a:rPr lang="cs-CZ" sz="2600" b="1" u="sng" baseline="-25000" dirty="0" smtClean="0"/>
              <a:t>5</a:t>
            </a:r>
            <a:r>
              <a:rPr lang="en-US" sz="2600" b="1" u="sng" dirty="0" smtClean="0"/>
              <a:t> h</a:t>
            </a:r>
            <a:r>
              <a:rPr lang="cs-CZ" sz="2600" b="1" u="sng" dirty="0" smtClean="0"/>
              <a:t>od. = 12 min</a:t>
            </a:r>
            <a:r>
              <a:rPr lang="en-US" sz="2600" b="1" u="sng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4435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/>
      <p:bldP spid="12" grpId="0"/>
      <p:bldP spid="13" grpId="0"/>
      <p:bldP spid="14" grpId="0"/>
      <p:bldP spid="18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2: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2296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Sportovní letadlo letělo z letiště průměrnou rychlostí </a:t>
            </a:r>
            <a:r>
              <a:rPr lang="cs-CZ" sz="2600" b="1" dirty="0" smtClean="0"/>
              <a:t>300 km/h</a:t>
            </a:r>
            <a:r>
              <a:rPr lang="cs-CZ" sz="2600" dirty="0" smtClean="0"/>
              <a:t>. Když bylo od letiště </a:t>
            </a:r>
            <a:r>
              <a:rPr lang="cs-CZ" sz="2600" b="1" dirty="0" smtClean="0"/>
              <a:t>50 km</a:t>
            </a:r>
            <a:r>
              <a:rPr lang="cs-CZ" sz="2600" dirty="0" smtClean="0"/>
              <a:t>, vzlétla za ním stíhačka rychlostí </a:t>
            </a:r>
            <a:r>
              <a:rPr lang="cs-CZ" sz="2600" b="1" dirty="0" smtClean="0"/>
              <a:t>550 km/h</a:t>
            </a:r>
            <a:r>
              <a:rPr lang="cs-CZ" sz="2600" dirty="0" smtClean="0"/>
              <a:t>. Za jak dlouho dohoní stíhačka sportovní letadlo? </a:t>
            </a:r>
            <a:endParaRPr lang="en-US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366880" y="2625643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314248" y="3673367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314248" y="4076139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14248" y="3433880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090174" y="3444762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343095" y="3002497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SL</a:t>
            </a:r>
            <a:endParaRPr lang="en-US" sz="2600" b="1" baseline="-25000" dirty="0"/>
          </a:p>
        </p:txBody>
      </p:sp>
      <p:sp>
        <p:nvSpPr>
          <p:cNvPr id="12" name="TextBox 11"/>
          <p:cNvSpPr txBox="1"/>
          <p:nvPr/>
        </p:nvSpPr>
        <p:spPr>
          <a:xfrm>
            <a:off x="2389284" y="410879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ST</a:t>
            </a:r>
            <a:endParaRPr lang="en-US" sz="2600" b="1" baseline="-25000" dirty="0"/>
          </a:p>
        </p:txBody>
      </p:sp>
      <p:sp>
        <p:nvSpPr>
          <p:cNvPr id="13" name="TextBox 12"/>
          <p:cNvSpPr txBox="1"/>
          <p:nvPr/>
        </p:nvSpPr>
        <p:spPr>
          <a:xfrm>
            <a:off x="778196" y="339023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SL</a:t>
            </a:r>
            <a:endParaRPr lang="en-US" sz="2600" b="1" baseline="-25000" dirty="0"/>
          </a:p>
        </p:txBody>
      </p:sp>
      <p:sp>
        <p:nvSpPr>
          <p:cNvPr id="14" name="TextBox 13"/>
          <p:cNvSpPr txBox="1"/>
          <p:nvPr/>
        </p:nvSpPr>
        <p:spPr>
          <a:xfrm>
            <a:off x="786439" y="3820026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ST</a:t>
            </a:r>
            <a:endParaRPr lang="en-US" sz="26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5461393" y="2625643"/>
            <a:ext cx="26158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Zkouška:</a:t>
            </a:r>
            <a:endParaRPr lang="en-US" sz="2600" b="1" i="1" u="sng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345266" y="621201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Stíhačka dohoní sportovní letadlo za </a:t>
            </a:r>
            <a:r>
              <a:rPr lang="cs-CZ" sz="2600" b="1" u="sng" dirty="0" smtClean="0"/>
              <a:t>12 minut</a:t>
            </a:r>
            <a:r>
              <a:rPr lang="cs-CZ" sz="2600" dirty="0" smtClean="0"/>
              <a:t>.</a:t>
            </a:r>
            <a:endParaRPr lang="en-US" sz="2600" baseline="-25000" dirty="0"/>
          </a:p>
        </p:txBody>
      </p:sp>
      <p:sp>
        <p:nvSpPr>
          <p:cNvPr id="17" name="TextBox 16"/>
          <p:cNvSpPr txBox="1"/>
          <p:nvPr/>
        </p:nvSpPr>
        <p:spPr>
          <a:xfrm>
            <a:off x="5102159" y="3621594"/>
            <a:ext cx="194031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ST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550</a:t>
            </a:r>
            <a:r>
              <a:rPr lang="cs-CZ" sz="2600" b="1" dirty="0" smtClean="0">
                <a:sym typeface="Symbol"/>
              </a:rPr>
              <a:t></a:t>
            </a:r>
            <a:r>
              <a:rPr lang="en-US" sz="2600" b="1" baseline="30000" dirty="0" smtClean="0">
                <a:sym typeface="Symbol"/>
              </a:rPr>
              <a:t>1</a:t>
            </a:r>
            <a:r>
              <a:rPr lang="en-US" sz="2600" b="1" dirty="0" smtClean="0">
                <a:sym typeface="Symbol"/>
              </a:rPr>
              <a:t>/</a:t>
            </a:r>
            <a:r>
              <a:rPr lang="en-US" sz="2600" b="1" baseline="-25000" dirty="0" smtClean="0">
                <a:sym typeface="Symbol"/>
              </a:rPr>
              <a:t>5</a:t>
            </a:r>
            <a:r>
              <a:rPr lang="cs-CZ" sz="2600" b="1" baseline="-25000" dirty="0" smtClean="0">
                <a:sym typeface="Symbol"/>
              </a:rPr>
              <a:t> </a:t>
            </a:r>
          </a:p>
          <a:p>
            <a:r>
              <a:rPr lang="cs-CZ" sz="2600" b="1" u="sng" dirty="0" smtClean="0"/>
              <a:t>s</a:t>
            </a:r>
            <a:r>
              <a:rPr lang="en-US" sz="2600" b="1" u="sng" baseline="-25000" dirty="0" smtClean="0"/>
              <a:t>ST</a:t>
            </a:r>
            <a:r>
              <a:rPr lang="cs-CZ" sz="2600" b="1" u="sng" dirty="0" smtClean="0"/>
              <a:t> </a:t>
            </a:r>
            <a:r>
              <a:rPr lang="cs-CZ" sz="2600" b="1" u="sng" dirty="0" smtClean="0">
                <a:sym typeface="Symbol"/>
              </a:rPr>
              <a:t>= </a:t>
            </a:r>
            <a:r>
              <a:rPr lang="en-US" sz="2600" b="1" u="sng" dirty="0" smtClean="0">
                <a:sym typeface="Symbol"/>
              </a:rPr>
              <a:t>110</a:t>
            </a:r>
            <a:r>
              <a:rPr lang="cs-CZ" sz="2600" b="1" u="sng" dirty="0" smtClean="0">
                <a:sym typeface="Symbol"/>
              </a:rPr>
              <a:t> km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096903" y="3621594"/>
            <a:ext cx="202532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en-US" sz="2600" b="1" baseline="-25000" dirty="0" smtClean="0"/>
              <a:t>SL</a:t>
            </a:r>
            <a:r>
              <a:rPr lang="cs-CZ" sz="2600" b="1" dirty="0" smtClean="0"/>
              <a:t> </a:t>
            </a:r>
            <a:r>
              <a:rPr lang="cs-CZ" sz="2600" b="1" dirty="0"/>
              <a:t>= 550</a:t>
            </a:r>
            <a:r>
              <a:rPr lang="cs-CZ" sz="2600" b="1" dirty="0">
                <a:sym typeface="Symbol"/>
              </a:rPr>
              <a:t></a:t>
            </a:r>
            <a:r>
              <a:rPr lang="en-US" sz="2600" b="1" baseline="30000" dirty="0" smtClean="0">
                <a:sym typeface="Symbol"/>
              </a:rPr>
              <a:t>11</a:t>
            </a:r>
            <a:r>
              <a:rPr lang="en-US" sz="2600" b="1" dirty="0" smtClean="0">
                <a:sym typeface="Symbol"/>
              </a:rPr>
              <a:t>/</a:t>
            </a:r>
            <a:r>
              <a:rPr lang="en-US" sz="2600" b="1" baseline="-25000" dirty="0" smtClean="0">
                <a:sym typeface="Symbol"/>
              </a:rPr>
              <a:t>30</a:t>
            </a:r>
            <a:r>
              <a:rPr lang="cs-CZ" sz="2600" b="1" baseline="-25000" dirty="0" smtClean="0">
                <a:sym typeface="Symbol"/>
              </a:rPr>
              <a:t> </a:t>
            </a:r>
          </a:p>
          <a:p>
            <a:r>
              <a:rPr lang="cs-CZ" sz="2600" b="1" u="sng" dirty="0" smtClean="0"/>
              <a:t>s</a:t>
            </a:r>
            <a:r>
              <a:rPr lang="en-US" sz="2600" b="1" u="sng" baseline="-25000" dirty="0"/>
              <a:t>L</a:t>
            </a:r>
            <a:r>
              <a:rPr lang="cs-CZ" sz="2600" b="1" u="sng" dirty="0" smtClean="0"/>
              <a:t> </a:t>
            </a:r>
            <a:r>
              <a:rPr lang="cs-CZ" sz="2600" b="1" u="sng" dirty="0" smtClean="0">
                <a:sym typeface="Symbol"/>
              </a:rPr>
              <a:t>= </a:t>
            </a:r>
            <a:r>
              <a:rPr lang="en-US" sz="2600" b="1" u="sng" dirty="0" smtClean="0">
                <a:sym typeface="Symbol"/>
              </a:rPr>
              <a:t>110</a:t>
            </a:r>
            <a:r>
              <a:rPr lang="cs-CZ" sz="2600" b="1" u="sng" dirty="0" smtClean="0">
                <a:sym typeface="Symbol"/>
              </a:rPr>
              <a:t> km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46683" y="5005768"/>
            <a:ext cx="14934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 smtClean="0"/>
              <a:t>ST</a:t>
            </a:r>
            <a:r>
              <a:rPr lang="cs-CZ" sz="3200" b="1" dirty="0" smtClean="0"/>
              <a:t> </a:t>
            </a:r>
            <a:r>
              <a:rPr lang="cs-CZ" sz="3200" b="1" dirty="0"/>
              <a:t>= </a:t>
            </a:r>
            <a:r>
              <a:rPr lang="cs-CZ" sz="3200" b="1" dirty="0" smtClean="0"/>
              <a:t>s</a:t>
            </a:r>
            <a:r>
              <a:rPr lang="cs-CZ" sz="3200" b="1" baseline="-25000" dirty="0" smtClean="0"/>
              <a:t>SL</a:t>
            </a:r>
            <a:endParaRPr lang="cs-CZ" sz="3200" b="1" baseline="-25000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5295001"/>
              </p:ext>
            </p:extLst>
          </p:nvPr>
        </p:nvGraphicFramePr>
        <p:xfrm>
          <a:off x="337938" y="4728401"/>
          <a:ext cx="4527976" cy="1381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94919"/>
                <a:gridCol w="1055914"/>
                <a:gridCol w="903515"/>
                <a:gridCol w="127362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Stíhačka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550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 </a:t>
                      </a:r>
                      <a:endParaRPr lang="en-US" b="0" baseline="-25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/>
                        <a:t>550t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Sportovní</a:t>
                      </a:r>
                      <a:r>
                        <a:rPr lang="cs-CZ" b="1" baseline="0" dirty="0" smtClean="0"/>
                        <a:t> letadlo</a:t>
                      </a:r>
                      <a:endParaRPr lang="en-US" b="1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300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t + 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endParaRPr lang="en-US" b="1" baseline="-250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/>
                        <a:t>300</a:t>
                      </a:r>
                      <a:r>
                        <a:rPr lang="cs-CZ" b="1" dirty="0" smtClean="0"/>
                        <a:t>(t + 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r>
                        <a:rPr lang="cs-CZ" b="1" baseline="0" dirty="0" smtClean="0"/>
                        <a:t>)</a:t>
                      </a:r>
                      <a:r>
                        <a:rPr lang="cs-CZ" b="1" dirty="0" smtClean="0"/>
                        <a:t> </a:t>
                      </a:r>
                      <a:endParaRPr lang="en-US" b="1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33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6" grpId="0"/>
      <p:bldP spid="17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 3: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68086" y="745183"/>
            <a:ext cx="82296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Z města M vyjel cyklista průměrnou rychlostí </a:t>
            </a:r>
            <a:r>
              <a:rPr lang="cs-CZ" sz="2600" b="1" dirty="0" smtClean="0"/>
              <a:t>18 km/h</a:t>
            </a:r>
            <a:r>
              <a:rPr lang="cs-CZ" sz="2600" dirty="0" smtClean="0"/>
              <a:t>. Za </a:t>
            </a:r>
            <a:r>
              <a:rPr lang="cs-CZ" sz="2600" b="1" dirty="0" smtClean="0"/>
              <a:t>1,5 hodiny</a:t>
            </a:r>
            <a:r>
              <a:rPr lang="cs-CZ" sz="2600" dirty="0" smtClean="0"/>
              <a:t> za ním vyjel automobil a dojel cyklistu za </a:t>
            </a:r>
            <a:r>
              <a:rPr lang="cs-CZ" sz="2600" b="1" dirty="0" smtClean="0"/>
              <a:t>50 minut</a:t>
            </a:r>
            <a:r>
              <a:rPr lang="cs-CZ" sz="2600" dirty="0" smtClean="0"/>
              <a:t>. Jakou jel automobil průměrnou rychlostí?</a:t>
            </a:r>
            <a:endParaRPr lang="en-US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366880" y="2320835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314248" y="3412103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314248" y="3814875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14248" y="3172616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090174" y="3183498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343095" y="2741233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/>
              <a:t>C</a:t>
            </a:r>
            <a:endParaRPr lang="en-US" sz="2600" b="1" baseline="-25000" dirty="0"/>
          </a:p>
        </p:txBody>
      </p:sp>
      <p:sp>
        <p:nvSpPr>
          <p:cNvPr id="12" name="TextBox 11"/>
          <p:cNvSpPr txBox="1"/>
          <p:nvPr/>
        </p:nvSpPr>
        <p:spPr>
          <a:xfrm>
            <a:off x="2389284" y="3847528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/>
              <a:t>A</a:t>
            </a:r>
            <a:endParaRPr lang="en-US" sz="2600" b="1" baseline="-25000" dirty="0"/>
          </a:p>
        </p:txBody>
      </p:sp>
      <p:sp>
        <p:nvSpPr>
          <p:cNvPr id="13" name="TextBox 12"/>
          <p:cNvSpPr txBox="1"/>
          <p:nvPr/>
        </p:nvSpPr>
        <p:spPr>
          <a:xfrm>
            <a:off x="778196" y="312897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</a:t>
            </a:r>
            <a:endParaRPr lang="en-US" sz="2600" b="1" baseline="-25000" dirty="0"/>
          </a:p>
        </p:txBody>
      </p:sp>
      <p:sp>
        <p:nvSpPr>
          <p:cNvPr id="14" name="TextBox 13"/>
          <p:cNvSpPr txBox="1"/>
          <p:nvPr/>
        </p:nvSpPr>
        <p:spPr>
          <a:xfrm>
            <a:off x="786439" y="355876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/>
              <a:t>A</a:t>
            </a:r>
            <a:endParaRPr lang="en-US" sz="2600" b="1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94105"/>
              </p:ext>
            </p:extLst>
          </p:nvPr>
        </p:nvGraphicFramePr>
        <p:xfrm>
          <a:off x="337937" y="4728401"/>
          <a:ext cx="4887206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07834"/>
                <a:gridCol w="1034143"/>
                <a:gridCol w="1034143"/>
                <a:gridCol w="161108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Automobil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endParaRPr lang="en-US" b="0" baseline="-25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r>
                        <a:rPr lang="cs-CZ" b="1" baseline="0" dirty="0" smtClean="0"/>
                        <a:t> V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Cyklista</a:t>
                      </a:r>
                      <a:endParaRPr lang="en-US" b="1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18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1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2</a:t>
                      </a:r>
                      <a:r>
                        <a:rPr lang="cs-CZ" b="1" baseline="0" dirty="0" smtClean="0"/>
                        <a:t> + </a:t>
                      </a:r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endParaRPr lang="en-US" b="1" baseline="-250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/>
                        <a:t>18</a:t>
                      </a:r>
                      <a:r>
                        <a:rPr lang="cs-CZ" b="1" dirty="0" smtClean="0"/>
                        <a:t>(1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2</a:t>
                      </a:r>
                      <a:r>
                        <a:rPr lang="cs-CZ" b="1" baseline="0" dirty="0" smtClean="0"/>
                        <a:t> + </a:t>
                      </a:r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r>
                        <a:rPr lang="cs-CZ" b="1" baseline="0" dirty="0" smtClean="0"/>
                        <a:t>)</a:t>
                      </a:r>
                      <a:r>
                        <a:rPr lang="cs-CZ" b="1" dirty="0" smtClean="0"/>
                        <a:t> </a:t>
                      </a:r>
                      <a:endParaRPr lang="en-US" b="1" dirty="0" smtClean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5494046" y="3293530"/>
            <a:ext cx="3551979" cy="19595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/>
              <a:t>s</a:t>
            </a:r>
            <a:r>
              <a:rPr lang="cs-CZ" sz="2600" b="1" u="sng" baseline="-25000" dirty="0"/>
              <a:t>A</a:t>
            </a:r>
            <a:r>
              <a:rPr lang="cs-CZ" sz="2600" b="1" u="sng" dirty="0" smtClean="0"/>
              <a:t> = s</a:t>
            </a:r>
            <a:r>
              <a:rPr lang="cs-CZ" sz="2600" b="1" u="sng" baseline="-25000" dirty="0" smtClean="0"/>
              <a:t>C</a:t>
            </a:r>
          </a:p>
          <a:p>
            <a:endParaRPr lang="cs-CZ" sz="2600" b="1" u="sng" baseline="-25000" dirty="0" smtClean="0"/>
          </a:p>
          <a:p>
            <a:r>
              <a:rPr lang="cs-CZ" sz="2600" b="1" baseline="30000" dirty="0" smtClean="0"/>
              <a:t>5</a:t>
            </a:r>
            <a:r>
              <a:rPr lang="cs-CZ" sz="2600" b="1" dirty="0" smtClean="0"/>
              <a:t>/</a:t>
            </a:r>
            <a:r>
              <a:rPr lang="cs-CZ" sz="2600" b="1" baseline="-25000" dirty="0" smtClean="0"/>
              <a:t>6 </a:t>
            </a:r>
            <a:r>
              <a:rPr lang="cs-CZ" sz="2600" b="1" dirty="0" smtClean="0"/>
              <a:t>v = 18(1</a:t>
            </a:r>
            <a:r>
              <a:rPr lang="cs-CZ" sz="2600" b="1" baseline="30000" dirty="0" smtClean="0"/>
              <a:t>1</a:t>
            </a:r>
            <a:r>
              <a:rPr lang="cs-CZ" sz="2600" b="1" dirty="0" smtClean="0"/>
              <a:t>/</a:t>
            </a:r>
            <a:r>
              <a:rPr lang="cs-CZ" sz="2600" b="1" baseline="-25000" dirty="0" smtClean="0"/>
              <a:t>2</a:t>
            </a:r>
            <a:r>
              <a:rPr lang="cs-CZ" sz="2600" b="1" dirty="0" smtClean="0"/>
              <a:t>  + </a:t>
            </a:r>
            <a:r>
              <a:rPr lang="cs-CZ" sz="2600" b="1" baseline="30000" dirty="0" smtClean="0"/>
              <a:t>5</a:t>
            </a:r>
            <a:r>
              <a:rPr lang="cs-CZ" sz="2600" b="1" dirty="0" smtClean="0"/>
              <a:t>/</a:t>
            </a:r>
            <a:r>
              <a:rPr lang="cs-CZ" sz="2600" b="1" baseline="-25000" dirty="0" smtClean="0"/>
              <a:t>6</a:t>
            </a:r>
            <a:r>
              <a:rPr lang="cs-CZ" sz="2600" b="1" dirty="0" smtClean="0"/>
              <a:t>)</a:t>
            </a:r>
          </a:p>
          <a:p>
            <a:r>
              <a:rPr lang="cs-CZ" sz="2600" b="1" baseline="30000" dirty="0" smtClean="0"/>
              <a:t>5</a:t>
            </a:r>
            <a:r>
              <a:rPr lang="cs-CZ" sz="2600" b="1" dirty="0" smtClean="0"/>
              <a:t>/</a:t>
            </a:r>
            <a:r>
              <a:rPr lang="cs-CZ" sz="2600" b="1" baseline="-25000" dirty="0" smtClean="0"/>
              <a:t>6 </a:t>
            </a:r>
            <a:r>
              <a:rPr lang="cs-CZ" sz="2600" b="1" dirty="0"/>
              <a:t>v </a:t>
            </a:r>
            <a:r>
              <a:rPr lang="cs-CZ" sz="2600" b="1" dirty="0" smtClean="0"/>
              <a:t>= 42		     </a:t>
            </a:r>
            <a:r>
              <a:rPr lang="en-US" sz="2600" b="1" dirty="0" smtClean="0"/>
              <a:t>   </a:t>
            </a:r>
            <a:r>
              <a:rPr lang="en-US" sz="2600" dirty="0" smtClean="0"/>
              <a:t>|</a:t>
            </a:r>
            <a:r>
              <a:rPr lang="cs-CZ" sz="2600" dirty="0" smtClean="0"/>
              <a:t>:</a:t>
            </a:r>
            <a:r>
              <a:rPr lang="cs-CZ" sz="2600" b="1" baseline="30000" dirty="0"/>
              <a:t> 5</a:t>
            </a:r>
            <a:r>
              <a:rPr lang="cs-CZ" sz="2600" b="1" dirty="0"/>
              <a:t>/</a:t>
            </a:r>
            <a:r>
              <a:rPr lang="cs-CZ" sz="2600" b="1" baseline="-25000" dirty="0"/>
              <a:t>6</a:t>
            </a:r>
            <a:endParaRPr lang="en-US" sz="2600" dirty="0" smtClean="0"/>
          </a:p>
          <a:p>
            <a:r>
              <a:rPr lang="cs-CZ" sz="2600" b="1" u="sng" dirty="0"/>
              <a:t>v</a:t>
            </a:r>
            <a:r>
              <a:rPr lang="en-US" sz="2600" b="1" u="sng" dirty="0" smtClean="0"/>
              <a:t> =  </a:t>
            </a:r>
            <a:r>
              <a:rPr lang="cs-CZ" sz="2600" b="1" u="sng" dirty="0" smtClean="0"/>
              <a:t>50,4 km/h</a:t>
            </a:r>
            <a:endParaRPr lang="en-US" sz="2600" b="1" u="sng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5461393" y="2625643"/>
            <a:ext cx="26158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Výpočet rychlosti:</a:t>
            </a:r>
            <a:endParaRPr lang="en-US" sz="2600" b="1" i="1" u="sng" dirty="0" smtClean="0"/>
          </a:p>
        </p:txBody>
      </p:sp>
    </p:spTree>
    <p:extLst>
      <p:ext uri="{BB962C8B-B14F-4D97-AF65-F5344CB8AC3E}">
        <p14:creationId xmlns:p14="http://schemas.microsoft.com/office/powerpoint/2010/main" val="2167567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/>
          <p:cNvSpPr txBox="1"/>
          <p:nvPr/>
        </p:nvSpPr>
        <p:spPr>
          <a:xfrm>
            <a:off x="5461393" y="2625643"/>
            <a:ext cx="261580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Zkouška:</a:t>
            </a:r>
            <a:endParaRPr lang="en-US" sz="2600" b="1" i="1" u="sng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345266" y="6212014"/>
            <a:ext cx="84177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Automobil jel průměrnou rychlostí </a:t>
            </a:r>
            <a:r>
              <a:rPr lang="cs-CZ" sz="2600" b="1" u="sng" dirty="0" smtClean="0"/>
              <a:t>50,4 km/h</a:t>
            </a:r>
            <a:r>
              <a:rPr lang="cs-CZ" sz="2600" dirty="0" smtClean="0"/>
              <a:t>.</a:t>
            </a:r>
            <a:endParaRPr lang="en-US" sz="2600" baseline="-25000" dirty="0"/>
          </a:p>
        </p:txBody>
      </p:sp>
      <p:sp>
        <p:nvSpPr>
          <p:cNvPr id="17" name="TextBox 16"/>
          <p:cNvSpPr txBox="1"/>
          <p:nvPr/>
        </p:nvSpPr>
        <p:spPr>
          <a:xfrm>
            <a:off x="5102159" y="3621594"/>
            <a:ext cx="194031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A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baseline="30000" dirty="0" smtClean="0">
                <a:sym typeface="Symbol"/>
              </a:rPr>
              <a:t>5</a:t>
            </a:r>
            <a:r>
              <a:rPr lang="en-US" sz="2600" b="1" dirty="0" smtClean="0">
                <a:sym typeface="Symbol"/>
              </a:rPr>
              <a:t>/</a:t>
            </a:r>
            <a:r>
              <a:rPr lang="cs-CZ" sz="2600" b="1" baseline="-25000" dirty="0" smtClean="0">
                <a:sym typeface="Symbol"/>
              </a:rPr>
              <a:t>6 </a:t>
            </a:r>
            <a:r>
              <a:rPr lang="cs-CZ" sz="2600" b="1" dirty="0" smtClean="0">
                <a:sym typeface="Symbol"/>
              </a:rPr>
              <a:t> 50.4</a:t>
            </a:r>
            <a:r>
              <a:rPr lang="cs-CZ" sz="2600" b="1" baseline="-25000" dirty="0" smtClean="0">
                <a:sym typeface="Symbol"/>
              </a:rPr>
              <a:t> </a:t>
            </a:r>
          </a:p>
          <a:p>
            <a:r>
              <a:rPr lang="cs-CZ" sz="2600" b="1" u="sng" dirty="0" smtClean="0"/>
              <a:t>s</a:t>
            </a:r>
            <a:r>
              <a:rPr lang="cs-CZ" sz="2600" b="1" u="sng" baseline="-25000" dirty="0"/>
              <a:t>A</a:t>
            </a:r>
            <a:r>
              <a:rPr lang="cs-CZ" sz="2600" b="1" u="sng" dirty="0" smtClean="0"/>
              <a:t> </a:t>
            </a:r>
            <a:r>
              <a:rPr lang="cs-CZ" sz="2600" b="1" u="sng" dirty="0" smtClean="0">
                <a:sym typeface="Symbol"/>
              </a:rPr>
              <a:t>= 42 km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096903" y="3621594"/>
            <a:ext cx="202532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en-US" sz="2600" b="1" baseline="-25000" dirty="0" smtClean="0"/>
              <a:t>SL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18 </a:t>
            </a:r>
            <a:r>
              <a:rPr lang="cs-CZ" sz="2600" b="1" dirty="0" smtClean="0">
                <a:sym typeface="Symbol"/>
              </a:rPr>
              <a:t> </a:t>
            </a:r>
            <a:r>
              <a:rPr lang="cs-CZ" sz="2600" b="1" baseline="30000" dirty="0" smtClean="0">
                <a:sym typeface="Symbol"/>
              </a:rPr>
              <a:t>7</a:t>
            </a:r>
            <a:r>
              <a:rPr lang="en-US" sz="2600" b="1" dirty="0" smtClean="0">
                <a:sym typeface="Symbol"/>
              </a:rPr>
              <a:t>/</a:t>
            </a:r>
            <a:r>
              <a:rPr lang="en-US" sz="2600" b="1" baseline="-25000" dirty="0" smtClean="0">
                <a:sym typeface="Symbol"/>
              </a:rPr>
              <a:t>3</a:t>
            </a:r>
            <a:r>
              <a:rPr lang="cs-CZ" sz="2600" b="1" baseline="-25000" dirty="0" smtClean="0">
                <a:sym typeface="Symbol"/>
              </a:rPr>
              <a:t> </a:t>
            </a:r>
          </a:p>
          <a:p>
            <a:r>
              <a:rPr lang="cs-CZ" sz="2600" b="1" u="sng" dirty="0" smtClean="0"/>
              <a:t>s</a:t>
            </a:r>
            <a:r>
              <a:rPr lang="en-US" sz="2600" b="1" u="sng" baseline="-25000" dirty="0"/>
              <a:t>L</a:t>
            </a:r>
            <a:r>
              <a:rPr lang="cs-CZ" sz="2600" b="1" u="sng" dirty="0" smtClean="0"/>
              <a:t> </a:t>
            </a:r>
            <a:r>
              <a:rPr lang="cs-CZ" sz="2600" b="1" u="sng" dirty="0" smtClean="0">
                <a:sym typeface="Symbol"/>
              </a:rPr>
              <a:t>= 42 km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46683" y="5005768"/>
            <a:ext cx="14934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/>
              <a:t>A</a:t>
            </a:r>
            <a:r>
              <a:rPr lang="cs-CZ" sz="3200" b="1" dirty="0" smtClean="0"/>
              <a:t> </a:t>
            </a:r>
            <a:r>
              <a:rPr lang="cs-CZ" sz="3200" b="1" dirty="0"/>
              <a:t>= </a:t>
            </a:r>
            <a:r>
              <a:rPr lang="cs-CZ" sz="3200" b="1" dirty="0" smtClean="0"/>
              <a:t>s</a:t>
            </a:r>
            <a:r>
              <a:rPr lang="cs-CZ" sz="3200" b="1" baseline="-25000" dirty="0" smtClean="0"/>
              <a:t>C</a:t>
            </a:r>
            <a:endParaRPr lang="cs-CZ" sz="3200" b="1" baseline="-25000" dirty="0"/>
          </a:p>
        </p:txBody>
      </p:sp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362372"/>
              </p:ext>
            </p:extLst>
          </p:nvPr>
        </p:nvGraphicFramePr>
        <p:xfrm>
          <a:off x="337937" y="4728401"/>
          <a:ext cx="4887206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207834"/>
                <a:gridCol w="1034143"/>
                <a:gridCol w="1034143"/>
                <a:gridCol w="161108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Automobil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endParaRPr lang="en-US" b="0" baseline="-25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r>
                        <a:rPr lang="cs-CZ" b="1" baseline="0" dirty="0" smtClean="0"/>
                        <a:t> V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Cyklista</a:t>
                      </a:r>
                      <a:endParaRPr lang="en-US" b="1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18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1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2</a:t>
                      </a:r>
                      <a:r>
                        <a:rPr lang="cs-CZ" b="1" baseline="0" dirty="0" smtClean="0"/>
                        <a:t> + </a:t>
                      </a:r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endParaRPr lang="en-US" b="1" baseline="-25000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/>
                        <a:t>18</a:t>
                      </a:r>
                      <a:r>
                        <a:rPr lang="cs-CZ" b="1" dirty="0" smtClean="0"/>
                        <a:t>(1</a:t>
                      </a:r>
                      <a:r>
                        <a:rPr lang="cs-CZ" b="1" baseline="30000" dirty="0" smtClean="0"/>
                        <a:t>1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2</a:t>
                      </a:r>
                      <a:r>
                        <a:rPr lang="cs-CZ" b="1" baseline="0" dirty="0" smtClean="0"/>
                        <a:t> + </a:t>
                      </a:r>
                      <a:r>
                        <a:rPr lang="cs-CZ" b="1" baseline="30000" dirty="0" smtClean="0"/>
                        <a:t>5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baseline="-25000" dirty="0" smtClean="0"/>
                        <a:t>6</a:t>
                      </a:r>
                      <a:r>
                        <a:rPr lang="cs-CZ" b="1" baseline="0" dirty="0" smtClean="0"/>
                        <a:t>)</a:t>
                      </a:r>
                      <a:r>
                        <a:rPr lang="cs-CZ" b="1" dirty="0" smtClean="0"/>
                        <a:t> </a:t>
                      </a:r>
                      <a:endParaRPr lang="en-US" b="1" dirty="0" smtClean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itle 1"/>
          <p:cNvSpPr txBox="1">
            <a:spLocks/>
          </p:cNvSpPr>
          <p:nvPr/>
        </p:nvSpPr>
        <p:spPr>
          <a:xfrm>
            <a:off x="0" y="152400"/>
            <a:ext cx="9144000" cy="688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342900" algn="l"/>
            <a:r>
              <a:rPr lang="cs-CZ" sz="3200" b="1" u="sng" smtClean="0"/>
              <a:t>Příklad 3:</a:t>
            </a:r>
            <a:r>
              <a:rPr lang="en-US" sz="3200" b="1" u="sng" smtClean="0"/>
              <a:t> </a:t>
            </a:r>
            <a:endParaRPr lang="en-US" sz="3200" b="1" u="sng" dirty="0"/>
          </a:p>
        </p:txBody>
      </p:sp>
      <p:sp>
        <p:nvSpPr>
          <p:cNvPr id="24" name="TextBox 23"/>
          <p:cNvSpPr txBox="1"/>
          <p:nvPr/>
        </p:nvSpPr>
        <p:spPr>
          <a:xfrm>
            <a:off x="468086" y="745183"/>
            <a:ext cx="82296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Z města M vyjel cyklista průměrnou rychlostí </a:t>
            </a:r>
            <a:r>
              <a:rPr lang="cs-CZ" sz="2600" b="1" dirty="0" smtClean="0"/>
              <a:t>18 km/h</a:t>
            </a:r>
            <a:r>
              <a:rPr lang="cs-CZ" sz="2600" dirty="0" smtClean="0"/>
              <a:t>. Za </a:t>
            </a:r>
            <a:r>
              <a:rPr lang="cs-CZ" sz="2600" b="1" dirty="0" smtClean="0"/>
              <a:t>1.5 hodiny</a:t>
            </a:r>
            <a:r>
              <a:rPr lang="cs-CZ" sz="2600" dirty="0" smtClean="0"/>
              <a:t> za ním vyjel automobil a dojel cyklistu za </a:t>
            </a:r>
            <a:r>
              <a:rPr lang="cs-CZ" sz="2600" b="1" dirty="0" smtClean="0"/>
              <a:t>50 minut</a:t>
            </a:r>
            <a:r>
              <a:rPr lang="cs-CZ" sz="2600" dirty="0" smtClean="0"/>
              <a:t>. Jakou jel automobil průměrnou rychlostí?</a:t>
            </a:r>
            <a:endParaRPr lang="en-US" sz="2600" dirty="0"/>
          </a:p>
        </p:txBody>
      </p:sp>
      <p:sp>
        <p:nvSpPr>
          <p:cNvPr id="25" name="TextBox 24"/>
          <p:cNvSpPr txBox="1"/>
          <p:nvPr/>
        </p:nvSpPr>
        <p:spPr>
          <a:xfrm>
            <a:off x="366880" y="2320835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cxnSp>
        <p:nvCxnSpPr>
          <p:cNvPr id="26" name="Straight Arrow Connector 25"/>
          <p:cNvCxnSpPr/>
          <p:nvPr/>
        </p:nvCxnSpPr>
        <p:spPr>
          <a:xfrm>
            <a:off x="1314248" y="3412103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1314248" y="3814875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1314248" y="3172616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4090174" y="3183498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2343095" y="2741233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/>
              <a:t>C</a:t>
            </a:r>
            <a:endParaRPr lang="en-US" sz="2600" b="1" baseline="-25000" dirty="0"/>
          </a:p>
        </p:txBody>
      </p:sp>
      <p:sp>
        <p:nvSpPr>
          <p:cNvPr id="31" name="TextBox 30"/>
          <p:cNvSpPr txBox="1"/>
          <p:nvPr/>
        </p:nvSpPr>
        <p:spPr>
          <a:xfrm>
            <a:off x="2389284" y="3847528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/>
              <a:t>A</a:t>
            </a:r>
            <a:endParaRPr lang="en-US" sz="2600" b="1" baseline="-25000" dirty="0"/>
          </a:p>
        </p:txBody>
      </p:sp>
      <p:sp>
        <p:nvSpPr>
          <p:cNvPr id="32" name="TextBox 31"/>
          <p:cNvSpPr txBox="1"/>
          <p:nvPr/>
        </p:nvSpPr>
        <p:spPr>
          <a:xfrm>
            <a:off x="778196" y="312897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</a:t>
            </a:r>
            <a:endParaRPr lang="en-US" sz="2600" b="1" baseline="-25000" dirty="0"/>
          </a:p>
        </p:txBody>
      </p:sp>
      <p:sp>
        <p:nvSpPr>
          <p:cNvPr id="33" name="TextBox 32"/>
          <p:cNvSpPr txBox="1"/>
          <p:nvPr/>
        </p:nvSpPr>
        <p:spPr>
          <a:xfrm>
            <a:off x="786439" y="355876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/>
              <a:t>A</a:t>
            </a:r>
            <a:endParaRPr lang="en-US" sz="2600" b="1" dirty="0"/>
          </a:p>
        </p:txBody>
      </p:sp>
    </p:spTree>
    <p:extLst>
      <p:ext uri="{BB962C8B-B14F-4D97-AF65-F5344CB8AC3E}">
        <p14:creationId xmlns:p14="http://schemas.microsoft.com/office/powerpoint/2010/main" val="863964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6" grpId="0"/>
      <p:bldP spid="17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52" y="152400"/>
            <a:ext cx="9053847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2125" y="1004552"/>
            <a:ext cx="54606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vlastní.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8667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1617</TotalTime>
  <Words>752</Words>
  <Application>Microsoft Office PowerPoint</Application>
  <PresentationFormat>Předvádění na obrazovce (4:3)</PresentationFormat>
  <Paragraphs>176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Office Theme</vt:lpstr>
      <vt:lpstr>Prezentace aplikace PowerPoint</vt:lpstr>
      <vt:lpstr>Anotace:</vt:lpstr>
      <vt:lpstr>Úlohy o pohybu: „ Pohyb ve stejném směru“</vt:lpstr>
      <vt:lpstr>Základní vztahy: </vt:lpstr>
      <vt:lpstr>Příklad 1: </vt:lpstr>
      <vt:lpstr>Příklad 1: </vt:lpstr>
      <vt:lpstr>Příklad 2: </vt:lpstr>
      <vt:lpstr>Příklad 2: </vt:lpstr>
      <vt:lpstr>Příklad 3: 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125</cp:revision>
  <dcterms:created xsi:type="dcterms:W3CDTF">2012-12-10T07:57:06Z</dcterms:created>
  <dcterms:modified xsi:type="dcterms:W3CDTF">2013-06-27T14:42:07Z</dcterms:modified>
</cp:coreProperties>
</file>