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72" r:id="rId6"/>
    <p:sldId id="278" r:id="rId7"/>
    <p:sldId id="279" r:id="rId8"/>
    <p:sldId id="280" r:id="rId9"/>
    <p:sldId id="281" r:id="rId10"/>
    <p:sldId id="266" r:id="rId1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49" d="100"/>
          <a:sy n="49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3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VY_32_INOVACE_9B_19_Úlohy </a:t>
          </a:r>
          <a:r>
            <a:rPr lang="cs-CZ" dirty="0" smtClean="0"/>
            <a:t>o pohybu II</a:t>
          </a:r>
          <a:r>
            <a:rPr lang="en-US" dirty="0" smtClean="0"/>
            <a:t>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131D6-92ED-4B5D-897E-0E462EFCA69F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CBD8C-44F6-4CD0-BE32-10253D0D85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E8404-DD0A-4874-A875-9B45A58D4816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95EAC-C026-41D6-A255-35ED03856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EBA27-3560-4705-B164-BE46FF5FB7A6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CD0B1-2984-42F6-894E-BAC991C464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24F63-AFD0-4F89-B74B-574702AFC0B2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B9732-9839-4457-8CAF-02AFF84D00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EA6A3-BDA9-4774-9C5C-164644304584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317B9-3F4F-4A8A-83C1-E71C720658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B5E16-9FEA-48CA-8D21-62C34478C7D2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03138-C3CE-414D-899D-9B2DA23BD4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9B54A-FBE8-41FF-832D-85A54EAA5CD2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CDA3C-6112-415E-979F-B7397AA681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9F13D-7B99-47ED-B1F8-53519F83C9ED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09B8F-91E2-4F50-9913-0CB27A404D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517F7-4B56-4E48-B54B-FB33D89ACDBB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ECAE6-BB67-45DC-8BF2-A1707608EE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805B3-197C-453F-8E41-575666646E1F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D501B-C0A4-4E2C-912A-15F82763982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2D6B7-841B-4289-BBA6-00FFA8802FDA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992FE-02B7-4415-9AE4-16E9B1F2CE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2B979A-298F-465B-A1AC-F0BD38814B2A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E8CFDB-980D-48D8-B6B9-619A070898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450850" y="838200"/>
            <a:ext cx="6723063" cy="688975"/>
          </a:xfrm>
        </p:spPr>
        <p:txBody>
          <a:bodyPr/>
          <a:lstStyle/>
          <a:p>
            <a:pPr algn="l"/>
            <a:r>
              <a:rPr lang="en-US" sz="3600" smtClean="0"/>
              <a:t>Anotace:</a:t>
            </a:r>
          </a:p>
        </p:txBody>
      </p:sp>
      <p:sp>
        <p:nvSpPr>
          <p:cNvPr id="14338" name="TextBox 3"/>
          <p:cNvSpPr txBox="1">
            <a:spLocks noChangeArrowheads="1"/>
          </p:cNvSpPr>
          <p:nvPr/>
        </p:nvSpPr>
        <p:spPr bwMode="auto">
          <a:xfrm>
            <a:off x="1143000" y="2514600"/>
            <a:ext cx="67056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450850" y="1527175"/>
            <a:ext cx="7945438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Prezentace slouží k osvojení postupu při výpočtu slovních úloh o pohybu.</a:t>
            </a:r>
          </a:p>
          <a:p>
            <a:r>
              <a:rPr lang="cs-CZ" sz="3200">
                <a:latin typeface="Calibri" pitchFamily="34" charset="0"/>
              </a:rPr>
              <a:t>Příklady jsou určeny k interaktivnímu  procvičení daného učiva. Vložené řešení napomůže ke kontrole. </a:t>
            </a:r>
          </a:p>
          <a:p>
            <a:r>
              <a:rPr lang="cs-CZ" sz="3200">
                <a:latin typeface="Calibri" pitchFamily="34" charset="0"/>
              </a:rPr>
              <a:t>Materiál slouží také k zápisu stručných poznámek do školních sešitů.</a:t>
            </a:r>
          </a:p>
          <a:p>
            <a:endParaRPr lang="cs-CZ" sz="3200">
              <a:latin typeface="Calibri" pitchFamily="34" charset="0"/>
            </a:endParaRPr>
          </a:p>
          <a:p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0" y="2728913"/>
            <a:ext cx="9144000" cy="6889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6000" b="1" u="sng" smtClean="0"/>
              <a:t>Úlohy o pohybu:</a:t>
            </a:r>
            <a:br>
              <a:rPr lang="cs-CZ" sz="6000" b="1" u="sng" smtClean="0"/>
            </a:br>
            <a:r>
              <a:rPr lang="cs-CZ" sz="6000" b="1" u="sng" smtClean="0"/>
              <a:t>„ Pohyb </a:t>
            </a:r>
            <a:r>
              <a:rPr lang="en-US" sz="6000" b="1" u="sng" smtClean="0"/>
              <a:t>proti sob</a:t>
            </a:r>
            <a:r>
              <a:rPr lang="cs-CZ" sz="6000" b="1" u="sng" smtClean="0"/>
              <a:t>ě“</a:t>
            </a:r>
            <a:endParaRPr lang="en-US" sz="6000" b="1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Základní vztahy:</a:t>
            </a:r>
            <a:r>
              <a:rPr lang="en-US" sz="3200" b="1" u="sng" smtClean="0"/>
              <a:t> </a:t>
            </a:r>
          </a:p>
        </p:txBody>
      </p:sp>
      <p:sp>
        <p:nvSpPr>
          <p:cNvPr id="16386" name="TextBox 81"/>
          <p:cNvSpPr txBox="1">
            <a:spLocks noChangeArrowheads="1"/>
          </p:cNvSpPr>
          <p:nvPr/>
        </p:nvSpPr>
        <p:spPr bwMode="auto">
          <a:xfrm>
            <a:off x="495300" y="1103313"/>
            <a:ext cx="85502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V úlohách o pohybu využijeme vzorce pro výpočet </a:t>
            </a:r>
            <a:r>
              <a:rPr lang="cs-CZ" sz="2600" b="1" i="1" u="sng">
                <a:latin typeface="Calibri" pitchFamily="34" charset="0"/>
              </a:rPr>
              <a:t>dráhy, rychlosti a času.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1795463" y="2700338"/>
            <a:ext cx="49244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>
                <a:latin typeface="Calibri" pitchFamily="34" charset="0"/>
              </a:rPr>
              <a:t>dráha</a:t>
            </a:r>
            <a:r>
              <a:rPr lang="en-US" sz="2600" b="1" i="1" u="sng">
                <a:latin typeface="Calibri" pitchFamily="34" charset="0"/>
              </a:rPr>
              <a:t>:</a:t>
            </a:r>
            <a:r>
              <a:rPr lang="cs-CZ" sz="2600">
                <a:latin typeface="Calibri" pitchFamily="34" charset="0"/>
              </a:rPr>
              <a:t>			s = v</a:t>
            </a:r>
            <a:r>
              <a:rPr lang="cs-CZ" sz="2600">
                <a:latin typeface="Calibri" pitchFamily="34" charset="0"/>
                <a:sym typeface="Symbol" pitchFamily="18" charset="2"/>
              </a:rPr>
              <a:t>  t		(km, m)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1795463" y="3883025"/>
            <a:ext cx="5478462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>
                <a:latin typeface="Calibri" pitchFamily="34" charset="0"/>
              </a:rPr>
              <a:t>rychlost</a:t>
            </a:r>
            <a:r>
              <a:rPr lang="en-US" sz="2600" b="1" i="1" u="sng">
                <a:latin typeface="Calibri" pitchFamily="34" charset="0"/>
              </a:rPr>
              <a:t>:</a:t>
            </a:r>
            <a:r>
              <a:rPr lang="cs-CZ" sz="2600">
                <a:latin typeface="Calibri" pitchFamily="34" charset="0"/>
              </a:rPr>
              <a:t>		v = s</a:t>
            </a:r>
            <a:r>
              <a:rPr lang="cs-CZ" sz="2600">
                <a:latin typeface="Calibri" pitchFamily="34" charset="0"/>
                <a:sym typeface="Symbol" pitchFamily="18" charset="2"/>
              </a:rPr>
              <a:t> / t		(km/h, m/s)</a:t>
            </a: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1795463" y="5111750"/>
            <a:ext cx="4543425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>
                <a:latin typeface="Calibri" pitchFamily="34" charset="0"/>
              </a:rPr>
              <a:t>čas</a:t>
            </a:r>
            <a:r>
              <a:rPr lang="en-US" sz="2600" b="1" i="1" u="sng">
                <a:latin typeface="Calibri" pitchFamily="34" charset="0"/>
              </a:rPr>
              <a:t>:</a:t>
            </a:r>
            <a:r>
              <a:rPr lang="cs-CZ" sz="2600">
                <a:latin typeface="Calibri" pitchFamily="34" charset="0"/>
              </a:rPr>
              <a:t>			t = s /</a:t>
            </a:r>
            <a:r>
              <a:rPr lang="cs-CZ" sz="2600">
                <a:latin typeface="Calibri" pitchFamily="34" charset="0"/>
                <a:sym typeface="Symbol" pitchFamily="18" charset="2"/>
              </a:rPr>
              <a:t> v		(h, 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Příklad 1:</a:t>
            </a:r>
            <a:r>
              <a:rPr lang="en-US" sz="3200" b="1" u="sng" smtClean="0"/>
              <a:t> </a:t>
            </a:r>
          </a:p>
        </p:txBody>
      </p:sp>
      <p:sp>
        <p:nvSpPr>
          <p:cNvPr id="17410" name="TextBox 81"/>
          <p:cNvSpPr txBox="1">
            <a:spLocks noChangeArrowheads="1"/>
          </p:cNvSpPr>
          <p:nvPr/>
        </p:nvSpPr>
        <p:spPr bwMode="auto">
          <a:xfrm>
            <a:off x="468313" y="744538"/>
            <a:ext cx="8229600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600">
                <a:latin typeface="Calibri" pitchFamily="34" charset="0"/>
              </a:rPr>
              <a:t>Ze stanic </a:t>
            </a:r>
            <a:r>
              <a:rPr lang="cs-CZ" sz="2600" b="1">
                <a:latin typeface="Calibri" pitchFamily="34" charset="0"/>
              </a:rPr>
              <a:t>A</a:t>
            </a:r>
            <a:r>
              <a:rPr lang="cs-CZ" sz="2600">
                <a:latin typeface="Calibri" pitchFamily="34" charset="0"/>
              </a:rPr>
              <a:t> a </a:t>
            </a:r>
            <a:r>
              <a:rPr lang="cs-CZ" sz="2600" b="1">
                <a:latin typeface="Calibri" pitchFamily="34" charset="0"/>
              </a:rPr>
              <a:t>B</a:t>
            </a:r>
            <a:r>
              <a:rPr lang="cs-CZ" sz="2600">
                <a:latin typeface="Calibri" pitchFamily="34" charset="0"/>
              </a:rPr>
              <a:t> vzdálených </a:t>
            </a:r>
            <a:r>
              <a:rPr lang="cs-CZ" sz="2600" b="1">
                <a:latin typeface="Calibri" pitchFamily="34" charset="0"/>
              </a:rPr>
              <a:t>80 km</a:t>
            </a:r>
            <a:r>
              <a:rPr lang="cs-CZ" sz="2600">
                <a:latin typeface="Calibri" pitchFamily="34" charset="0"/>
              </a:rPr>
              <a:t> vyjely současně proti sobě dva vlaky. První jel průměrnou rychlostí </a:t>
            </a:r>
            <a:r>
              <a:rPr lang="cs-CZ" sz="2600" b="1">
                <a:latin typeface="Calibri" pitchFamily="34" charset="0"/>
              </a:rPr>
              <a:t>45 km/h</a:t>
            </a:r>
            <a:r>
              <a:rPr lang="cs-CZ" sz="2600">
                <a:latin typeface="Calibri" pitchFamily="34" charset="0"/>
              </a:rPr>
              <a:t>, druhý </a:t>
            </a:r>
            <a:r>
              <a:rPr lang="cs-CZ" sz="2600" b="1">
                <a:latin typeface="Calibri" pitchFamily="34" charset="0"/>
              </a:rPr>
              <a:t>75 km/h</a:t>
            </a:r>
            <a:r>
              <a:rPr lang="cs-CZ" sz="2600">
                <a:latin typeface="Calibri" pitchFamily="34" charset="0"/>
              </a:rPr>
              <a:t>. Za jak dlouho se oba vlaky potkaly?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366713" y="2114550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Řešení: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718175" y="2582863"/>
            <a:ext cx="3392488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u="sng">
                <a:latin typeface="Calibri" pitchFamily="34" charset="0"/>
              </a:rPr>
              <a:t>s</a:t>
            </a:r>
            <a:r>
              <a:rPr lang="cs-CZ" sz="2600" b="1" u="sng" baseline="-25000">
                <a:latin typeface="Calibri" pitchFamily="34" charset="0"/>
              </a:rPr>
              <a:t>1</a:t>
            </a:r>
            <a:r>
              <a:rPr lang="cs-CZ" sz="2600" b="1" u="sng">
                <a:latin typeface="Calibri" pitchFamily="34" charset="0"/>
              </a:rPr>
              <a:t> + s</a:t>
            </a:r>
            <a:r>
              <a:rPr lang="cs-CZ" sz="2600" b="1" u="sng" baseline="-25000">
                <a:latin typeface="Calibri" pitchFamily="34" charset="0"/>
              </a:rPr>
              <a:t>2</a:t>
            </a:r>
            <a:r>
              <a:rPr lang="cs-CZ" sz="2600" b="1" u="sng">
                <a:latin typeface="Calibri" pitchFamily="34" charset="0"/>
              </a:rPr>
              <a:t> = s</a:t>
            </a:r>
            <a:endParaRPr lang="cs-CZ" sz="2600" b="1" u="sng" baseline="-25000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45t + 75t = 80</a:t>
            </a:r>
          </a:p>
          <a:p>
            <a:r>
              <a:rPr lang="cs-CZ" sz="2600" b="1">
                <a:latin typeface="Calibri" pitchFamily="34" charset="0"/>
              </a:rPr>
              <a:t>120t = 80 </a:t>
            </a:r>
            <a:r>
              <a:rPr lang="en-US" sz="2600" b="1">
                <a:latin typeface="Calibri" pitchFamily="34" charset="0"/>
              </a:rPr>
              <a:t>   </a:t>
            </a:r>
            <a:r>
              <a:rPr lang="cs-CZ" sz="2600" b="1">
                <a:latin typeface="Calibri" pitchFamily="34" charset="0"/>
              </a:rPr>
              <a:t>		</a:t>
            </a:r>
            <a:r>
              <a:rPr lang="en-US" sz="2600">
                <a:latin typeface="Calibri" pitchFamily="34" charset="0"/>
              </a:rPr>
              <a:t>|</a:t>
            </a:r>
            <a:r>
              <a:rPr lang="cs-CZ" sz="2600">
                <a:latin typeface="Calibri" pitchFamily="34" charset="0"/>
              </a:rPr>
              <a:t>:120</a:t>
            </a:r>
            <a:endParaRPr lang="en-US" sz="2600">
              <a:latin typeface="Calibri" pitchFamily="34" charset="0"/>
            </a:endParaRPr>
          </a:p>
          <a:p>
            <a:r>
              <a:rPr lang="en-US" sz="2600" b="1" u="sng">
                <a:latin typeface="Calibri" pitchFamily="34" charset="0"/>
              </a:rPr>
              <a:t>t =</a:t>
            </a:r>
            <a:r>
              <a:rPr lang="cs-CZ" sz="2600" b="1" u="sng">
                <a:latin typeface="Calibri" pitchFamily="34" charset="0"/>
              </a:rPr>
              <a:t> </a:t>
            </a:r>
            <a:r>
              <a:rPr lang="cs-CZ" sz="2600" b="1" u="sng" baseline="30000">
                <a:latin typeface="Calibri" pitchFamily="34" charset="0"/>
              </a:rPr>
              <a:t>2</a:t>
            </a:r>
            <a:r>
              <a:rPr lang="en-US" sz="2600" b="1" u="sng">
                <a:latin typeface="Calibri" pitchFamily="34" charset="0"/>
              </a:rPr>
              <a:t>/</a:t>
            </a:r>
            <a:r>
              <a:rPr lang="cs-CZ" sz="2600" b="1" u="sng" baseline="-25000">
                <a:latin typeface="Calibri" pitchFamily="34" charset="0"/>
              </a:rPr>
              <a:t>3</a:t>
            </a:r>
            <a:r>
              <a:rPr lang="en-US" sz="2600" b="1" u="sng">
                <a:latin typeface="Calibri" pitchFamily="34" charset="0"/>
              </a:rPr>
              <a:t> hod.</a:t>
            </a:r>
            <a:r>
              <a:rPr lang="cs-CZ" sz="2600" b="1" u="sng">
                <a:latin typeface="Calibri" pitchFamily="34" charset="0"/>
              </a:rPr>
              <a:t> = 40 min.</a:t>
            </a:r>
            <a:endParaRPr lang="en-US" sz="2600" b="1" u="sng">
              <a:latin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38138" y="4467225"/>
          <a:ext cx="4648200" cy="11128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1093042"/>
                <a:gridCol w="104505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1. vlak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r>
                        <a:rPr lang="cs-CZ" b="0" baseline="0" dirty="0" smtClean="0"/>
                        <a:t> 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45t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r>
                        <a:rPr lang="cs-CZ" b="1" baseline="0" dirty="0" smtClean="0"/>
                        <a:t> vlak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75t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6" name="Straight Arrow Connector 15"/>
          <p:cNvCxnSpPr/>
          <p:nvPr/>
        </p:nvCxnSpPr>
        <p:spPr>
          <a:xfrm>
            <a:off x="1100138" y="3140075"/>
            <a:ext cx="1228725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328863" y="3140075"/>
            <a:ext cx="1546225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00138" y="2873375"/>
            <a:ext cx="15875" cy="868363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875088" y="2873375"/>
            <a:ext cx="15875" cy="868363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2986088" y="2608263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2</a:t>
            </a:r>
            <a:endParaRPr lang="en-US" sz="2600" b="1" baseline="-25000">
              <a:latin typeface="Calibri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2339975" y="2873375"/>
            <a:ext cx="0" cy="523875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116013" y="3641725"/>
            <a:ext cx="2774950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1793875" y="3606800"/>
            <a:ext cx="15049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 = 80 km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28650" y="2867025"/>
            <a:ext cx="62547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A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3951288" y="2928938"/>
            <a:ext cx="62547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B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1460500" y="2608263"/>
            <a:ext cx="627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1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5608638" y="2173288"/>
            <a:ext cx="2293937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Výpočet času: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344488" y="6157913"/>
            <a:ext cx="84185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Vlaky se potkají za </a:t>
            </a:r>
            <a:r>
              <a:rPr lang="cs-CZ" sz="2600" b="1" u="sng">
                <a:latin typeface="Calibri" pitchFamily="34" charset="0"/>
              </a:rPr>
              <a:t>40 minut</a:t>
            </a:r>
            <a:r>
              <a:rPr lang="cs-CZ" sz="2600">
                <a:latin typeface="Calibri" pitchFamily="34" charset="0"/>
              </a:rPr>
              <a:t>.</a:t>
            </a:r>
            <a:endParaRPr lang="en-US" sz="2600" baseline="-25000">
              <a:latin typeface="Calibri" pitchFamily="34" charset="0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5718175" y="4881563"/>
            <a:ext cx="33924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u="sng">
                <a:latin typeface="Calibri" pitchFamily="34" charset="0"/>
              </a:rPr>
              <a:t>s</a:t>
            </a:r>
            <a:r>
              <a:rPr lang="cs-CZ" sz="2600" b="1" u="sng" baseline="-25000">
                <a:latin typeface="Calibri" pitchFamily="34" charset="0"/>
              </a:rPr>
              <a:t>1</a:t>
            </a:r>
            <a:r>
              <a:rPr lang="cs-CZ" sz="2600" b="1" u="sng">
                <a:latin typeface="Calibri" pitchFamily="34" charset="0"/>
              </a:rPr>
              <a:t> + s</a:t>
            </a:r>
            <a:r>
              <a:rPr lang="cs-CZ" sz="2600" b="1" u="sng" baseline="-25000">
                <a:latin typeface="Calibri" pitchFamily="34" charset="0"/>
              </a:rPr>
              <a:t>2</a:t>
            </a:r>
            <a:r>
              <a:rPr lang="cs-CZ" sz="2600" b="1" u="sng">
                <a:latin typeface="Calibri" pitchFamily="34" charset="0"/>
              </a:rPr>
              <a:t> = s</a:t>
            </a:r>
            <a:endParaRPr lang="cs-CZ" sz="2600" b="1" u="sng" baseline="-25000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45</a:t>
            </a:r>
            <a:r>
              <a:rPr lang="cs-CZ" sz="2600" b="1" baseline="30000">
                <a:latin typeface="Calibri" pitchFamily="34" charset="0"/>
              </a:rPr>
              <a:t> 2</a:t>
            </a:r>
            <a:r>
              <a:rPr lang="en-US" sz="2600" b="1">
                <a:latin typeface="Calibri" pitchFamily="34" charset="0"/>
              </a:rPr>
              <a:t>/</a:t>
            </a:r>
            <a:r>
              <a:rPr lang="cs-CZ" sz="2600" b="1" baseline="-25000">
                <a:latin typeface="Calibri" pitchFamily="34" charset="0"/>
              </a:rPr>
              <a:t>3</a:t>
            </a:r>
            <a:r>
              <a:rPr lang="cs-CZ" sz="2600" b="1">
                <a:latin typeface="Calibri" pitchFamily="34" charset="0"/>
              </a:rPr>
              <a:t> + 75</a:t>
            </a:r>
            <a:r>
              <a:rPr lang="cs-CZ" sz="2600" b="1" baseline="30000">
                <a:latin typeface="Calibri" pitchFamily="34" charset="0"/>
              </a:rPr>
              <a:t> 2</a:t>
            </a:r>
            <a:r>
              <a:rPr lang="en-US" sz="2600" b="1">
                <a:latin typeface="Calibri" pitchFamily="34" charset="0"/>
              </a:rPr>
              <a:t>/</a:t>
            </a:r>
            <a:r>
              <a:rPr lang="cs-CZ" sz="2600" b="1" baseline="-25000">
                <a:latin typeface="Calibri" pitchFamily="34" charset="0"/>
              </a:rPr>
              <a:t>3</a:t>
            </a:r>
            <a:r>
              <a:rPr lang="cs-CZ" sz="2600" b="1">
                <a:latin typeface="Calibri" pitchFamily="34" charset="0"/>
              </a:rPr>
              <a:t> = s</a:t>
            </a:r>
          </a:p>
          <a:p>
            <a:r>
              <a:rPr lang="cs-CZ" sz="2600" b="1">
                <a:latin typeface="Calibri" pitchFamily="34" charset="0"/>
              </a:rPr>
              <a:t>30 + 50 = 80</a:t>
            </a:r>
            <a:r>
              <a:rPr lang="en-US" sz="2600" b="1">
                <a:latin typeface="Calibri" pitchFamily="34" charset="0"/>
              </a:rPr>
              <a:t> </a:t>
            </a:r>
            <a:endParaRPr lang="en-US" sz="2600">
              <a:latin typeface="Calibri" pitchFamily="34" charset="0"/>
            </a:endParaRPr>
          </a:p>
          <a:p>
            <a:r>
              <a:rPr lang="cs-CZ" sz="2600" b="1" u="sng">
                <a:latin typeface="Calibri" pitchFamily="34" charset="0"/>
              </a:rPr>
              <a:t>s</a:t>
            </a:r>
            <a:r>
              <a:rPr lang="en-US" sz="2600" b="1" u="sng">
                <a:latin typeface="Calibri" pitchFamily="34" charset="0"/>
              </a:rPr>
              <a:t> =</a:t>
            </a:r>
            <a:r>
              <a:rPr lang="cs-CZ" sz="2600" b="1" u="sng">
                <a:latin typeface="Calibri" pitchFamily="34" charset="0"/>
              </a:rPr>
              <a:t> 80 km</a:t>
            </a:r>
            <a:endParaRPr lang="en-US" sz="2600" b="1" u="sng">
              <a:latin typeface="Calibri" pitchFamily="34" charset="0"/>
            </a:endParaRPr>
          </a:p>
        </p:txBody>
      </p:sp>
      <p:sp>
        <p:nvSpPr>
          <p:cNvPr id="36" name="TextBox 35"/>
          <p:cNvSpPr txBox="1">
            <a:spLocks noChangeArrowheads="1"/>
          </p:cNvSpPr>
          <p:nvPr/>
        </p:nvSpPr>
        <p:spPr bwMode="auto">
          <a:xfrm>
            <a:off x="5608638" y="4497388"/>
            <a:ext cx="1484312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Zkouška:</a:t>
            </a:r>
            <a:endParaRPr lang="en-US" sz="2600" b="1" i="1" u="sng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1" grpId="0"/>
      <p:bldP spid="26" grpId="0"/>
      <p:bldP spid="27" grpId="0"/>
      <p:bldP spid="28" grpId="0"/>
      <p:bldP spid="32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Příklad 2:</a:t>
            </a:r>
            <a:r>
              <a:rPr lang="en-US" sz="3200" b="1" u="sng" smtClean="0"/>
              <a:t> </a:t>
            </a:r>
          </a:p>
        </p:txBody>
      </p:sp>
      <p:sp>
        <p:nvSpPr>
          <p:cNvPr id="18434" name="TextBox 81"/>
          <p:cNvSpPr txBox="1">
            <a:spLocks noChangeArrowheads="1"/>
          </p:cNvSpPr>
          <p:nvPr/>
        </p:nvSpPr>
        <p:spPr bwMode="auto">
          <a:xfrm>
            <a:off x="434975" y="744538"/>
            <a:ext cx="8491538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600">
                <a:latin typeface="Calibri" pitchFamily="34" charset="0"/>
              </a:rPr>
              <a:t>Ze dvou míst vzdálených </a:t>
            </a:r>
            <a:r>
              <a:rPr lang="cs-CZ" sz="2600" b="1">
                <a:latin typeface="Calibri" pitchFamily="34" charset="0"/>
              </a:rPr>
              <a:t>190 km</a:t>
            </a:r>
            <a:r>
              <a:rPr lang="cs-CZ" sz="2600">
                <a:latin typeface="Calibri" pitchFamily="34" charset="0"/>
              </a:rPr>
              <a:t> vyjeli proti sobě motocyklista a automobilista. Řidič automobilu jel o </a:t>
            </a:r>
            <a:r>
              <a:rPr lang="cs-CZ" sz="2600" b="1">
                <a:latin typeface="Calibri" pitchFamily="34" charset="0"/>
              </a:rPr>
              <a:t>10 km/h</a:t>
            </a:r>
            <a:r>
              <a:rPr lang="cs-CZ" sz="2600">
                <a:latin typeface="Calibri" pitchFamily="34" charset="0"/>
              </a:rPr>
              <a:t> větší rychlostí než motocykl a vyjel ½ hodiny později. Za </a:t>
            </a:r>
            <a:r>
              <a:rPr lang="cs-CZ" sz="2600"/>
              <a:t>       </a:t>
            </a:r>
            <a:r>
              <a:rPr lang="cs-CZ" sz="2600" b="1">
                <a:latin typeface="Calibri" pitchFamily="34" charset="0"/>
              </a:rPr>
              <a:t>1 hod.</a:t>
            </a:r>
            <a:r>
              <a:rPr lang="cs-CZ" sz="2600">
                <a:latin typeface="Calibri" pitchFamily="34" charset="0"/>
              </a:rPr>
              <a:t> </a:t>
            </a:r>
            <a:r>
              <a:rPr lang="cs-CZ" sz="2600" b="1">
                <a:latin typeface="Calibri" pitchFamily="34" charset="0"/>
              </a:rPr>
              <a:t>a</a:t>
            </a:r>
            <a:r>
              <a:rPr lang="cs-CZ" sz="2600">
                <a:latin typeface="Calibri" pitchFamily="34" charset="0"/>
              </a:rPr>
              <a:t> </a:t>
            </a:r>
            <a:r>
              <a:rPr lang="cs-CZ" sz="2600" b="1">
                <a:latin typeface="Calibri" pitchFamily="34" charset="0"/>
              </a:rPr>
              <a:t>30 min.</a:t>
            </a:r>
            <a:r>
              <a:rPr lang="cs-CZ" sz="2600">
                <a:latin typeface="Calibri" pitchFamily="34" charset="0"/>
              </a:rPr>
              <a:t> míjel motocykl. Vypočítejte jejich ryc</a:t>
            </a:r>
            <a:r>
              <a:rPr lang="en-US" sz="2600">
                <a:latin typeface="Calibri" pitchFamily="34" charset="0"/>
              </a:rPr>
              <a:t>h</a:t>
            </a:r>
            <a:r>
              <a:rPr lang="cs-CZ" sz="2600">
                <a:latin typeface="Calibri" pitchFamily="34" charset="0"/>
              </a:rPr>
              <a:t>losti.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366713" y="2408238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Řešení: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718175" y="2963863"/>
            <a:ext cx="3392488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u="sng">
                <a:latin typeface="Calibri" pitchFamily="34" charset="0"/>
              </a:rPr>
              <a:t>s</a:t>
            </a:r>
            <a:r>
              <a:rPr lang="cs-CZ" sz="2600" b="1" u="sng" baseline="-25000">
                <a:latin typeface="Calibri" pitchFamily="34" charset="0"/>
              </a:rPr>
              <a:t>M</a:t>
            </a:r>
            <a:r>
              <a:rPr lang="cs-CZ" sz="2600" b="1" u="sng">
                <a:latin typeface="Calibri" pitchFamily="34" charset="0"/>
              </a:rPr>
              <a:t> + s</a:t>
            </a:r>
            <a:r>
              <a:rPr lang="cs-CZ" sz="2600" b="1" u="sng" baseline="-25000">
                <a:latin typeface="Calibri" pitchFamily="34" charset="0"/>
              </a:rPr>
              <a:t>A</a:t>
            </a:r>
            <a:r>
              <a:rPr lang="cs-CZ" sz="2600" b="1" u="sng">
                <a:latin typeface="Calibri" pitchFamily="34" charset="0"/>
              </a:rPr>
              <a:t> = s</a:t>
            </a:r>
            <a:endParaRPr lang="cs-CZ" sz="2600" b="1" u="sng" baseline="-25000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2v + 1.5(v + 10) = 190</a:t>
            </a:r>
          </a:p>
          <a:p>
            <a:r>
              <a:rPr lang="cs-CZ" sz="2600" b="1">
                <a:latin typeface="Calibri" pitchFamily="34" charset="0"/>
              </a:rPr>
              <a:t>2v + 1.5v + 15 = 190 </a:t>
            </a:r>
            <a:r>
              <a:rPr lang="en-US" sz="2600" b="1">
                <a:latin typeface="Calibri" pitchFamily="34" charset="0"/>
              </a:rPr>
              <a:t>  </a:t>
            </a:r>
            <a:r>
              <a:rPr lang="cs-CZ" sz="2600" b="1">
                <a:latin typeface="Calibri" pitchFamily="34" charset="0"/>
              </a:rPr>
              <a:t>3.5v = 175</a:t>
            </a:r>
            <a:endParaRPr lang="en-US" sz="2600">
              <a:latin typeface="Calibri" pitchFamily="34" charset="0"/>
            </a:endParaRPr>
          </a:p>
          <a:p>
            <a:r>
              <a:rPr lang="cs-CZ" sz="2600" b="1" u="sng">
                <a:latin typeface="Calibri" pitchFamily="34" charset="0"/>
              </a:rPr>
              <a:t>v = v</a:t>
            </a:r>
            <a:r>
              <a:rPr lang="cs-CZ" sz="2600" b="1" u="sng" baseline="-25000">
                <a:latin typeface="Calibri" pitchFamily="34" charset="0"/>
              </a:rPr>
              <a:t>M</a:t>
            </a:r>
            <a:r>
              <a:rPr lang="en-US" sz="2600" b="1" u="sng">
                <a:latin typeface="Calibri" pitchFamily="34" charset="0"/>
              </a:rPr>
              <a:t> =</a:t>
            </a:r>
            <a:r>
              <a:rPr lang="cs-CZ" sz="2600" b="1" u="sng">
                <a:latin typeface="Calibri" pitchFamily="34" charset="0"/>
              </a:rPr>
              <a:t> 50 km/h</a:t>
            </a:r>
          </a:p>
          <a:p>
            <a:endParaRPr lang="cs-CZ" sz="2600" b="1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v</a:t>
            </a:r>
            <a:r>
              <a:rPr lang="cs-CZ" sz="2600" b="1" baseline="-25000">
                <a:latin typeface="Calibri" pitchFamily="34" charset="0"/>
              </a:rPr>
              <a:t>A</a:t>
            </a:r>
            <a:r>
              <a:rPr lang="cs-CZ" sz="2600" b="1">
                <a:latin typeface="Calibri" pitchFamily="34" charset="0"/>
              </a:rPr>
              <a:t>= v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 + 10</a:t>
            </a:r>
          </a:p>
          <a:p>
            <a:r>
              <a:rPr lang="cs-CZ" sz="2600" b="1" u="sng">
                <a:latin typeface="Calibri" pitchFamily="34" charset="0"/>
              </a:rPr>
              <a:t>v</a:t>
            </a:r>
            <a:r>
              <a:rPr lang="cs-CZ" sz="2600" b="1" u="sng" baseline="-25000">
                <a:latin typeface="Calibri" pitchFamily="34" charset="0"/>
              </a:rPr>
              <a:t>A</a:t>
            </a:r>
            <a:r>
              <a:rPr lang="cs-CZ" sz="2600" b="1" u="sng">
                <a:latin typeface="Calibri" pitchFamily="34" charset="0"/>
              </a:rPr>
              <a:t>= 60 km/h</a:t>
            </a:r>
          </a:p>
          <a:p>
            <a:endParaRPr lang="cs-CZ" sz="2600" b="1" u="sng" baseline="-25000">
              <a:latin typeface="Calibri" pitchFamily="34" charset="0"/>
            </a:endParaRPr>
          </a:p>
          <a:p>
            <a:endParaRPr lang="en-US" sz="2600" b="1" u="sng">
              <a:latin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38138" y="4597400"/>
          <a:ext cx="4648200" cy="11128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908014"/>
                <a:gridCol w="123008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Motocykl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/>
                        <a:t>2 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Automobil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r>
                        <a:rPr lang="cs-CZ" b="0" baseline="0" dirty="0" smtClean="0"/>
                        <a:t> + 10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1.5(v</a:t>
                      </a:r>
                      <a:r>
                        <a:rPr lang="cs-CZ" b="0" baseline="0" dirty="0" smtClean="0"/>
                        <a:t> + 10)</a:t>
                      </a:r>
                      <a:r>
                        <a:rPr lang="cs-CZ" b="0" dirty="0" smtClean="0"/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6" name="Straight Arrow Connector 15"/>
          <p:cNvCxnSpPr/>
          <p:nvPr/>
        </p:nvCxnSpPr>
        <p:spPr>
          <a:xfrm>
            <a:off x="1100138" y="3433763"/>
            <a:ext cx="1228725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328863" y="3433763"/>
            <a:ext cx="1546225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00138" y="316706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875088" y="316706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2986088" y="290195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A</a:t>
            </a:r>
            <a:endParaRPr lang="en-US" sz="2600" b="1" baseline="-25000">
              <a:latin typeface="Calibri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2339975" y="3167063"/>
            <a:ext cx="0" cy="523875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116013" y="3935413"/>
            <a:ext cx="2774950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1738313" y="3911600"/>
            <a:ext cx="18176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 = 190 km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28650" y="316230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M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3951288" y="3224213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A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1460500" y="2901950"/>
            <a:ext cx="627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5608638" y="2565400"/>
            <a:ext cx="31543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Výpočet rychlosti:</a:t>
            </a:r>
            <a:endParaRPr lang="en-US" sz="2600" b="1" i="1" u="sng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1" grpId="0"/>
      <p:bldP spid="26" grpId="0"/>
      <p:bldP spid="27" grpId="0"/>
      <p:bldP spid="28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Příklad 2:</a:t>
            </a:r>
            <a:r>
              <a:rPr lang="en-US" sz="3200" b="1" u="sng" smtClean="0"/>
              <a:t> </a:t>
            </a:r>
          </a:p>
        </p:txBody>
      </p:sp>
      <p:sp>
        <p:nvSpPr>
          <p:cNvPr id="19458" name="TextBox 81"/>
          <p:cNvSpPr txBox="1">
            <a:spLocks noChangeArrowheads="1"/>
          </p:cNvSpPr>
          <p:nvPr/>
        </p:nvSpPr>
        <p:spPr bwMode="auto">
          <a:xfrm>
            <a:off x="434975" y="744538"/>
            <a:ext cx="8491538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600">
                <a:latin typeface="Calibri" pitchFamily="34" charset="0"/>
              </a:rPr>
              <a:t>Ze dvou míst vzdálených </a:t>
            </a:r>
            <a:r>
              <a:rPr lang="cs-CZ" sz="2600" b="1">
                <a:latin typeface="Calibri" pitchFamily="34" charset="0"/>
              </a:rPr>
              <a:t>190 km</a:t>
            </a:r>
            <a:r>
              <a:rPr lang="cs-CZ" sz="2600">
                <a:latin typeface="Calibri" pitchFamily="34" charset="0"/>
              </a:rPr>
              <a:t> vyjeli proti sobě motocyklista a automobilista. Řidič automobilu jel o </a:t>
            </a:r>
            <a:r>
              <a:rPr lang="cs-CZ" sz="2600" b="1">
                <a:latin typeface="Calibri" pitchFamily="34" charset="0"/>
              </a:rPr>
              <a:t>10 km/h</a:t>
            </a:r>
            <a:r>
              <a:rPr lang="cs-CZ" sz="2600">
                <a:latin typeface="Calibri" pitchFamily="34" charset="0"/>
              </a:rPr>
              <a:t> větší rychlostí než motocykl a vyjel ½ hodiny později. Za </a:t>
            </a:r>
            <a:r>
              <a:rPr lang="cs-CZ" sz="2600"/>
              <a:t>       </a:t>
            </a:r>
            <a:r>
              <a:rPr lang="cs-CZ" sz="2600" b="1">
                <a:latin typeface="Calibri" pitchFamily="34" charset="0"/>
              </a:rPr>
              <a:t>1 hod.</a:t>
            </a:r>
            <a:r>
              <a:rPr lang="cs-CZ" sz="2600">
                <a:latin typeface="Calibri" pitchFamily="34" charset="0"/>
              </a:rPr>
              <a:t> </a:t>
            </a:r>
            <a:r>
              <a:rPr lang="cs-CZ" sz="2600" b="1">
                <a:latin typeface="Calibri" pitchFamily="34" charset="0"/>
              </a:rPr>
              <a:t>a</a:t>
            </a:r>
            <a:r>
              <a:rPr lang="cs-CZ" sz="2600">
                <a:latin typeface="Calibri" pitchFamily="34" charset="0"/>
              </a:rPr>
              <a:t> </a:t>
            </a:r>
            <a:r>
              <a:rPr lang="cs-CZ" sz="2600" b="1">
                <a:latin typeface="Calibri" pitchFamily="34" charset="0"/>
              </a:rPr>
              <a:t>30 min.</a:t>
            </a:r>
            <a:r>
              <a:rPr lang="cs-CZ" sz="2600">
                <a:latin typeface="Calibri" pitchFamily="34" charset="0"/>
              </a:rPr>
              <a:t> míjel motocykl. Vypočítejte jejich ryc</a:t>
            </a:r>
            <a:r>
              <a:rPr lang="cs-CZ" sz="2600"/>
              <a:t>h</a:t>
            </a:r>
            <a:r>
              <a:rPr lang="cs-CZ" sz="2600">
                <a:latin typeface="Calibri" pitchFamily="34" charset="0"/>
              </a:rPr>
              <a:t>losti.</a:t>
            </a:r>
          </a:p>
        </p:txBody>
      </p:sp>
      <p:sp>
        <p:nvSpPr>
          <p:cNvPr id="19459" name="TextBox 3"/>
          <p:cNvSpPr txBox="1">
            <a:spLocks noChangeArrowheads="1"/>
          </p:cNvSpPr>
          <p:nvPr/>
        </p:nvSpPr>
        <p:spPr bwMode="auto">
          <a:xfrm>
            <a:off x="366713" y="2408238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Řešení:</a:t>
            </a:r>
            <a:endParaRPr lang="en-US" sz="2600" b="1" i="1" u="sng">
              <a:latin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38138" y="4597400"/>
          <a:ext cx="4648200" cy="11128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908014"/>
                <a:gridCol w="123008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Motocykl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/>
                        <a:t>2 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Automobil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r>
                        <a:rPr lang="cs-CZ" b="0" baseline="0" dirty="0" smtClean="0"/>
                        <a:t> + 10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1.5(v</a:t>
                      </a:r>
                      <a:r>
                        <a:rPr lang="cs-CZ" b="0" baseline="0" dirty="0" smtClean="0"/>
                        <a:t> + 10)</a:t>
                      </a:r>
                      <a:r>
                        <a:rPr lang="cs-CZ" b="0" dirty="0" smtClean="0"/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6" name="Straight Arrow Connector 15"/>
          <p:cNvCxnSpPr/>
          <p:nvPr/>
        </p:nvCxnSpPr>
        <p:spPr>
          <a:xfrm>
            <a:off x="1100138" y="3433763"/>
            <a:ext cx="1228725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328863" y="3433763"/>
            <a:ext cx="1546225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00138" y="316706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875088" y="316706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486" name="TextBox 20"/>
          <p:cNvSpPr txBox="1">
            <a:spLocks noChangeArrowheads="1"/>
          </p:cNvSpPr>
          <p:nvPr/>
        </p:nvSpPr>
        <p:spPr bwMode="auto">
          <a:xfrm>
            <a:off x="2986088" y="290195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A</a:t>
            </a:r>
            <a:endParaRPr lang="en-US" sz="2600" b="1" baseline="-25000">
              <a:latin typeface="Calibri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2339975" y="3167063"/>
            <a:ext cx="0" cy="523875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116013" y="3935413"/>
            <a:ext cx="2774950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489" name="TextBox 25"/>
          <p:cNvSpPr txBox="1">
            <a:spLocks noChangeArrowheads="1"/>
          </p:cNvSpPr>
          <p:nvPr/>
        </p:nvSpPr>
        <p:spPr bwMode="auto">
          <a:xfrm>
            <a:off x="1738313" y="3911600"/>
            <a:ext cx="18176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 = 190 km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19490" name="TextBox 26"/>
          <p:cNvSpPr txBox="1">
            <a:spLocks noChangeArrowheads="1"/>
          </p:cNvSpPr>
          <p:nvPr/>
        </p:nvSpPr>
        <p:spPr bwMode="auto">
          <a:xfrm>
            <a:off x="628650" y="316230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M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19491" name="TextBox 27"/>
          <p:cNvSpPr txBox="1">
            <a:spLocks noChangeArrowheads="1"/>
          </p:cNvSpPr>
          <p:nvPr/>
        </p:nvSpPr>
        <p:spPr bwMode="auto">
          <a:xfrm>
            <a:off x="3951288" y="3224213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A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19492" name="TextBox 31"/>
          <p:cNvSpPr txBox="1">
            <a:spLocks noChangeArrowheads="1"/>
          </p:cNvSpPr>
          <p:nvPr/>
        </p:nvSpPr>
        <p:spPr bwMode="auto">
          <a:xfrm>
            <a:off x="1460500" y="2901950"/>
            <a:ext cx="627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344488" y="6157913"/>
            <a:ext cx="84185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Rychlost auta byla </a:t>
            </a:r>
            <a:r>
              <a:rPr lang="cs-CZ" sz="2600" b="1" u="sng">
                <a:latin typeface="Calibri" pitchFamily="34" charset="0"/>
              </a:rPr>
              <a:t>60 km/h</a:t>
            </a:r>
            <a:r>
              <a:rPr lang="cs-CZ" sz="2600">
                <a:latin typeface="Calibri" pitchFamily="34" charset="0"/>
              </a:rPr>
              <a:t> a rychlost motorky byla </a:t>
            </a:r>
            <a:r>
              <a:rPr lang="cs-CZ" sz="2600" b="1" u="sng">
                <a:latin typeface="Calibri" pitchFamily="34" charset="0"/>
              </a:rPr>
              <a:t>50 km/h</a:t>
            </a:r>
            <a:r>
              <a:rPr lang="cs-CZ" sz="2600">
                <a:latin typeface="Calibri" pitchFamily="34" charset="0"/>
              </a:rPr>
              <a:t>.</a:t>
            </a:r>
            <a:endParaRPr lang="en-US" sz="2600" baseline="-25000">
              <a:latin typeface="Calibri" pitchFamily="34" charset="0"/>
            </a:endParaRPr>
          </a:p>
        </p:txBody>
      </p:sp>
      <p:sp>
        <p:nvSpPr>
          <p:cNvPr id="19494" name="TextBox 34"/>
          <p:cNvSpPr txBox="1">
            <a:spLocks noChangeArrowheads="1"/>
          </p:cNvSpPr>
          <p:nvPr/>
        </p:nvSpPr>
        <p:spPr bwMode="auto">
          <a:xfrm>
            <a:off x="5718175" y="3454400"/>
            <a:ext cx="3535363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 + s</a:t>
            </a:r>
            <a:r>
              <a:rPr lang="cs-CZ" sz="2600" b="1" baseline="-25000">
                <a:latin typeface="Calibri" pitchFamily="34" charset="0"/>
              </a:rPr>
              <a:t>A</a:t>
            </a:r>
            <a:r>
              <a:rPr lang="cs-CZ" sz="2600" b="1">
                <a:latin typeface="Calibri" pitchFamily="34" charset="0"/>
              </a:rPr>
              <a:t> = s</a:t>
            </a:r>
          </a:p>
          <a:p>
            <a:r>
              <a:rPr lang="cs-CZ" sz="2600" b="1">
                <a:latin typeface="Calibri" pitchFamily="34" charset="0"/>
              </a:rPr>
              <a:t>2</a:t>
            </a:r>
            <a:r>
              <a:rPr lang="cs-CZ" sz="2600" b="1">
                <a:latin typeface="Calibri" pitchFamily="34" charset="0"/>
                <a:sym typeface="Symbol" pitchFamily="18" charset="2"/>
              </a:rPr>
              <a:t>50 + 1.5 60 = s </a:t>
            </a:r>
            <a:endParaRPr lang="cs-CZ" sz="2600" b="1" baseline="-25000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100 + 90 = s</a:t>
            </a:r>
          </a:p>
          <a:p>
            <a:r>
              <a:rPr lang="cs-CZ" sz="2600" b="1" u="sng">
                <a:latin typeface="Calibri" pitchFamily="34" charset="0"/>
              </a:rPr>
              <a:t>s = 190 km</a:t>
            </a:r>
          </a:p>
        </p:txBody>
      </p:sp>
      <p:sp>
        <p:nvSpPr>
          <p:cNvPr id="19495" name="TextBox 35"/>
          <p:cNvSpPr txBox="1">
            <a:spLocks noChangeArrowheads="1"/>
          </p:cNvSpPr>
          <p:nvPr/>
        </p:nvSpPr>
        <p:spPr bwMode="auto">
          <a:xfrm>
            <a:off x="5608638" y="3071813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Zkouška:</a:t>
            </a:r>
            <a:endParaRPr lang="en-US" sz="2600" b="1" i="1" u="sng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Příklad 3:</a:t>
            </a:r>
            <a:r>
              <a:rPr lang="en-US" sz="3200" b="1" u="sng" smtClean="0"/>
              <a:t> </a:t>
            </a:r>
          </a:p>
        </p:txBody>
      </p:sp>
      <p:sp>
        <p:nvSpPr>
          <p:cNvPr id="20482" name="TextBox 81"/>
          <p:cNvSpPr txBox="1">
            <a:spLocks noChangeArrowheads="1"/>
          </p:cNvSpPr>
          <p:nvPr/>
        </p:nvSpPr>
        <p:spPr bwMode="auto">
          <a:xfrm>
            <a:off x="434975" y="744538"/>
            <a:ext cx="8491538" cy="209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600">
                <a:latin typeface="Calibri" pitchFamily="34" charset="0"/>
              </a:rPr>
              <a:t>Vzdálenost bydlišť kamarádů Petra a Martina je </a:t>
            </a:r>
            <a:r>
              <a:rPr lang="cs-CZ" sz="2600" b="1">
                <a:latin typeface="Calibri" pitchFamily="34" charset="0"/>
              </a:rPr>
              <a:t>52 km</a:t>
            </a:r>
            <a:r>
              <a:rPr lang="cs-CZ" sz="2600">
                <a:latin typeface="Calibri" pitchFamily="34" charset="0"/>
              </a:rPr>
              <a:t>. V </a:t>
            </a:r>
            <a:r>
              <a:rPr lang="cs-CZ" sz="2600" b="1">
                <a:latin typeface="Calibri" pitchFamily="34" charset="0"/>
              </a:rPr>
              <a:t>8 hodin</a:t>
            </a:r>
            <a:r>
              <a:rPr lang="cs-CZ" sz="2600">
                <a:latin typeface="Calibri" pitchFamily="34" charset="0"/>
              </a:rPr>
              <a:t> vyjel na kole z domova Petr a jel k bydlišti Martina. V </a:t>
            </a:r>
            <a:r>
              <a:rPr lang="cs-CZ" sz="2600" b="1">
                <a:latin typeface="Calibri" pitchFamily="34" charset="0"/>
              </a:rPr>
              <a:t>8hod 15min</a:t>
            </a:r>
            <a:r>
              <a:rPr lang="cs-CZ" sz="2600">
                <a:latin typeface="Calibri" pitchFamily="34" charset="0"/>
              </a:rPr>
              <a:t> vyjel z domova Martin rychlostí o </a:t>
            </a:r>
            <a:r>
              <a:rPr lang="cs-CZ" sz="2600" b="1">
                <a:latin typeface="Calibri" pitchFamily="34" charset="0"/>
              </a:rPr>
              <a:t>4 km/h</a:t>
            </a:r>
            <a:r>
              <a:rPr lang="cs-CZ" sz="2600">
                <a:latin typeface="Calibri" pitchFamily="34" charset="0"/>
              </a:rPr>
              <a:t> vyšší a jel naproti Petrovi. Oba kamarádi se setkali v </a:t>
            </a:r>
            <a:r>
              <a:rPr lang="cs-CZ" sz="2600" b="1">
                <a:latin typeface="Calibri" pitchFamily="34" charset="0"/>
              </a:rPr>
              <a:t>10 hodin</a:t>
            </a:r>
            <a:r>
              <a:rPr lang="cs-CZ" sz="2600">
                <a:latin typeface="Calibri" pitchFamily="34" charset="0"/>
              </a:rPr>
              <a:t>. Jakou rychlosti jeli a kolik kilometrů každý ujel?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366713" y="2919413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Řešení: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718175" y="3324225"/>
            <a:ext cx="3392488" cy="395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u="sng">
                <a:latin typeface="Calibri" pitchFamily="34" charset="0"/>
              </a:rPr>
              <a:t>s</a:t>
            </a:r>
            <a:r>
              <a:rPr lang="cs-CZ" sz="2600" b="1" u="sng" baseline="-25000">
                <a:latin typeface="Calibri" pitchFamily="34" charset="0"/>
              </a:rPr>
              <a:t>P</a:t>
            </a:r>
            <a:r>
              <a:rPr lang="cs-CZ" sz="2600" b="1" u="sng">
                <a:latin typeface="Calibri" pitchFamily="34" charset="0"/>
              </a:rPr>
              <a:t> + s</a:t>
            </a:r>
            <a:r>
              <a:rPr lang="cs-CZ" sz="2600" b="1" u="sng" baseline="-25000">
                <a:latin typeface="Calibri" pitchFamily="34" charset="0"/>
              </a:rPr>
              <a:t>M</a:t>
            </a:r>
            <a:r>
              <a:rPr lang="cs-CZ" sz="2600" b="1" u="sng">
                <a:latin typeface="Calibri" pitchFamily="34" charset="0"/>
              </a:rPr>
              <a:t> = s</a:t>
            </a:r>
            <a:endParaRPr lang="cs-CZ" sz="2600" b="1" u="sng" baseline="-25000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2v + 1.75(v + 4) = 52</a:t>
            </a:r>
          </a:p>
          <a:p>
            <a:r>
              <a:rPr lang="cs-CZ" sz="2600" b="1">
                <a:latin typeface="Calibri" pitchFamily="34" charset="0"/>
              </a:rPr>
              <a:t>2v + 1.75v + 7 = 52 </a:t>
            </a:r>
            <a:r>
              <a:rPr lang="en-US" sz="2600" b="1">
                <a:latin typeface="Calibri" pitchFamily="34" charset="0"/>
              </a:rPr>
              <a:t>  </a:t>
            </a:r>
            <a:r>
              <a:rPr lang="cs-CZ" sz="2600" b="1">
                <a:latin typeface="Calibri" pitchFamily="34" charset="0"/>
              </a:rPr>
              <a:t>3.75v = 45</a:t>
            </a:r>
            <a:endParaRPr lang="en-US" sz="2600">
              <a:latin typeface="Calibri" pitchFamily="34" charset="0"/>
            </a:endParaRPr>
          </a:p>
          <a:p>
            <a:r>
              <a:rPr lang="cs-CZ" sz="2600" b="1" u="sng">
                <a:latin typeface="Calibri" pitchFamily="34" charset="0"/>
              </a:rPr>
              <a:t>v = v</a:t>
            </a:r>
            <a:r>
              <a:rPr lang="cs-CZ" sz="2600" b="1" u="sng" baseline="-25000">
                <a:latin typeface="Calibri" pitchFamily="34" charset="0"/>
              </a:rPr>
              <a:t>P</a:t>
            </a:r>
            <a:r>
              <a:rPr lang="en-US" sz="2600" b="1" u="sng">
                <a:latin typeface="Calibri" pitchFamily="34" charset="0"/>
              </a:rPr>
              <a:t> =</a:t>
            </a:r>
            <a:r>
              <a:rPr lang="cs-CZ" sz="2600" b="1" u="sng">
                <a:latin typeface="Calibri" pitchFamily="34" charset="0"/>
              </a:rPr>
              <a:t> 12 km/h</a:t>
            </a:r>
          </a:p>
          <a:p>
            <a:endParaRPr lang="cs-CZ" sz="2600" b="1">
              <a:latin typeface="Calibri" pitchFamily="34" charset="0"/>
            </a:endParaRPr>
          </a:p>
          <a:p>
            <a:r>
              <a:rPr lang="cs-CZ" sz="2600" b="1">
                <a:latin typeface="Calibri" pitchFamily="34" charset="0"/>
              </a:rPr>
              <a:t>v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= v</a:t>
            </a:r>
            <a:r>
              <a:rPr lang="cs-CZ" sz="2600" b="1" baseline="-25000">
                <a:latin typeface="Calibri" pitchFamily="34" charset="0"/>
              </a:rPr>
              <a:t>P</a:t>
            </a:r>
            <a:r>
              <a:rPr lang="cs-CZ" sz="2600" b="1">
                <a:latin typeface="Calibri" pitchFamily="34" charset="0"/>
              </a:rPr>
              <a:t> + 4</a:t>
            </a:r>
          </a:p>
          <a:p>
            <a:r>
              <a:rPr lang="cs-CZ" sz="2600" b="1" u="sng">
                <a:latin typeface="Calibri" pitchFamily="34" charset="0"/>
              </a:rPr>
              <a:t>v</a:t>
            </a:r>
            <a:r>
              <a:rPr lang="cs-CZ" sz="2600" b="1" u="sng" baseline="-25000">
                <a:latin typeface="Calibri" pitchFamily="34" charset="0"/>
              </a:rPr>
              <a:t>M</a:t>
            </a:r>
            <a:r>
              <a:rPr lang="cs-CZ" sz="2600" b="1" u="sng">
                <a:latin typeface="Calibri" pitchFamily="34" charset="0"/>
              </a:rPr>
              <a:t>= 16 km/h</a:t>
            </a:r>
          </a:p>
          <a:p>
            <a:endParaRPr lang="cs-CZ" sz="2600" b="1" u="sng" baseline="-25000">
              <a:latin typeface="Calibri" pitchFamily="34" charset="0"/>
            </a:endParaRPr>
          </a:p>
          <a:p>
            <a:endParaRPr lang="en-US" sz="2600" b="1" u="sng">
              <a:latin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38138" y="5119688"/>
          <a:ext cx="4648200" cy="11128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908014"/>
                <a:gridCol w="123008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Petr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/>
                        <a:t>2 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Martin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r>
                        <a:rPr lang="cs-CZ" b="0" baseline="0" dirty="0" smtClean="0"/>
                        <a:t> + 4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1.75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1.75(v</a:t>
                      </a:r>
                      <a:r>
                        <a:rPr lang="cs-CZ" b="0" baseline="0" dirty="0" smtClean="0"/>
                        <a:t> + 4)</a:t>
                      </a:r>
                      <a:r>
                        <a:rPr lang="cs-CZ" b="0" dirty="0" smtClean="0"/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6" name="Straight Arrow Connector 15"/>
          <p:cNvCxnSpPr/>
          <p:nvPr/>
        </p:nvCxnSpPr>
        <p:spPr>
          <a:xfrm>
            <a:off x="1100138" y="4011613"/>
            <a:ext cx="1228725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328863" y="4011613"/>
            <a:ext cx="1546225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00138" y="374491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875088" y="3744913"/>
            <a:ext cx="15875" cy="86836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2986088" y="347980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endParaRPr lang="en-US" sz="2600" b="1" baseline="-25000">
              <a:latin typeface="Calibri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2339975" y="3744913"/>
            <a:ext cx="0" cy="523875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116013" y="4511675"/>
            <a:ext cx="2774950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1738313" y="4489450"/>
            <a:ext cx="18176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 = 52 km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28650" y="3738563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P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3951288" y="377825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M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1460500" y="3479800"/>
            <a:ext cx="627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P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5608638" y="2924175"/>
            <a:ext cx="3154362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Výpočet rychlosti:</a:t>
            </a:r>
            <a:endParaRPr lang="en-US" sz="2600" b="1" i="1" u="sng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1" grpId="0"/>
      <p:bldP spid="26" grpId="0"/>
      <p:bldP spid="27" grpId="0"/>
      <p:bldP spid="28" grpId="0"/>
      <p:bldP spid="32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Příklad 3:</a:t>
            </a:r>
            <a:r>
              <a:rPr lang="en-US" sz="3200" b="1" u="sng" smtClean="0"/>
              <a:t> </a:t>
            </a:r>
          </a:p>
        </p:txBody>
      </p:sp>
      <p:sp>
        <p:nvSpPr>
          <p:cNvPr id="21506" name="TextBox 81"/>
          <p:cNvSpPr txBox="1">
            <a:spLocks noChangeArrowheads="1"/>
          </p:cNvSpPr>
          <p:nvPr/>
        </p:nvSpPr>
        <p:spPr bwMode="auto">
          <a:xfrm>
            <a:off x="434975" y="744538"/>
            <a:ext cx="8491538" cy="209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600">
                <a:latin typeface="Calibri" pitchFamily="34" charset="0"/>
              </a:rPr>
              <a:t>Vzdálenost bydlišť kamarádů Petra a Martina je </a:t>
            </a:r>
            <a:r>
              <a:rPr lang="cs-CZ" sz="2600" b="1">
                <a:latin typeface="Calibri" pitchFamily="34" charset="0"/>
              </a:rPr>
              <a:t>52 km</a:t>
            </a:r>
            <a:r>
              <a:rPr lang="cs-CZ" sz="2600">
                <a:latin typeface="Calibri" pitchFamily="34" charset="0"/>
              </a:rPr>
              <a:t>. V </a:t>
            </a:r>
            <a:r>
              <a:rPr lang="cs-CZ" sz="2600" b="1">
                <a:latin typeface="Calibri" pitchFamily="34" charset="0"/>
              </a:rPr>
              <a:t>8 hodin</a:t>
            </a:r>
            <a:r>
              <a:rPr lang="cs-CZ" sz="2600">
                <a:latin typeface="Calibri" pitchFamily="34" charset="0"/>
              </a:rPr>
              <a:t> vyjel na kole z domova Petr a jel k bydlišti Martina. V </a:t>
            </a:r>
            <a:r>
              <a:rPr lang="cs-CZ" sz="2600" b="1">
                <a:latin typeface="Calibri" pitchFamily="34" charset="0"/>
              </a:rPr>
              <a:t>8hod 15min</a:t>
            </a:r>
            <a:r>
              <a:rPr lang="cs-CZ" sz="2600">
                <a:latin typeface="Calibri" pitchFamily="34" charset="0"/>
              </a:rPr>
              <a:t> vyjel z domova Martin rychlostí o </a:t>
            </a:r>
            <a:r>
              <a:rPr lang="cs-CZ" sz="2600" b="1">
                <a:latin typeface="Calibri" pitchFamily="34" charset="0"/>
              </a:rPr>
              <a:t>4 km/h</a:t>
            </a:r>
            <a:r>
              <a:rPr lang="cs-CZ" sz="2600">
                <a:latin typeface="Calibri" pitchFamily="34" charset="0"/>
              </a:rPr>
              <a:t> vyšší a jel naproti Petrovi. Oba kamarádi se setkali v </a:t>
            </a:r>
            <a:r>
              <a:rPr lang="cs-CZ" sz="2600" b="1">
                <a:latin typeface="Calibri" pitchFamily="34" charset="0"/>
              </a:rPr>
              <a:t>10 hodin</a:t>
            </a:r>
            <a:r>
              <a:rPr lang="cs-CZ" sz="2600">
                <a:latin typeface="Calibri" pitchFamily="34" charset="0"/>
              </a:rPr>
              <a:t>. Jakou rychlosti jeli a kolik kilometrů každý ujel?</a:t>
            </a:r>
          </a:p>
        </p:txBody>
      </p:sp>
      <p:sp>
        <p:nvSpPr>
          <p:cNvPr id="21507" name="TextBox 3"/>
          <p:cNvSpPr txBox="1">
            <a:spLocks noChangeArrowheads="1"/>
          </p:cNvSpPr>
          <p:nvPr/>
        </p:nvSpPr>
        <p:spPr bwMode="auto">
          <a:xfrm>
            <a:off x="366713" y="2919413"/>
            <a:ext cx="14843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Řešení: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21508" name="TextBox 5"/>
          <p:cNvSpPr txBox="1">
            <a:spLocks noChangeArrowheads="1"/>
          </p:cNvSpPr>
          <p:nvPr/>
        </p:nvSpPr>
        <p:spPr bwMode="auto">
          <a:xfrm>
            <a:off x="5272088" y="3203575"/>
            <a:ext cx="16954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P</a:t>
            </a:r>
            <a:r>
              <a:rPr lang="cs-CZ" sz="2600" b="1">
                <a:latin typeface="Calibri" pitchFamily="34" charset="0"/>
              </a:rPr>
              <a:t> = 2</a:t>
            </a:r>
            <a:r>
              <a:rPr lang="cs-CZ" sz="2600" b="1">
                <a:latin typeface="Calibri" pitchFamily="34" charset="0"/>
                <a:sym typeface="Symbol" pitchFamily="18" charset="2"/>
              </a:rPr>
              <a:t>12</a:t>
            </a:r>
          </a:p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P</a:t>
            </a:r>
            <a:r>
              <a:rPr lang="cs-CZ" sz="2600" b="1">
                <a:latin typeface="Calibri" pitchFamily="34" charset="0"/>
              </a:rPr>
              <a:t> = </a:t>
            </a:r>
            <a:r>
              <a:rPr lang="cs-CZ" sz="2600" b="1" u="sng">
                <a:latin typeface="Calibri" pitchFamily="34" charset="0"/>
              </a:rPr>
              <a:t>24 km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38138" y="4848225"/>
          <a:ext cx="4648200" cy="11128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908014"/>
                <a:gridCol w="123008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Petr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/>
                        <a:t>2 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Martin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r>
                        <a:rPr lang="cs-CZ" b="0" baseline="0" dirty="0" smtClean="0"/>
                        <a:t> + 4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1.75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1.75(v</a:t>
                      </a:r>
                      <a:r>
                        <a:rPr lang="cs-CZ" b="0" baseline="0" dirty="0" smtClean="0"/>
                        <a:t> + 4)</a:t>
                      </a:r>
                      <a:r>
                        <a:rPr lang="cs-CZ" b="0" dirty="0" smtClean="0"/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6" name="Straight Arrow Connector 15"/>
          <p:cNvCxnSpPr/>
          <p:nvPr/>
        </p:nvCxnSpPr>
        <p:spPr>
          <a:xfrm>
            <a:off x="1100138" y="3825875"/>
            <a:ext cx="1228725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328863" y="3825875"/>
            <a:ext cx="1546225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100138" y="3559175"/>
            <a:ext cx="15875" cy="868363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875088" y="3559175"/>
            <a:ext cx="15875" cy="868363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535" name="TextBox 20"/>
          <p:cNvSpPr txBox="1">
            <a:spLocks noChangeArrowheads="1"/>
          </p:cNvSpPr>
          <p:nvPr/>
        </p:nvSpPr>
        <p:spPr bwMode="auto">
          <a:xfrm>
            <a:off x="2986088" y="3294063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endParaRPr lang="en-US" sz="2600" b="1" baseline="-25000">
              <a:latin typeface="Calibri" pitchFamily="34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2339975" y="3559175"/>
            <a:ext cx="0" cy="523875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116013" y="4327525"/>
            <a:ext cx="2774950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538" name="TextBox 25"/>
          <p:cNvSpPr txBox="1">
            <a:spLocks noChangeArrowheads="1"/>
          </p:cNvSpPr>
          <p:nvPr/>
        </p:nvSpPr>
        <p:spPr bwMode="auto">
          <a:xfrm>
            <a:off x="1738313" y="4303713"/>
            <a:ext cx="18176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 = 52 km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21539" name="TextBox 26"/>
          <p:cNvSpPr txBox="1">
            <a:spLocks noChangeArrowheads="1"/>
          </p:cNvSpPr>
          <p:nvPr/>
        </p:nvSpPr>
        <p:spPr bwMode="auto">
          <a:xfrm>
            <a:off x="628650" y="3552825"/>
            <a:ext cx="62547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P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21540" name="TextBox 27"/>
          <p:cNvSpPr txBox="1">
            <a:spLocks noChangeArrowheads="1"/>
          </p:cNvSpPr>
          <p:nvPr/>
        </p:nvSpPr>
        <p:spPr bwMode="auto">
          <a:xfrm>
            <a:off x="3951288" y="3594100"/>
            <a:ext cx="6254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M</a:t>
            </a:r>
            <a:endParaRPr lang="en-US" sz="2600" b="1">
              <a:latin typeface="Calibri" pitchFamily="34" charset="0"/>
            </a:endParaRPr>
          </a:p>
        </p:txBody>
      </p:sp>
      <p:sp>
        <p:nvSpPr>
          <p:cNvPr id="21541" name="TextBox 31"/>
          <p:cNvSpPr txBox="1">
            <a:spLocks noChangeArrowheads="1"/>
          </p:cNvSpPr>
          <p:nvPr/>
        </p:nvSpPr>
        <p:spPr bwMode="auto">
          <a:xfrm>
            <a:off x="1460500" y="3294063"/>
            <a:ext cx="6270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P</a:t>
            </a:r>
            <a:endParaRPr lang="en-US" sz="2600" b="1" baseline="-25000">
              <a:latin typeface="Calibri" pitchFamily="34" charset="0"/>
            </a:endParaRPr>
          </a:p>
        </p:txBody>
      </p:sp>
      <p:sp>
        <p:nvSpPr>
          <p:cNvPr id="21542" name="TextBox 32"/>
          <p:cNvSpPr txBox="1">
            <a:spLocks noChangeArrowheads="1"/>
          </p:cNvSpPr>
          <p:nvPr/>
        </p:nvSpPr>
        <p:spPr bwMode="auto">
          <a:xfrm>
            <a:off x="5162550" y="2805113"/>
            <a:ext cx="31543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Výpočet drah: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21543" name="TextBox 22"/>
          <p:cNvSpPr txBox="1">
            <a:spLocks noChangeArrowheads="1"/>
          </p:cNvSpPr>
          <p:nvPr/>
        </p:nvSpPr>
        <p:spPr bwMode="auto">
          <a:xfrm>
            <a:off x="7142163" y="3157538"/>
            <a:ext cx="2001837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 = 1.75</a:t>
            </a:r>
            <a:r>
              <a:rPr lang="cs-CZ" sz="2600" b="1">
                <a:latin typeface="Calibri" pitchFamily="34" charset="0"/>
                <a:sym typeface="Symbol" pitchFamily="18" charset="2"/>
              </a:rPr>
              <a:t>16</a:t>
            </a:r>
          </a:p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 = </a:t>
            </a:r>
            <a:r>
              <a:rPr lang="cs-CZ" sz="2600" b="1" u="sng">
                <a:latin typeface="Calibri" pitchFamily="34" charset="0"/>
              </a:rPr>
              <a:t>28 km</a:t>
            </a: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5294313" y="4645025"/>
            <a:ext cx="2001837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Calibri" pitchFamily="34" charset="0"/>
              </a:rPr>
              <a:t>s</a:t>
            </a:r>
            <a:r>
              <a:rPr lang="cs-CZ" sz="2600" b="1" baseline="-25000">
                <a:latin typeface="Calibri" pitchFamily="34" charset="0"/>
              </a:rPr>
              <a:t>P</a:t>
            </a:r>
            <a:r>
              <a:rPr lang="cs-CZ" sz="2600" b="1">
                <a:latin typeface="Calibri" pitchFamily="34" charset="0"/>
              </a:rPr>
              <a:t> + s</a:t>
            </a:r>
            <a:r>
              <a:rPr lang="cs-CZ" sz="2600" b="1" baseline="-25000">
                <a:latin typeface="Calibri" pitchFamily="34" charset="0"/>
              </a:rPr>
              <a:t>M</a:t>
            </a:r>
            <a:r>
              <a:rPr lang="cs-CZ" sz="2600" b="1">
                <a:latin typeface="Calibri" pitchFamily="34" charset="0"/>
              </a:rPr>
              <a:t> = s</a:t>
            </a:r>
          </a:p>
          <a:p>
            <a:r>
              <a:rPr lang="cs-CZ" sz="2600" b="1">
                <a:latin typeface="Calibri" pitchFamily="34" charset="0"/>
              </a:rPr>
              <a:t>24 + 28 = s</a:t>
            </a:r>
          </a:p>
          <a:p>
            <a:r>
              <a:rPr lang="cs-CZ" sz="2600" b="1" u="sng">
                <a:latin typeface="Calibri" pitchFamily="34" charset="0"/>
              </a:rPr>
              <a:t>s = 52 km</a:t>
            </a:r>
          </a:p>
        </p:txBody>
      </p: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5227638" y="4252913"/>
            <a:ext cx="1827212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 i="1" u="sng">
                <a:latin typeface="Calibri" pitchFamily="34" charset="0"/>
              </a:rPr>
              <a:t>Zkouška:</a:t>
            </a:r>
            <a:endParaRPr lang="en-US" sz="2600" b="1" i="1" u="sng">
              <a:latin typeface="Calibri" pitchFamily="34" charset="0"/>
            </a:endParaRP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344488" y="5951538"/>
            <a:ext cx="841851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Petr jel rychlostí </a:t>
            </a:r>
            <a:r>
              <a:rPr lang="cs-CZ" sz="2600" b="1">
                <a:latin typeface="Calibri" pitchFamily="34" charset="0"/>
              </a:rPr>
              <a:t>12 km/h</a:t>
            </a:r>
            <a:r>
              <a:rPr lang="cs-CZ" sz="2600">
                <a:latin typeface="Calibri" pitchFamily="34" charset="0"/>
              </a:rPr>
              <a:t> a ujel </a:t>
            </a:r>
            <a:r>
              <a:rPr lang="cs-CZ" sz="2600" b="1">
                <a:latin typeface="Calibri" pitchFamily="34" charset="0"/>
              </a:rPr>
              <a:t>24 km</a:t>
            </a:r>
            <a:r>
              <a:rPr lang="cs-CZ" sz="2600">
                <a:latin typeface="Calibri" pitchFamily="34" charset="0"/>
              </a:rPr>
              <a:t>. Martin jel rychlostí </a:t>
            </a:r>
            <a:r>
              <a:rPr lang="cs-CZ" sz="2600" b="1">
                <a:latin typeface="Calibri" pitchFamily="34" charset="0"/>
              </a:rPr>
              <a:t>16 km/h</a:t>
            </a:r>
            <a:r>
              <a:rPr lang="cs-CZ" sz="2600">
                <a:latin typeface="Calibri" pitchFamily="34" charset="0"/>
              </a:rPr>
              <a:t> a ujel </a:t>
            </a:r>
            <a:r>
              <a:rPr lang="cs-CZ" sz="2600" b="1">
                <a:latin typeface="Calibri" pitchFamily="34" charset="0"/>
              </a:rPr>
              <a:t>28 km</a:t>
            </a:r>
            <a:r>
              <a:rPr lang="cs-CZ" sz="2600">
                <a:latin typeface="Calibri" pitchFamily="34" charset="0"/>
              </a:rPr>
              <a:t>.</a:t>
            </a:r>
            <a:endParaRPr lang="en-US" sz="2600" baseline="-25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Zdroje:</a:t>
            </a:r>
            <a:endParaRPr lang="en-US" sz="3200" b="1" u="sng" smtClean="0"/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322263" y="1081088"/>
            <a:ext cx="64643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Zdroje vlastní.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1685</TotalTime>
  <Words>582</Words>
  <Application>Microsoft Office PowerPoint</Application>
  <PresentationFormat>On-screen Show (4:3)</PresentationFormat>
  <Paragraphs>156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Symbol</vt:lpstr>
      <vt:lpstr>Office Theme</vt:lpstr>
      <vt:lpstr>Snímek 1</vt:lpstr>
      <vt:lpstr>Anotace:</vt:lpstr>
      <vt:lpstr>Úlohy o pohybu: „ Pohyb proti sobě“</vt:lpstr>
      <vt:lpstr>Základní vztahy: </vt:lpstr>
      <vt:lpstr>Příklad 1: </vt:lpstr>
      <vt:lpstr>Příklad 2: </vt:lpstr>
      <vt:lpstr>Příklad 2: </vt:lpstr>
      <vt:lpstr>Příklad 3: </vt:lpstr>
      <vt:lpstr>Příklad 3: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DUM</cp:lastModifiedBy>
  <cp:revision>137</cp:revision>
  <dcterms:created xsi:type="dcterms:W3CDTF">2012-12-10T07:57:06Z</dcterms:created>
  <dcterms:modified xsi:type="dcterms:W3CDTF">2013-10-13T19:47:33Z</dcterms:modified>
</cp:coreProperties>
</file>