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72" r:id="rId5"/>
    <p:sldId id="282" r:id="rId6"/>
    <p:sldId id="283" r:id="rId7"/>
    <p:sldId id="285" r:id="rId8"/>
    <p:sldId id="286" r:id="rId9"/>
    <p:sldId id="287" r:id="rId10"/>
    <p:sldId id="288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VY_32_INOVACE_9B_20_Úlohy </a:t>
          </a:r>
          <a:r>
            <a:rPr lang="cs-CZ" dirty="0" smtClean="0"/>
            <a:t>o směsích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Ing. Jitka Michálková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VY_32_INOVACE_9B_20_Úlohy </a:t>
          </a:r>
          <a:r>
            <a:rPr lang="cs-CZ" sz="1700" kern="1200" dirty="0" smtClean="0"/>
            <a:t>o směsích 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Matematika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487473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4851" y="838200"/>
            <a:ext cx="2550017" cy="688975"/>
          </a:xfrm>
        </p:spPr>
        <p:txBody>
          <a:bodyPr>
            <a:normAutofit/>
          </a:bodyPr>
          <a:lstStyle/>
          <a:p>
            <a:pPr algn="l"/>
            <a:r>
              <a:rPr lang="en-US" sz="3600" dirty="0" err="1" smtClean="0"/>
              <a:t>Anotace</a:t>
            </a:r>
            <a:r>
              <a:rPr lang="en-US" sz="3600" dirty="0" smtClean="0"/>
              <a:t>: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2514600"/>
            <a:ext cx="6705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851" y="1527175"/>
            <a:ext cx="8281115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Prezentace slouží k osvojení postupu při výpočtu a zápisu  slovních úloh o </a:t>
            </a:r>
            <a:r>
              <a:rPr lang="cs-CZ" sz="3200" dirty="0" smtClean="0"/>
              <a:t>směsích (počty kusů) a výpočtu úloh na různě koncentrované  látky.</a:t>
            </a:r>
            <a:endParaRPr lang="cs-CZ" sz="3200" dirty="0"/>
          </a:p>
          <a:p>
            <a:r>
              <a:rPr lang="cs-CZ" sz="3200" dirty="0"/>
              <a:t>Příklady jsou určeny k interaktivnímu  procvičení daného učiva. Vložené řešení napomůže ke kontrole. </a:t>
            </a:r>
          </a:p>
          <a:p>
            <a:r>
              <a:rPr lang="cs-CZ" sz="3200" dirty="0"/>
              <a:t>Materiál slouží také k zápisu stručných poznámek do školních sešitů</a:t>
            </a:r>
            <a:r>
              <a:rPr lang="cs-CZ" sz="3200" dirty="0" smtClean="0"/>
              <a:t>. Lze ho také použít jako samostatné listy k procvičování učiva.</a:t>
            </a:r>
            <a:endParaRPr lang="cs-CZ" sz="3200" dirty="0"/>
          </a:p>
          <a:p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729074"/>
            <a:ext cx="9144000" cy="68897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6000" b="1" u="sng" dirty="0" smtClean="0"/>
              <a:t>Úlohy o směsích I.</a:t>
            </a:r>
            <a:endParaRPr lang="en-US" sz="6000" b="1" u="sng" dirty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1: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11405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V sále svítilo </a:t>
            </a:r>
            <a:r>
              <a:rPr lang="cs-CZ" sz="2600" b="1" dirty="0" smtClean="0"/>
              <a:t>28</a:t>
            </a:r>
            <a:r>
              <a:rPr lang="cs-CZ" sz="2600" dirty="0" smtClean="0"/>
              <a:t> žárovek. Jedny měly příkon 200 W a druhé 60 W. Za </a:t>
            </a:r>
            <a:r>
              <a:rPr lang="cs-CZ" sz="2600" b="1" dirty="0" smtClean="0"/>
              <a:t>1 hodinu</a:t>
            </a:r>
            <a:r>
              <a:rPr lang="cs-CZ" sz="2600" dirty="0" smtClean="0"/>
              <a:t> byla spotřeba elektrické energie </a:t>
            </a:r>
            <a:r>
              <a:rPr lang="cs-CZ" sz="2600" b="1" dirty="0" smtClean="0"/>
              <a:t>2.94 kW/h</a:t>
            </a:r>
            <a:r>
              <a:rPr lang="cs-CZ" sz="2600" dirty="0" smtClean="0"/>
              <a:t>. Kolik bylo kterých žárovek?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6880" y="2201089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83766" y="4259196"/>
            <a:ext cx="535312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200x + </a:t>
            </a:r>
            <a:r>
              <a:rPr lang="en-US" sz="2600" b="1" dirty="0" smtClean="0"/>
              <a:t>60</a:t>
            </a:r>
            <a:r>
              <a:rPr lang="en-US" sz="2600" b="1" dirty="0" smtClean="0">
                <a:sym typeface="Symbol"/>
              </a:rPr>
              <a:t>(28 – x) = 2940</a:t>
            </a:r>
          </a:p>
          <a:p>
            <a:r>
              <a:rPr lang="cs-CZ" sz="2600" b="1" dirty="0"/>
              <a:t>200x + </a:t>
            </a:r>
            <a:r>
              <a:rPr lang="en-US" sz="2600" b="1" dirty="0" smtClean="0"/>
              <a:t>1680</a:t>
            </a:r>
            <a:r>
              <a:rPr lang="en-US" sz="2600" b="1" dirty="0" smtClean="0">
                <a:sym typeface="Symbol"/>
              </a:rPr>
              <a:t> </a:t>
            </a:r>
            <a:r>
              <a:rPr lang="en-US" sz="2600" b="1" dirty="0">
                <a:sym typeface="Symbol"/>
              </a:rPr>
              <a:t>– </a:t>
            </a:r>
            <a:r>
              <a:rPr lang="en-US" sz="2600" b="1" dirty="0" smtClean="0">
                <a:sym typeface="Symbol"/>
              </a:rPr>
              <a:t>60x </a:t>
            </a:r>
            <a:r>
              <a:rPr lang="en-US" sz="2600" b="1" dirty="0">
                <a:sym typeface="Symbol"/>
              </a:rPr>
              <a:t>= </a:t>
            </a:r>
            <a:r>
              <a:rPr lang="en-US" sz="2600" b="1" dirty="0" smtClean="0">
                <a:sym typeface="Symbol"/>
              </a:rPr>
              <a:t>2940	|-1680</a:t>
            </a:r>
          </a:p>
          <a:p>
            <a:r>
              <a:rPr lang="en-US" sz="2600" b="1" dirty="0" smtClean="0">
                <a:sym typeface="Symbol"/>
              </a:rPr>
              <a:t>140x = 1260					|:140</a:t>
            </a:r>
            <a:endParaRPr lang="en-US" sz="2600" b="1" dirty="0">
              <a:sym typeface="Symbol"/>
            </a:endParaRPr>
          </a:p>
          <a:p>
            <a:r>
              <a:rPr lang="en-US" sz="2600" b="1" u="sng" dirty="0" smtClean="0"/>
              <a:t>x = 9 </a:t>
            </a:r>
            <a:r>
              <a:rPr lang="en-US" sz="2600" b="1" u="sng" dirty="0" err="1" smtClean="0"/>
              <a:t>kus</a:t>
            </a:r>
            <a:r>
              <a:rPr lang="cs-CZ" sz="2600" b="1" u="sng" dirty="0"/>
              <a:t>ů</a:t>
            </a:r>
            <a:endParaRPr lang="en-US" sz="2600" b="1" u="sng" dirty="0" smtClean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5168631"/>
              </p:ext>
            </p:extLst>
          </p:nvPr>
        </p:nvGraphicFramePr>
        <p:xfrm>
          <a:off x="468086" y="2760804"/>
          <a:ext cx="3940148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141085"/>
                <a:gridCol w="138248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(ks)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Příkon (W)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200 W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200x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</a:t>
                      </a:r>
                      <a:r>
                        <a:rPr lang="cs-CZ" b="1" baseline="0" dirty="0" smtClean="0"/>
                        <a:t> W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28</a:t>
                      </a:r>
                      <a:r>
                        <a:rPr lang="cs-CZ" b="0" baseline="0" dirty="0" smtClean="0"/>
                        <a:t> - 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60</a:t>
                      </a:r>
                      <a:r>
                        <a:rPr lang="cs-CZ" b="0" dirty="0" smtClean="0">
                          <a:sym typeface="Symbol"/>
                        </a:rPr>
                        <a:t></a:t>
                      </a:r>
                      <a:r>
                        <a:rPr lang="cs-CZ" b="0" dirty="0" smtClean="0"/>
                        <a:t>(28</a:t>
                      </a:r>
                      <a:r>
                        <a:rPr lang="cs-CZ" b="0" baseline="0" dirty="0" smtClean="0"/>
                        <a:t> – x)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TextBox 33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 sále svítilo </a:t>
            </a:r>
            <a:r>
              <a:rPr lang="cs-CZ" sz="2600" b="1" u="sng" dirty="0" smtClean="0"/>
              <a:t>9 žárovek</a:t>
            </a:r>
            <a:r>
              <a:rPr lang="cs-CZ" sz="2600" dirty="0" smtClean="0"/>
              <a:t> po </a:t>
            </a:r>
            <a:r>
              <a:rPr lang="cs-CZ" sz="2600" b="1" u="sng" dirty="0" smtClean="0"/>
              <a:t>200 W</a:t>
            </a:r>
            <a:r>
              <a:rPr lang="cs-CZ" sz="2600" dirty="0" smtClean="0"/>
              <a:t> a </a:t>
            </a:r>
            <a:r>
              <a:rPr lang="cs-CZ" sz="2600" b="1" u="sng" dirty="0" smtClean="0"/>
              <a:t>19 žárovek</a:t>
            </a:r>
            <a:r>
              <a:rPr lang="cs-CZ" sz="2600" dirty="0" smtClean="0"/>
              <a:t> po </a:t>
            </a:r>
            <a:r>
              <a:rPr lang="cs-CZ" sz="2600" b="1" u="sng" dirty="0" smtClean="0"/>
              <a:t>60 W</a:t>
            </a:r>
            <a:r>
              <a:rPr lang="cs-CZ" sz="2600" dirty="0" smtClean="0"/>
              <a:t>.</a:t>
            </a:r>
            <a:endParaRPr lang="en-US" sz="2600" baseline="-25000" dirty="0"/>
          </a:p>
        </p:txBody>
      </p:sp>
      <p:sp>
        <p:nvSpPr>
          <p:cNvPr id="36" name="TextBox 35"/>
          <p:cNvSpPr txBox="1"/>
          <p:nvPr/>
        </p:nvSpPr>
        <p:spPr>
          <a:xfrm>
            <a:off x="5936888" y="4525588"/>
            <a:ext cx="293169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/>
              <a:t>200 W ... 	9 kusů</a:t>
            </a:r>
          </a:p>
          <a:p>
            <a:r>
              <a:rPr lang="cs-CZ" sz="2600" b="1" i="1" dirty="0" smtClean="0"/>
              <a:t>60 W ..... 	19 kusů</a:t>
            </a:r>
            <a:endParaRPr lang="en-US" sz="2600" b="1" i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782613" y="2693532"/>
            <a:ext cx="21403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Zkouška:</a:t>
            </a:r>
          </a:p>
          <a:p>
            <a:r>
              <a:rPr lang="cs-CZ" sz="2400" dirty="0" smtClean="0"/>
              <a:t>200.9 = 1800 W</a:t>
            </a:r>
          </a:p>
          <a:p>
            <a:r>
              <a:rPr lang="cs-CZ" sz="2400" dirty="0" smtClean="0"/>
              <a:t>60.19 = 1140 W</a:t>
            </a:r>
          </a:p>
          <a:p>
            <a:r>
              <a:rPr lang="cs-CZ" sz="2400" dirty="0" smtClean="0"/>
              <a:t>          ….2940 W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956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4" grpId="0"/>
      <p:bldP spid="36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2: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11405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Smícháním </a:t>
            </a:r>
            <a:r>
              <a:rPr lang="cs-CZ" sz="2600" b="1" dirty="0" smtClean="0"/>
              <a:t>5 kg</a:t>
            </a:r>
            <a:r>
              <a:rPr lang="cs-CZ" sz="2600" dirty="0" smtClean="0"/>
              <a:t> kávy po </a:t>
            </a:r>
            <a:r>
              <a:rPr lang="cs-CZ" sz="2600" b="1" dirty="0" smtClean="0"/>
              <a:t>340 Kč za 1 kg</a:t>
            </a:r>
            <a:r>
              <a:rPr lang="cs-CZ" sz="2600" dirty="0" smtClean="0"/>
              <a:t> a </a:t>
            </a:r>
            <a:r>
              <a:rPr lang="cs-CZ" sz="2600" b="1" dirty="0" smtClean="0"/>
              <a:t>15 kg</a:t>
            </a:r>
            <a:r>
              <a:rPr lang="cs-CZ" sz="2600" dirty="0" smtClean="0"/>
              <a:t> kávy po </a:t>
            </a:r>
            <a:r>
              <a:rPr lang="cs-CZ" sz="2600" b="1" dirty="0" smtClean="0"/>
              <a:t>380 Kč za 1 kg</a:t>
            </a:r>
            <a:r>
              <a:rPr lang="cs-CZ" sz="2600" dirty="0" smtClean="0"/>
              <a:t> vzniká směs. Určete cenu jednoho kilogramu této směsi.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8086" y="2005151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062738" y="4645334"/>
            <a:ext cx="267656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1700 + 5700</a:t>
            </a:r>
            <a:r>
              <a:rPr lang="en-US" sz="2600" b="1" dirty="0" smtClean="0">
                <a:sym typeface="Symbol"/>
              </a:rPr>
              <a:t> = </a:t>
            </a:r>
            <a:r>
              <a:rPr lang="cs-CZ" sz="2600" b="1" dirty="0" smtClean="0">
                <a:sym typeface="Symbol"/>
              </a:rPr>
              <a:t>20x</a:t>
            </a:r>
            <a:endParaRPr lang="en-US" sz="2600" b="1" dirty="0" smtClean="0">
              <a:sym typeface="Symbol"/>
            </a:endParaRPr>
          </a:p>
          <a:p>
            <a:r>
              <a:rPr lang="cs-CZ" sz="2600" b="1" dirty="0" smtClean="0"/>
              <a:t>7400 = 20x</a:t>
            </a:r>
            <a:endParaRPr lang="en-US" sz="2600" b="1" dirty="0" smtClean="0">
              <a:sym typeface="Symbol"/>
            </a:endParaRPr>
          </a:p>
          <a:p>
            <a:r>
              <a:rPr lang="cs-CZ" sz="2600" b="1" u="sng" dirty="0" smtClean="0">
                <a:sym typeface="Symbol"/>
              </a:rPr>
              <a:t>x = 370 Kč</a:t>
            </a:r>
            <a:endParaRPr lang="en-US" sz="2600" b="1" u="sng" dirty="0" smtClean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681503"/>
              </p:ext>
            </p:extLst>
          </p:nvPr>
        </p:nvGraphicFramePr>
        <p:xfrm>
          <a:off x="1041680" y="2499569"/>
          <a:ext cx="7079055" cy="1483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62739"/>
                <a:gridCol w="1494688"/>
                <a:gridCol w="2286000"/>
                <a:gridCol w="20356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Druh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 (kg)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Cena za 1kg (Kč/kg)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Celková cena (Kč)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1.druh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340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</a:t>
                      </a:r>
                      <a:r>
                        <a:rPr lang="cs-CZ" b="0" dirty="0" smtClean="0">
                          <a:sym typeface="Symbol"/>
                        </a:rPr>
                        <a:t>340 = 1700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r>
                        <a:rPr lang="cs-CZ" b="1" baseline="0" dirty="0" smtClean="0"/>
                        <a:t>druh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380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15</a:t>
                      </a:r>
                      <a:r>
                        <a:rPr lang="cs-CZ" b="0" dirty="0" smtClean="0">
                          <a:sym typeface="Symbol"/>
                        </a:rPr>
                        <a:t>380 = 5700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Směs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20x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TextBox 33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Cena </a:t>
            </a:r>
            <a:r>
              <a:rPr lang="cs-CZ" sz="2600" b="1" dirty="0" smtClean="0"/>
              <a:t>1 kilogramu</a:t>
            </a:r>
            <a:r>
              <a:rPr lang="cs-CZ" sz="2600" dirty="0" smtClean="0"/>
              <a:t> směsi je </a:t>
            </a:r>
            <a:r>
              <a:rPr lang="cs-CZ" sz="2600" b="1" dirty="0" smtClean="0"/>
              <a:t>370</a:t>
            </a:r>
            <a:r>
              <a:rPr lang="cs-CZ" sz="2600" dirty="0" smtClean="0"/>
              <a:t> Kč.</a:t>
            </a:r>
            <a:endParaRPr lang="en-US" sz="2600" baseline="-25000" dirty="0"/>
          </a:p>
        </p:txBody>
      </p:sp>
      <p:sp>
        <p:nvSpPr>
          <p:cNvPr id="9" name="TextBox 8"/>
          <p:cNvSpPr txBox="1"/>
          <p:nvPr/>
        </p:nvSpPr>
        <p:spPr>
          <a:xfrm>
            <a:off x="5678281" y="4152891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Zkouška:</a:t>
            </a:r>
            <a:endParaRPr lang="en-US" sz="2600" b="1" i="1" u="sng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678281" y="4612568"/>
            <a:ext cx="32044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1700 + 5700</a:t>
            </a:r>
            <a:r>
              <a:rPr lang="en-US" sz="2600" b="1" dirty="0" smtClean="0">
                <a:sym typeface="Symbol"/>
              </a:rPr>
              <a:t> = </a:t>
            </a:r>
            <a:r>
              <a:rPr lang="cs-CZ" sz="2600" b="1" dirty="0" smtClean="0">
                <a:sym typeface="Symbol"/>
              </a:rPr>
              <a:t>20370</a:t>
            </a:r>
            <a:endParaRPr lang="en-US" sz="2600" b="1" dirty="0" smtClean="0">
              <a:sym typeface="Symbol"/>
            </a:endParaRPr>
          </a:p>
          <a:p>
            <a:r>
              <a:rPr lang="cs-CZ" sz="2600" b="1" dirty="0" smtClean="0"/>
              <a:t>7400 = 7400</a:t>
            </a:r>
            <a:endParaRPr lang="en-US" sz="2600" b="1" dirty="0" smtClean="0">
              <a:sym typeface="Symbo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8086" y="4155066"/>
            <a:ext cx="408604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Výpočet ceny 1kg směsi:</a:t>
            </a:r>
            <a:endParaRPr lang="en-US" sz="2600" b="1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354267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4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3: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11405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600" dirty="0" smtClean="0"/>
              <a:t>V intern</a:t>
            </a:r>
            <a:r>
              <a:rPr lang="cs-CZ" sz="2600" dirty="0" smtClean="0"/>
              <a:t>átu jsou třílůžkové a čtyřlůžkové pokoje. Celkem je v </a:t>
            </a:r>
            <a:r>
              <a:rPr lang="cs-CZ" sz="2600" b="1" dirty="0" smtClean="0"/>
              <a:t>48</a:t>
            </a:r>
            <a:r>
              <a:rPr lang="cs-CZ" sz="2600" dirty="0" smtClean="0"/>
              <a:t> pokojích ubytováno </a:t>
            </a:r>
            <a:r>
              <a:rPr lang="cs-CZ" sz="2600" b="1" dirty="0" smtClean="0"/>
              <a:t>173</a:t>
            </a:r>
            <a:r>
              <a:rPr lang="cs-CZ" sz="2600" dirty="0" smtClean="0"/>
              <a:t> žáků. Kolik pokojů je třílůžkových a kolik čtyřlůžkových, jsou-li všechny plně obsazeny?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8086" y="2440591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062738" y="4645334"/>
            <a:ext cx="372697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4x + 3(48 – x)</a:t>
            </a:r>
            <a:r>
              <a:rPr lang="en-US" sz="2600" b="1" dirty="0" smtClean="0">
                <a:sym typeface="Symbol"/>
              </a:rPr>
              <a:t> = </a:t>
            </a:r>
            <a:r>
              <a:rPr lang="cs-CZ" sz="2600" b="1" dirty="0" smtClean="0">
                <a:sym typeface="Symbol"/>
              </a:rPr>
              <a:t>173</a:t>
            </a:r>
            <a:endParaRPr lang="en-US" sz="2600" b="1" dirty="0" smtClean="0">
              <a:sym typeface="Symbol"/>
            </a:endParaRPr>
          </a:p>
          <a:p>
            <a:r>
              <a:rPr lang="cs-CZ" sz="2600" b="1" dirty="0" smtClean="0"/>
              <a:t>4x + 144 – 3x = 173</a:t>
            </a:r>
            <a:r>
              <a:rPr lang="es-ES" sz="2600" b="1" dirty="0" smtClean="0"/>
              <a:t>  </a:t>
            </a:r>
            <a:r>
              <a:rPr lang="cs-CZ" sz="2600" b="1" dirty="0"/>
              <a:t>	</a:t>
            </a:r>
            <a:r>
              <a:rPr lang="en-US" sz="2600" b="1" dirty="0" smtClean="0"/>
              <a:t>|</a:t>
            </a:r>
            <a:r>
              <a:rPr lang="es-ES" sz="2600" b="1" dirty="0" smtClean="0"/>
              <a:t>-144</a:t>
            </a:r>
            <a:endParaRPr lang="en-US" sz="2600" b="1" dirty="0" smtClean="0">
              <a:sym typeface="Symbol"/>
            </a:endParaRPr>
          </a:p>
          <a:p>
            <a:r>
              <a:rPr lang="cs-CZ" sz="2600" b="1" u="sng" dirty="0" smtClean="0">
                <a:sym typeface="Symbol"/>
              </a:rPr>
              <a:t>x = </a:t>
            </a:r>
            <a:r>
              <a:rPr lang="es-ES" sz="2600" b="1" u="sng" dirty="0" smtClean="0">
                <a:sym typeface="Symbol"/>
              </a:rPr>
              <a:t>29</a:t>
            </a:r>
            <a:endParaRPr lang="en-US" sz="2600" b="1" u="sng" dirty="0" smtClean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0429902"/>
              </p:ext>
            </p:extLst>
          </p:nvPr>
        </p:nvGraphicFramePr>
        <p:xfrm>
          <a:off x="540953" y="3009462"/>
          <a:ext cx="5043427" cy="1483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353177"/>
                <a:gridCol w="1534886"/>
                <a:gridCol w="21553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Pokoje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pokojů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Celkem</a:t>
                      </a:r>
                      <a:r>
                        <a:rPr lang="cs-CZ" baseline="0" dirty="0" smtClean="0"/>
                        <a:t> studentů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4-lůžkové p.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4x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3-lůžkové p.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r>
                        <a:rPr lang="cs-CZ" b="0" baseline="0" dirty="0" smtClean="0"/>
                        <a:t> – 48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3(4</a:t>
                      </a:r>
                      <a:r>
                        <a:rPr lang="cs-CZ" b="0" baseline="0" dirty="0" smtClean="0"/>
                        <a:t>8 – x)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Celkem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48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173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TextBox 33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Třílůžkových pokojů je </a:t>
            </a:r>
            <a:r>
              <a:rPr lang="cs-CZ" sz="2600" b="1" dirty="0" smtClean="0"/>
              <a:t>19</a:t>
            </a:r>
            <a:r>
              <a:rPr lang="cs-CZ" sz="2600" dirty="0" smtClean="0"/>
              <a:t> a čtyřlůžkových je </a:t>
            </a:r>
            <a:r>
              <a:rPr lang="cs-CZ" sz="2600" b="1" dirty="0" smtClean="0"/>
              <a:t>29</a:t>
            </a:r>
            <a:r>
              <a:rPr lang="cs-CZ" sz="2600" dirty="0" smtClean="0"/>
              <a:t>.</a:t>
            </a:r>
            <a:endParaRPr lang="en-US" sz="2600" baseline="-25000" dirty="0"/>
          </a:p>
        </p:txBody>
      </p:sp>
      <p:sp>
        <p:nvSpPr>
          <p:cNvPr id="9" name="TextBox 8"/>
          <p:cNvSpPr txBox="1"/>
          <p:nvPr/>
        </p:nvSpPr>
        <p:spPr>
          <a:xfrm>
            <a:off x="5852457" y="2487333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Zkouška:</a:t>
            </a:r>
            <a:endParaRPr lang="en-US" sz="2600" b="1" i="1" u="sng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852453" y="3337279"/>
            <a:ext cx="320446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600" b="1" dirty="0" smtClean="0">
                <a:sym typeface="Symbol"/>
              </a:rPr>
              <a:t>4 l</a:t>
            </a:r>
            <a:r>
              <a:rPr lang="cs-CZ" sz="2600" b="1" dirty="0" smtClean="0">
                <a:sym typeface="Symbol"/>
              </a:rPr>
              <a:t>ůž. ....	429 = 116</a:t>
            </a:r>
            <a:endParaRPr lang="en-US" sz="2600" b="1" dirty="0" smtClean="0">
              <a:sym typeface="Symbol"/>
            </a:endParaRPr>
          </a:p>
          <a:p>
            <a:r>
              <a:rPr lang="cs-CZ" sz="2600" b="1" dirty="0" smtClean="0">
                <a:sym typeface="Symbol"/>
              </a:rPr>
              <a:t>3 lůž. ....	3</a:t>
            </a:r>
            <a:r>
              <a:rPr lang="cs-CZ" sz="2600" b="1" dirty="0">
                <a:sym typeface="Symbol"/>
              </a:rPr>
              <a:t> </a:t>
            </a:r>
            <a:r>
              <a:rPr lang="cs-CZ" sz="2600" b="1" dirty="0" smtClean="0">
                <a:sym typeface="Symbol"/>
              </a:rPr>
              <a:t>19 =  </a:t>
            </a:r>
            <a:r>
              <a:rPr lang="cs-CZ" sz="2600" b="1" u="sng" dirty="0" smtClean="0">
                <a:sym typeface="Symbol"/>
              </a:rPr>
              <a:t>57</a:t>
            </a:r>
          </a:p>
          <a:p>
            <a:r>
              <a:rPr lang="cs-CZ" sz="2600" b="1" dirty="0" smtClean="0">
                <a:sym typeface="Symbol"/>
              </a:rPr>
              <a:t>Celkem ...			173</a:t>
            </a:r>
            <a:endParaRPr lang="en-US" sz="2600" b="1" dirty="0" smtClean="0">
              <a:sym typeface="Symbol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852453" y="4666994"/>
            <a:ext cx="32044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600" b="1" dirty="0" smtClean="0">
                <a:sym typeface="Symbol"/>
              </a:rPr>
              <a:t>4 l</a:t>
            </a:r>
            <a:r>
              <a:rPr lang="cs-CZ" sz="2600" b="1" dirty="0" smtClean="0">
                <a:sym typeface="Symbol"/>
              </a:rPr>
              <a:t>ůž. ....	29 pokojů</a:t>
            </a:r>
            <a:endParaRPr lang="en-US" sz="2600" b="1" dirty="0" smtClean="0">
              <a:sym typeface="Symbol"/>
            </a:endParaRPr>
          </a:p>
          <a:p>
            <a:r>
              <a:rPr lang="cs-CZ" sz="2600" b="1" dirty="0" smtClean="0">
                <a:sym typeface="Symbol"/>
              </a:rPr>
              <a:t>3 lůž. ....	19 pokojů</a:t>
            </a:r>
            <a:endParaRPr lang="cs-CZ" sz="2600" b="1" u="sng" dirty="0" smtClean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31467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4" grpId="0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8346" y="2073500"/>
            <a:ext cx="7291710" cy="222804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/>
              <a:t>Úlohy o směsích</a:t>
            </a:r>
            <a:br>
              <a:rPr lang="cs-CZ" b="1" u="sng" dirty="0" smtClean="0"/>
            </a:br>
            <a:r>
              <a:rPr lang="cs-CZ" b="1" u="sng" dirty="0" smtClean="0"/>
              <a:t>různě koncentrovaných látek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421148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1: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11405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Kolika procentní líh obdržíme smícháme </a:t>
            </a:r>
            <a:r>
              <a:rPr lang="cs-CZ" sz="2600" b="1" dirty="0" smtClean="0"/>
              <a:t>30 litrů 60</a:t>
            </a:r>
            <a:r>
              <a:rPr lang="en-US" sz="2600" b="1" dirty="0" smtClean="0"/>
              <a:t>% </a:t>
            </a:r>
            <a:r>
              <a:rPr lang="en-US" sz="2600" b="1" dirty="0" err="1" smtClean="0"/>
              <a:t>lihu</a:t>
            </a:r>
            <a:r>
              <a:rPr lang="en-US" sz="2600" dirty="0" smtClean="0"/>
              <a:t> s </a:t>
            </a:r>
            <a:r>
              <a:rPr lang="cs-CZ" sz="2600" b="1" dirty="0" smtClean="0"/>
              <a:t>20 litry 75</a:t>
            </a:r>
            <a:r>
              <a:rPr lang="en-US" sz="2600" b="1" dirty="0" smtClean="0"/>
              <a:t>% </a:t>
            </a:r>
            <a:r>
              <a:rPr lang="en-US" sz="2600" b="1" dirty="0" err="1" smtClean="0"/>
              <a:t>lihu</a:t>
            </a:r>
            <a:r>
              <a:rPr lang="en-US" sz="2600" dirty="0" smtClean="0"/>
              <a:t> a s </a:t>
            </a:r>
            <a:r>
              <a:rPr lang="en-US" sz="2600" b="1" dirty="0" smtClean="0"/>
              <a:t>16 </a:t>
            </a:r>
            <a:r>
              <a:rPr lang="en-US" sz="2600" b="1" dirty="0" err="1" smtClean="0"/>
              <a:t>litry</a:t>
            </a:r>
            <a:r>
              <a:rPr lang="en-US" sz="2600" b="1" dirty="0" smtClean="0"/>
              <a:t> </a:t>
            </a:r>
            <a:r>
              <a:rPr lang="en-US" sz="2600" b="1" dirty="0" err="1" smtClean="0"/>
              <a:t>vody</a:t>
            </a:r>
            <a:r>
              <a:rPr lang="en-US" sz="2600" dirty="0" smtClean="0"/>
              <a:t>?</a:t>
            </a:r>
            <a:endParaRPr lang="cs-CZ" sz="26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66880" y="1765649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975652" y="4659098"/>
            <a:ext cx="535312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 smtClean="0">
                <a:sym typeface="Symbol"/>
              </a:rPr>
              <a:t>0.66x = 18  + 15 + 0</a:t>
            </a:r>
          </a:p>
          <a:p>
            <a:r>
              <a:rPr lang="en-US" sz="2600" b="1" dirty="0" smtClean="0">
                <a:sym typeface="Symbol"/>
              </a:rPr>
              <a:t>0.66x = 33	|: 0.66</a:t>
            </a:r>
          </a:p>
          <a:p>
            <a:r>
              <a:rPr lang="en-US" sz="2600" b="1" u="sng" dirty="0" smtClean="0">
                <a:sym typeface="Symbol"/>
              </a:rPr>
              <a:t>x = 50 %</a:t>
            </a:r>
            <a:endParaRPr lang="en-US" sz="2600" b="1" u="sng" dirty="0">
              <a:sym typeface="Symbol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178659"/>
              </p:ext>
            </p:extLst>
          </p:nvPr>
        </p:nvGraphicFramePr>
        <p:xfrm>
          <a:off x="670854" y="2436417"/>
          <a:ext cx="5972116" cy="18542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80151"/>
                <a:gridCol w="1453744"/>
                <a:gridCol w="1661422"/>
                <a:gridCol w="17767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Druhy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</a:t>
                      </a:r>
                      <a:r>
                        <a:rPr lang="cs-CZ" baseline="0" dirty="0" smtClean="0"/>
                        <a:t> (l)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Koncentrace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Čistý</a:t>
                      </a:r>
                      <a:r>
                        <a:rPr lang="cs-CZ" baseline="0" dirty="0" smtClean="0"/>
                        <a:t> líh (l)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1.Líh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60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en-US" b="0" baseline="0" dirty="0" smtClean="0"/>
                        <a:t>[%] </a:t>
                      </a:r>
                      <a:r>
                        <a:rPr lang="cs-CZ" b="0" baseline="0" dirty="0" smtClean="0"/>
                        <a:t>= 0.6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0.6 </a:t>
                      </a:r>
                      <a:r>
                        <a:rPr lang="cs-CZ" b="0" dirty="0" smtClean="0">
                          <a:sym typeface="Symbol"/>
                        </a:rPr>
                        <a:t></a:t>
                      </a:r>
                      <a:r>
                        <a:rPr lang="cs-CZ" b="0" dirty="0" smtClean="0"/>
                        <a:t>30 = 18 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2.Líh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75 [%]</a:t>
                      </a:r>
                      <a:r>
                        <a:rPr lang="en-US" b="0" baseline="0" dirty="0" smtClean="0"/>
                        <a:t> = 0.75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0.75 </a:t>
                      </a:r>
                      <a:r>
                        <a:rPr lang="cs-CZ" b="0" dirty="0" smtClean="0">
                          <a:sym typeface="Symbol"/>
                        </a:rPr>
                        <a:t>2</a:t>
                      </a:r>
                      <a:r>
                        <a:rPr lang="cs-CZ" b="0" dirty="0" smtClean="0"/>
                        <a:t>0 = 15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Voda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16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[%] = 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 </a:t>
                      </a:r>
                      <a:r>
                        <a:rPr lang="cs-CZ" b="0" dirty="0" smtClean="0">
                          <a:sym typeface="Symbol"/>
                        </a:rPr>
                        <a:t>16</a:t>
                      </a:r>
                      <a:r>
                        <a:rPr lang="cs-CZ" b="0" dirty="0" smtClean="0"/>
                        <a:t> = 0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Směs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66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X [%] = 0.01x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0.01x</a:t>
                      </a:r>
                      <a:r>
                        <a:rPr lang="cs-CZ" b="0" dirty="0" smtClean="0">
                          <a:sym typeface="Symbol"/>
                        </a:rPr>
                        <a:t>66 = 0.66x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TextBox 33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Koncentrace získaného lihu bude </a:t>
            </a:r>
            <a:r>
              <a:rPr lang="cs-CZ" sz="2600" b="1" u="sng" dirty="0" smtClean="0"/>
              <a:t>50</a:t>
            </a:r>
            <a:r>
              <a:rPr lang="en-US" sz="2600" b="1" u="sng" dirty="0" smtClean="0"/>
              <a:t>%</a:t>
            </a:r>
            <a:r>
              <a:rPr lang="en-US" sz="2600" dirty="0" smtClean="0"/>
              <a:t>.</a:t>
            </a:r>
            <a:endParaRPr lang="en-US" sz="2600" baseline="-25000" dirty="0"/>
          </a:p>
        </p:txBody>
      </p:sp>
      <p:sp>
        <p:nvSpPr>
          <p:cNvPr id="36" name="TextBox 35"/>
          <p:cNvSpPr txBox="1"/>
          <p:nvPr/>
        </p:nvSpPr>
        <p:spPr>
          <a:xfrm>
            <a:off x="4674144" y="4525588"/>
            <a:ext cx="390799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smtClean="0"/>
              <a:t>Z</a:t>
            </a:r>
            <a:r>
              <a:rPr lang="cs-CZ" sz="2600" b="1" i="1" u="sng" dirty="0" smtClean="0"/>
              <a:t>kouška:</a:t>
            </a:r>
          </a:p>
          <a:p>
            <a:r>
              <a:rPr lang="cs-CZ" sz="2600" i="1" dirty="0" smtClean="0"/>
              <a:t>Objem čistého lihu je 33l.</a:t>
            </a:r>
          </a:p>
          <a:p>
            <a:r>
              <a:rPr lang="cs-CZ" sz="2600" i="1" dirty="0" smtClean="0"/>
              <a:t>50</a:t>
            </a:r>
            <a:r>
              <a:rPr lang="en-US" sz="2600" i="1" dirty="0" smtClean="0"/>
              <a:t>%</a:t>
            </a:r>
            <a:r>
              <a:rPr lang="cs-CZ" sz="2600" i="1" dirty="0" smtClean="0"/>
              <a:t> z 66</a:t>
            </a:r>
            <a:r>
              <a:rPr lang="cs-CZ" sz="2600" i="1" dirty="0"/>
              <a:t> </a:t>
            </a:r>
            <a:r>
              <a:rPr lang="cs-CZ" sz="2600" i="1" dirty="0" smtClean="0"/>
              <a:t>je 0.5</a:t>
            </a:r>
            <a:r>
              <a:rPr lang="cs-CZ" sz="2600" i="1" dirty="0" smtClean="0">
                <a:sym typeface="Symbol"/>
              </a:rPr>
              <a:t>66 = 33 (l).</a:t>
            </a:r>
            <a:endParaRPr lang="en-US" sz="2600" i="1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7300305" y="2315137"/>
            <a:ext cx="165195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smtClean="0"/>
              <a:t>Z</a:t>
            </a:r>
            <a:r>
              <a:rPr lang="cs-CZ" sz="2600" b="1" i="1" u="sng" dirty="0" smtClean="0"/>
              <a:t>kouška:</a:t>
            </a:r>
          </a:p>
          <a:p>
            <a:r>
              <a:rPr lang="cs-CZ" sz="2600" b="1" i="1" dirty="0" smtClean="0"/>
              <a:t>18</a:t>
            </a:r>
          </a:p>
          <a:p>
            <a:r>
              <a:rPr lang="cs-CZ" sz="2600" b="1" i="1" dirty="0" smtClean="0"/>
              <a:t>15</a:t>
            </a:r>
          </a:p>
          <a:p>
            <a:r>
              <a:rPr lang="cs-CZ" sz="2600" b="1" i="1" u="sng" dirty="0" smtClean="0"/>
              <a:t>0</a:t>
            </a:r>
            <a:r>
              <a:rPr lang="cs-CZ" sz="2600" b="1" i="1" dirty="0" smtClean="0"/>
              <a:t> </a:t>
            </a:r>
            <a:endParaRPr lang="cs-CZ" sz="2600" b="1" i="1" u="sng" dirty="0" smtClean="0"/>
          </a:p>
          <a:p>
            <a:r>
              <a:rPr lang="cs-CZ" sz="2600" b="1" i="1" dirty="0" smtClean="0"/>
              <a:t>33 litrů</a:t>
            </a:r>
            <a:endParaRPr lang="en-US" sz="26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46716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4" grpId="0"/>
      <p:bldP spid="3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2: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11405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Kolik litrů 80</a:t>
            </a:r>
            <a:r>
              <a:rPr lang="en-US" sz="2600" dirty="0" smtClean="0"/>
              <a:t>% </a:t>
            </a:r>
            <a:r>
              <a:rPr lang="en-US" sz="2600" dirty="0" err="1" smtClean="0"/>
              <a:t>mus</a:t>
            </a:r>
            <a:r>
              <a:rPr lang="cs-CZ" sz="2600" dirty="0" smtClean="0"/>
              <a:t>íme smíchat se čtyřmi litry 40</a:t>
            </a:r>
            <a:r>
              <a:rPr lang="en-US" sz="2600" dirty="0" smtClean="0"/>
              <a:t>% </a:t>
            </a:r>
            <a:r>
              <a:rPr lang="cs-CZ" sz="2600" dirty="0" smtClean="0"/>
              <a:t>lihu, abychom získali 70</a:t>
            </a:r>
            <a:r>
              <a:rPr lang="en-US" sz="2600" dirty="0" smtClean="0"/>
              <a:t>%</a:t>
            </a:r>
            <a:r>
              <a:rPr lang="cs-CZ" sz="2600" dirty="0" smtClean="0"/>
              <a:t> líh</a:t>
            </a:r>
            <a:r>
              <a:rPr lang="en-US" sz="2600" dirty="0" smtClean="0"/>
              <a:t>?</a:t>
            </a:r>
            <a:endParaRPr lang="cs-CZ" sz="26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66880" y="1765649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845020" y="4278088"/>
            <a:ext cx="535312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 smtClean="0">
                <a:sym typeface="Symbol"/>
              </a:rPr>
              <a:t>0.</a:t>
            </a:r>
            <a:r>
              <a:rPr lang="cs-CZ" sz="2600" b="1" dirty="0" smtClean="0">
                <a:sym typeface="Symbol"/>
              </a:rPr>
              <a:t>8</a:t>
            </a:r>
            <a:r>
              <a:rPr lang="en-US" sz="2600" b="1" dirty="0" smtClean="0">
                <a:sym typeface="Symbol"/>
              </a:rPr>
              <a:t>x + </a:t>
            </a:r>
            <a:r>
              <a:rPr lang="cs-CZ" sz="2600" b="1" dirty="0" smtClean="0">
                <a:sym typeface="Symbol"/>
              </a:rPr>
              <a:t>1.6</a:t>
            </a:r>
            <a:r>
              <a:rPr lang="en-US" sz="2600" b="1" dirty="0" smtClean="0">
                <a:sym typeface="Symbol"/>
              </a:rPr>
              <a:t>x </a:t>
            </a:r>
            <a:r>
              <a:rPr lang="cs-CZ" sz="2600" b="1" dirty="0">
                <a:sym typeface="Symbol"/>
              </a:rPr>
              <a:t>=</a:t>
            </a:r>
            <a:r>
              <a:rPr lang="en-US" sz="2600" b="1" dirty="0" smtClean="0">
                <a:sym typeface="Symbol"/>
              </a:rPr>
              <a:t> 0</a:t>
            </a:r>
            <a:r>
              <a:rPr lang="cs-CZ" sz="2600" b="1" dirty="0" smtClean="0">
                <a:sym typeface="Symbol"/>
              </a:rPr>
              <a:t>.7(x + 4)</a:t>
            </a:r>
            <a:endParaRPr lang="en-US" sz="2600" b="1" dirty="0" smtClean="0">
              <a:sym typeface="Symbol"/>
            </a:endParaRPr>
          </a:p>
          <a:p>
            <a:r>
              <a:rPr lang="en-US" sz="2600" b="1" dirty="0" smtClean="0">
                <a:sym typeface="Symbol"/>
              </a:rPr>
              <a:t>0.</a:t>
            </a:r>
            <a:r>
              <a:rPr lang="cs-CZ" sz="2600" b="1" dirty="0" smtClean="0">
                <a:sym typeface="Symbol"/>
              </a:rPr>
              <a:t>8</a:t>
            </a:r>
            <a:r>
              <a:rPr lang="en-US" sz="2600" b="1" dirty="0" smtClean="0">
                <a:sym typeface="Symbol"/>
              </a:rPr>
              <a:t>x </a:t>
            </a:r>
            <a:r>
              <a:rPr lang="cs-CZ" sz="2600" b="1" dirty="0" smtClean="0">
                <a:sym typeface="Symbol"/>
              </a:rPr>
              <a:t>+ 1.6 </a:t>
            </a:r>
            <a:r>
              <a:rPr lang="en-US" sz="2600" b="1" dirty="0" smtClean="0">
                <a:sym typeface="Symbol"/>
              </a:rPr>
              <a:t>= </a:t>
            </a:r>
            <a:r>
              <a:rPr lang="cs-CZ" sz="2600" b="1" dirty="0" smtClean="0">
                <a:sym typeface="Symbol"/>
              </a:rPr>
              <a:t>0.7x + 2.8</a:t>
            </a:r>
            <a:endParaRPr lang="en-US" sz="2600" b="1" dirty="0" smtClean="0">
              <a:sym typeface="Symbol"/>
            </a:endParaRPr>
          </a:p>
          <a:p>
            <a:r>
              <a:rPr lang="cs-CZ" sz="2600" b="1" dirty="0" smtClean="0">
                <a:sym typeface="Symbol"/>
              </a:rPr>
              <a:t>0.1</a:t>
            </a:r>
            <a:r>
              <a:rPr lang="en-US" sz="2600" b="1" dirty="0" smtClean="0">
                <a:sym typeface="Symbol"/>
              </a:rPr>
              <a:t>x = </a:t>
            </a:r>
            <a:r>
              <a:rPr lang="cs-CZ" sz="2600" b="1" dirty="0" smtClean="0">
                <a:sym typeface="Symbol"/>
              </a:rPr>
              <a:t>1.2			</a:t>
            </a:r>
            <a:r>
              <a:rPr lang="en-US" sz="2600" b="1" dirty="0" smtClean="0">
                <a:sym typeface="Symbol"/>
              </a:rPr>
              <a:t>| : 0.1</a:t>
            </a:r>
            <a:r>
              <a:rPr lang="cs-CZ" sz="2600" b="1" dirty="0" smtClean="0">
                <a:sym typeface="Symbol"/>
              </a:rPr>
              <a:t>	</a:t>
            </a:r>
            <a:endParaRPr lang="en-US" sz="2600" b="1" dirty="0" smtClean="0">
              <a:sym typeface="Symbol"/>
            </a:endParaRPr>
          </a:p>
          <a:p>
            <a:r>
              <a:rPr lang="en-US" sz="2600" b="1" u="sng" dirty="0">
                <a:sym typeface="Symbol"/>
              </a:rPr>
              <a:t>x</a:t>
            </a:r>
            <a:r>
              <a:rPr lang="en-US" sz="2600" b="1" u="sng" dirty="0" smtClean="0">
                <a:sym typeface="Symbol"/>
              </a:rPr>
              <a:t> = 12 </a:t>
            </a:r>
            <a:r>
              <a:rPr lang="en-US" sz="2600" b="1" u="sng" dirty="0" err="1" smtClean="0">
                <a:sym typeface="Symbol"/>
              </a:rPr>
              <a:t>litr</a:t>
            </a:r>
            <a:r>
              <a:rPr lang="cs-CZ" sz="2600" b="1" u="sng" dirty="0" smtClean="0">
                <a:sym typeface="Symbol"/>
              </a:rPr>
              <a:t>ů</a:t>
            </a:r>
            <a:endParaRPr lang="en-US" sz="2600" b="1" u="sng" dirty="0">
              <a:sym typeface="Symbol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179180"/>
              </p:ext>
            </p:extLst>
          </p:nvPr>
        </p:nvGraphicFramePr>
        <p:xfrm>
          <a:off x="670854" y="2436417"/>
          <a:ext cx="5388423" cy="1483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80151"/>
                <a:gridCol w="1344735"/>
                <a:gridCol w="1542361"/>
                <a:gridCol w="1421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Druhy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</a:t>
                      </a:r>
                      <a:r>
                        <a:rPr lang="cs-CZ" baseline="0" dirty="0" smtClean="0"/>
                        <a:t> (l)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Koncentrace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Čistý</a:t>
                      </a:r>
                      <a:r>
                        <a:rPr lang="cs-CZ" baseline="0" dirty="0" smtClean="0"/>
                        <a:t> líh (l)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1.Líh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80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en-US" b="0" baseline="0" dirty="0" smtClean="0"/>
                        <a:t>[%] </a:t>
                      </a:r>
                      <a:r>
                        <a:rPr lang="cs-CZ" b="0" baseline="0" dirty="0" smtClean="0"/>
                        <a:t>= 0.8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0.8x 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2.Líh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40</a:t>
                      </a:r>
                      <a:r>
                        <a:rPr lang="en-US" b="0" dirty="0" smtClean="0"/>
                        <a:t> [%]</a:t>
                      </a:r>
                      <a:r>
                        <a:rPr lang="en-US" b="0" baseline="0" dirty="0" smtClean="0"/>
                        <a:t> = 0.</a:t>
                      </a:r>
                      <a:r>
                        <a:rPr lang="cs-CZ" b="0" baseline="0" dirty="0" smtClean="0"/>
                        <a:t>4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0.4 </a:t>
                      </a:r>
                      <a:r>
                        <a:rPr lang="cs-CZ" b="0" dirty="0" smtClean="0">
                          <a:sym typeface="Symbol"/>
                        </a:rPr>
                        <a:t>4</a:t>
                      </a:r>
                      <a:r>
                        <a:rPr lang="cs-CZ" b="0" dirty="0" smtClean="0"/>
                        <a:t> = 1</a:t>
                      </a:r>
                      <a:r>
                        <a:rPr lang="en-US" b="0" dirty="0" smtClean="0"/>
                        <a:t>.6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Směs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r>
                        <a:rPr lang="cs-CZ" b="0" baseline="0" dirty="0" smtClean="0"/>
                        <a:t> + 4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70</a:t>
                      </a:r>
                      <a:r>
                        <a:rPr lang="en-US" b="0" dirty="0" smtClean="0"/>
                        <a:t> [%] = 0.</a:t>
                      </a:r>
                      <a:r>
                        <a:rPr lang="cs-CZ" b="0" dirty="0" smtClean="0"/>
                        <a:t>7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0.7(x</a:t>
                      </a:r>
                      <a:r>
                        <a:rPr lang="cs-CZ" b="0" baseline="0" dirty="0" smtClean="0">
                          <a:sym typeface="Symbol"/>
                        </a:rPr>
                        <a:t> + 4)</a:t>
                      </a:r>
                      <a:r>
                        <a:rPr lang="cs-CZ" b="0" dirty="0" smtClean="0">
                          <a:sym typeface="Symbol"/>
                        </a:rPr>
                        <a:t>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TextBox 33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Musíme smíchat </a:t>
            </a:r>
            <a:r>
              <a:rPr lang="cs-CZ" sz="2600" b="1" u="sng" dirty="0" smtClean="0"/>
              <a:t>12 litrů</a:t>
            </a:r>
            <a:r>
              <a:rPr lang="cs-CZ" sz="2600" dirty="0" smtClean="0"/>
              <a:t> 80</a:t>
            </a:r>
            <a:r>
              <a:rPr lang="en-US" sz="2600" dirty="0" smtClean="0"/>
              <a:t>%</a:t>
            </a:r>
            <a:r>
              <a:rPr lang="cs-CZ" sz="2600" b="1" dirty="0" smtClean="0"/>
              <a:t> </a:t>
            </a:r>
            <a:r>
              <a:rPr lang="cs-CZ" sz="2600" dirty="0" smtClean="0"/>
              <a:t>lihu</a:t>
            </a:r>
            <a:r>
              <a:rPr lang="en-US" sz="2600" dirty="0" smtClean="0"/>
              <a:t>.</a:t>
            </a:r>
            <a:endParaRPr lang="en-US" sz="2600" baseline="-25000" dirty="0"/>
          </a:p>
        </p:txBody>
      </p:sp>
      <p:sp>
        <p:nvSpPr>
          <p:cNvPr id="10" name="TextBox 9"/>
          <p:cNvSpPr txBox="1"/>
          <p:nvPr/>
        </p:nvSpPr>
        <p:spPr>
          <a:xfrm>
            <a:off x="6319484" y="2315136"/>
            <a:ext cx="274707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smtClean="0"/>
              <a:t>Z</a:t>
            </a:r>
            <a:r>
              <a:rPr lang="cs-CZ" sz="2600" b="1" i="1" u="sng" dirty="0" smtClean="0"/>
              <a:t>kouška:</a:t>
            </a:r>
          </a:p>
          <a:p>
            <a:r>
              <a:rPr lang="en-US" sz="2600" b="1" i="1" dirty="0" smtClean="0"/>
              <a:t>0.8</a:t>
            </a:r>
            <a:r>
              <a:rPr lang="en-US" sz="2600" b="1" i="1" dirty="0" smtClean="0">
                <a:sym typeface="Symbol"/>
              </a:rPr>
              <a:t></a:t>
            </a:r>
            <a:r>
              <a:rPr lang="cs-CZ" sz="2600" b="1" i="1" dirty="0" smtClean="0">
                <a:sym typeface="Symbol"/>
              </a:rPr>
              <a:t> </a:t>
            </a:r>
            <a:r>
              <a:rPr lang="en-US" sz="2600" b="1" i="1" dirty="0" smtClean="0">
                <a:sym typeface="Symbol"/>
              </a:rPr>
              <a:t>20 = </a:t>
            </a:r>
            <a:r>
              <a:rPr lang="cs-CZ" sz="2600" b="1" i="1" dirty="0" smtClean="0">
                <a:sym typeface="Symbol"/>
              </a:rPr>
              <a:t>   9,6</a:t>
            </a:r>
            <a:r>
              <a:rPr lang="en-US" sz="2600" b="1" i="1" dirty="0" smtClean="0">
                <a:sym typeface="Symbol"/>
              </a:rPr>
              <a:t> l</a:t>
            </a:r>
            <a:endParaRPr lang="cs-CZ" sz="2600" b="1" i="1" dirty="0" smtClean="0"/>
          </a:p>
          <a:p>
            <a:r>
              <a:rPr lang="en-US" sz="2600" b="1" i="1" dirty="0" smtClean="0"/>
              <a:t>0.</a:t>
            </a:r>
            <a:r>
              <a:rPr lang="cs-CZ" sz="2600" b="1" i="1" dirty="0" smtClean="0"/>
              <a:t>4</a:t>
            </a:r>
            <a:r>
              <a:rPr lang="en-US" sz="2600" b="1" i="1" dirty="0" smtClean="0">
                <a:sym typeface="Symbol"/>
              </a:rPr>
              <a:t></a:t>
            </a:r>
            <a:r>
              <a:rPr lang="cs-CZ" sz="2600" b="1" i="1" dirty="0" smtClean="0">
                <a:sym typeface="Symbol"/>
              </a:rPr>
              <a:t> 4  </a:t>
            </a:r>
            <a:r>
              <a:rPr lang="en-US" sz="2600" b="1" i="1" dirty="0" smtClean="0">
                <a:sym typeface="Symbol"/>
              </a:rPr>
              <a:t> =</a:t>
            </a:r>
            <a:r>
              <a:rPr lang="cs-CZ" sz="2600" b="1" i="1" dirty="0" smtClean="0">
                <a:sym typeface="Symbol"/>
              </a:rPr>
              <a:t>   </a:t>
            </a:r>
            <a:r>
              <a:rPr lang="cs-CZ" sz="2600" b="1" i="1" u="sng" dirty="0" smtClean="0">
                <a:sym typeface="Symbol"/>
              </a:rPr>
              <a:t> 1,6 l </a:t>
            </a:r>
            <a:r>
              <a:rPr lang="en-US" sz="2600" b="1" i="1" u="sng" dirty="0" smtClean="0">
                <a:sym typeface="Symbol"/>
              </a:rPr>
              <a:t> </a:t>
            </a:r>
            <a:r>
              <a:rPr lang="cs-CZ" sz="2600" b="1" i="1" u="sng" dirty="0" smtClean="0">
                <a:sym typeface="Symbol"/>
              </a:rPr>
              <a:t> </a:t>
            </a:r>
          </a:p>
          <a:p>
            <a:r>
              <a:rPr lang="cs-CZ" sz="2600" b="1" i="1" dirty="0" smtClean="0"/>
              <a:t>Čistý líh ..11,2 litrů</a:t>
            </a:r>
            <a:endParaRPr lang="en-US" sz="2600" b="1" i="1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4752304" y="4384281"/>
            <a:ext cx="441346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i="1" dirty="0" err="1" smtClean="0"/>
              <a:t>Sm</a:t>
            </a:r>
            <a:r>
              <a:rPr lang="cs-CZ" sz="2600" i="1" dirty="0" smtClean="0"/>
              <a:t>ěs ... 1</a:t>
            </a:r>
            <a:r>
              <a:rPr lang="en-US" sz="2600" i="1" dirty="0"/>
              <a:t>6</a:t>
            </a:r>
            <a:r>
              <a:rPr lang="cs-CZ" sz="2600" i="1" dirty="0" smtClean="0"/>
              <a:t> litrů 70</a:t>
            </a:r>
            <a:r>
              <a:rPr lang="en-US" sz="2600" i="1" dirty="0" smtClean="0"/>
              <a:t>% </a:t>
            </a:r>
            <a:r>
              <a:rPr lang="en-US" sz="2600" i="1" dirty="0" err="1" smtClean="0"/>
              <a:t>lihu</a:t>
            </a:r>
            <a:r>
              <a:rPr lang="cs-CZ" sz="2600" i="1" dirty="0" smtClean="0"/>
              <a:t>.</a:t>
            </a:r>
          </a:p>
          <a:p>
            <a:r>
              <a:rPr lang="cs-CZ" sz="2600" i="1" dirty="0" smtClean="0"/>
              <a:t>0.</a:t>
            </a:r>
            <a:r>
              <a:rPr lang="en-US" sz="2600" i="1" dirty="0"/>
              <a:t>7</a:t>
            </a:r>
            <a:r>
              <a:rPr lang="cs-CZ" sz="2600" i="1" dirty="0" smtClean="0">
                <a:sym typeface="Symbol"/>
              </a:rPr>
              <a:t></a:t>
            </a:r>
            <a:r>
              <a:rPr lang="en-US" sz="2600" i="1" dirty="0" smtClean="0">
                <a:sym typeface="Symbol"/>
              </a:rPr>
              <a:t>16</a:t>
            </a:r>
            <a:r>
              <a:rPr lang="cs-CZ" sz="2600" i="1" dirty="0" smtClean="0">
                <a:sym typeface="Symbol"/>
              </a:rPr>
              <a:t> = </a:t>
            </a:r>
            <a:r>
              <a:rPr lang="en-US" sz="2600" i="1" dirty="0" smtClean="0">
                <a:sym typeface="Symbol"/>
              </a:rPr>
              <a:t>11</a:t>
            </a:r>
            <a:r>
              <a:rPr lang="cs-CZ" sz="2600" i="1" dirty="0" smtClean="0">
                <a:sym typeface="Symbol"/>
              </a:rPr>
              <a:t>,</a:t>
            </a:r>
            <a:r>
              <a:rPr lang="en-US" sz="2600" i="1" dirty="0" smtClean="0">
                <a:sym typeface="Symbol"/>
              </a:rPr>
              <a:t>2</a:t>
            </a:r>
            <a:r>
              <a:rPr lang="cs-CZ" sz="2600" i="1" dirty="0" smtClean="0">
                <a:sym typeface="Symbol"/>
              </a:rPr>
              <a:t> </a:t>
            </a:r>
            <a:r>
              <a:rPr lang="en-US" sz="2600" i="1" dirty="0" smtClean="0">
                <a:sym typeface="Symbol"/>
              </a:rPr>
              <a:t>l</a:t>
            </a:r>
            <a:r>
              <a:rPr lang="cs-CZ" sz="2600" i="1" dirty="0" smtClean="0">
                <a:sym typeface="Symbol"/>
              </a:rPr>
              <a:t>itrů čistého lihu.</a:t>
            </a:r>
            <a:endParaRPr lang="en-US" sz="2600" i="1" dirty="0" smtClean="0"/>
          </a:p>
        </p:txBody>
      </p:sp>
    </p:spTree>
    <p:extLst>
      <p:ext uri="{BB962C8B-B14F-4D97-AF65-F5344CB8AC3E}">
        <p14:creationId xmlns:p14="http://schemas.microsoft.com/office/powerpoint/2010/main" val="284070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4" grpId="0"/>
      <p:bldP spid="1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3: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11405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Kolik litrů </a:t>
            </a:r>
            <a:r>
              <a:rPr lang="cs-CZ" sz="2600" b="1" dirty="0" smtClean="0"/>
              <a:t>80</a:t>
            </a:r>
            <a:r>
              <a:rPr lang="en-US" sz="2600" b="1" dirty="0" smtClean="0"/>
              <a:t>%</a:t>
            </a:r>
            <a:r>
              <a:rPr lang="cs-CZ" sz="2600" b="1" dirty="0" smtClean="0"/>
              <a:t> </a:t>
            </a:r>
            <a:r>
              <a:rPr lang="cs-CZ" sz="2600" dirty="0" smtClean="0"/>
              <a:t>lihu</a:t>
            </a:r>
            <a:r>
              <a:rPr lang="en-US" sz="2600" dirty="0" smtClean="0"/>
              <a:t> </a:t>
            </a:r>
            <a:r>
              <a:rPr lang="cs-CZ" sz="2600" dirty="0" smtClean="0"/>
              <a:t>a kolik litrů </a:t>
            </a:r>
            <a:r>
              <a:rPr lang="cs-CZ" sz="2600" b="1" dirty="0" smtClean="0"/>
              <a:t>60</a:t>
            </a:r>
            <a:r>
              <a:rPr lang="en-US" sz="2600" b="1" dirty="0" smtClean="0"/>
              <a:t>%</a:t>
            </a:r>
            <a:r>
              <a:rPr lang="en-US" sz="2600" dirty="0" smtClean="0"/>
              <a:t> </a:t>
            </a:r>
            <a:r>
              <a:rPr lang="cs-CZ" sz="2600" dirty="0" smtClean="0"/>
              <a:t>lihu musíme smíchat, abychom získali </a:t>
            </a:r>
            <a:r>
              <a:rPr lang="cs-CZ" sz="2600" b="1" dirty="0" smtClean="0"/>
              <a:t>80 litrů 65</a:t>
            </a:r>
            <a:r>
              <a:rPr lang="en-US" sz="2600" b="1" dirty="0" smtClean="0"/>
              <a:t>%</a:t>
            </a:r>
            <a:r>
              <a:rPr lang="cs-CZ" sz="2600" dirty="0" smtClean="0"/>
              <a:t> lihu</a:t>
            </a:r>
            <a:r>
              <a:rPr lang="en-US" sz="2600" dirty="0" smtClean="0"/>
              <a:t>?</a:t>
            </a:r>
            <a:endParaRPr lang="cs-CZ" sz="26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66880" y="1765649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756872"/>
              </p:ext>
            </p:extLst>
          </p:nvPr>
        </p:nvGraphicFramePr>
        <p:xfrm>
          <a:off x="670854" y="2436417"/>
          <a:ext cx="5972116" cy="1483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80151"/>
                <a:gridCol w="1453744"/>
                <a:gridCol w="1661422"/>
                <a:gridCol w="17767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Druhy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Množství</a:t>
                      </a:r>
                      <a:r>
                        <a:rPr lang="cs-CZ" baseline="0" dirty="0" smtClean="0"/>
                        <a:t> (l)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Koncentrace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Čistý</a:t>
                      </a:r>
                      <a:r>
                        <a:rPr lang="cs-CZ" baseline="0" dirty="0" smtClean="0"/>
                        <a:t> líh (l)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cs-CZ" b="1" baseline="0" dirty="0" smtClean="0"/>
                        <a:t>1.Líh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80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en-US" b="0" baseline="0" dirty="0" smtClean="0"/>
                        <a:t>[%] </a:t>
                      </a:r>
                      <a:r>
                        <a:rPr lang="cs-CZ" b="0" baseline="0" dirty="0" smtClean="0"/>
                        <a:t>= 0.8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0.8x 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2.Líh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80</a:t>
                      </a:r>
                      <a:r>
                        <a:rPr lang="en-US" b="0" baseline="0" dirty="0" smtClean="0"/>
                        <a:t> – x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6</a:t>
                      </a:r>
                      <a:r>
                        <a:rPr lang="cs-CZ" b="0" dirty="0" smtClean="0"/>
                        <a:t>0</a:t>
                      </a:r>
                      <a:r>
                        <a:rPr lang="en-US" b="0" dirty="0" smtClean="0"/>
                        <a:t> [%]</a:t>
                      </a:r>
                      <a:r>
                        <a:rPr lang="en-US" b="0" baseline="0" dirty="0" smtClean="0"/>
                        <a:t> = 0.6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</a:t>
                      </a:r>
                      <a:r>
                        <a:rPr lang="en-US" b="0" dirty="0" smtClean="0"/>
                        <a:t>6(80 – x)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Směs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80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/>
                        <a:t>65 [%] = 0.65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0.</a:t>
                      </a:r>
                      <a:r>
                        <a:rPr lang="en-US" b="0" dirty="0" smtClean="0"/>
                        <a:t>65</a:t>
                      </a:r>
                      <a:r>
                        <a:rPr lang="cs-CZ" b="0" dirty="0" smtClean="0">
                          <a:sym typeface="Symbol"/>
                        </a:rPr>
                        <a:t></a:t>
                      </a:r>
                      <a:r>
                        <a:rPr lang="en-US" b="0" dirty="0" smtClean="0">
                          <a:sym typeface="Symbol"/>
                        </a:rPr>
                        <a:t>80</a:t>
                      </a:r>
                      <a:r>
                        <a:rPr lang="cs-CZ" b="0" dirty="0" smtClean="0">
                          <a:sym typeface="Symbol"/>
                        </a:rPr>
                        <a:t>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TextBox 33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smtClean="0"/>
              <a:t>Je t</a:t>
            </a:r>
            <a:r>
              <a:rPr lang="cs-CZ" sz="2600" dirty="0" smtClean="0"/>
              <a:t>řeba smíchat </a:t>
            </a:r>
            <a:r>
              <a:rPr lang="cs-CZ" sz="2600" b="1" u="sng" dirty="0" smtClean="0"/>
              <a:t>20 litrů 80</a:t>
            </a:r>
            <a:r>
              <a:rPr lang="en-US" sz="2600" b="1" u="sng" dirty="0" smtClean="0"/>
              <a:t>%</a:t>
            </a:r>
            <a:r>
              <a:rPr lang="cs-CZ" sz="2600" b="1" u="sng" dirty="0" smtClean="0"/>
              <a:t> lihu</a:t>
            </a:r>
            <a:r>
              <a:rPr lang="cs-CZ" sz="2600" dirty="0"/>
              <a:t> s</a:t>
            </a:r>
            <a:r>
              <a:rPr lang="cs-CZ" sz="2600" dirty="0" smtClean="0"/>
              <a:t> </a:t>
            </a:r>
            <a:r>
              <a:rPr lang="cs-CZ" sz="2600" b="1" u="sng" dirty="0" smtClean="0"/>
              <a:t>60 litry 60</a:t>
            </a:r>
            <a:r>
              <a:rPr lang="en-US" sz="2600" b="1" u="sng" dirty="0"/>
              <a:t>%</a:t>
            </a:r>
            <a:r>
              <a:rPr lang="cs-CZ" sz="2600" b="1" u="sng" dirty="0"/>
              <a:t> </a:t>
            </a:r>
            <a:r>
              <a:rPr lang="cs-CZ" sz="2600" b="1" u="sng" dirty="0" smtClean="0"/>
              <a:t>lihu</a:t>
            </a:r>
            <a:r>
              <a:rPr lang="cs-CZ" sz="2600" dirty="0" smtClean="0"/>
              <a:t>.</a:t>
            </a:r>
            <a:endParaRPr lang="en-US" sz="2600" b="1" u="sng" baseline="-25000" dirty="0"/>
          </a:p>
        </p:txBody>
      </p:sp>
      <p:sp>
        <p:nvSpPr>
          <p:cNvPr id="10" name="TextBox 9"/>
          <p:cNvSpPr txBox="1"/>
          <p:nvPr/>
        </p:nvSpPr>
        <p:spPr>
          <a:xfrm>
            <a:off x="6853979" y="2315137"/>
            <a:ext cx="247506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smtClean="0"/>
              <a:t>Z</a:t>
            </a:r>
            <a:r>
              <a:rPr lang="cs-CZ" sz="2600" b="1" i="1" u="sng" dirty="0" smtClean="0"/>
              <a:t>kouška:</a:t>
            </a:r>
          </a:p>
          <a:p>
            <a:r>
              <a:rPr lang="en-US" sz="2600" b="1" i="1" dirty="0" smtClean="0"/>
              <a:t>0.8</a:t>
            </a:r>
            <a:r>
              <a:rPr lang="en-US" sz="2600" b="1" i="1" dirty="0" smtClean="0">
                <a:sym typeface="Symbol"/>
              </a:rPr>
              <a:t>20 = 16 l</a:t>
            </a:r>
            <a:endParaRPr lang="cs-CZ" sz="2600" b="1" i="1" dirty="0" smtClean="0"/>
          </a:p>
          <a:p>
            <a:r>
              <a:rPr lang="en-US" sz="2600" b="1" i="1" dirty="0" smtClean="0"/>
              <a:t>0.6</a:t>
            </a:r>
            <a:r>
              <a:rPr lang="en-US" sz="2600" b="1" i="1" dirty="0" smtClean="0">
                <a:sym typeface="Symbol"/>
              </a:rPr>
              <a:t>60 = </a:t>
            </a:r>
            <a:r>
              <a:rPr lang="en-US" sz="2600" b="1" i="1" u="sng" dirty="0" smtClean="0">
                <a:sym typeface="Symbol"/>
              </a:rPr>
              <a:t>36 l</a:t>
            </a:r>
            <a:r>
              <a:rPr lang="en-US" sz="2600" b="1" i="1" dirty="0" smtClean="0">
                <a:sym typeface="Symbol"/>
              </a:rPr>
              <a:t> </a:t>
            </a:r>
            <a:endParaRPr lang="en-US" sz="2600" b="1" i="1" u="sng" dirty="0">
              <a:sym typeface="Symbol"/>
            </a:endParaRPr>
          </a:p>
          <a:p>
            <a:r>
              <a:rPr lang="en-US" sz="2600" b="1" i="1" dirty="0" smtClean="0">
                <a:sym typeface="Symbol"/>
              </a:rPr>
              <a:t>               52</a:t>
            </a:r>
            <a:r>
              <a:rPr lang="cs-CZ" sz="2600" b="1" i="1" dirty="0" smtClean="0"/>
              <a:t> litrů</a:t>
            </a:r>
            <a:endParaRPr lang="en-US" sz="2600" b="1" i="1" dirty="0" smtClean="0"/>
          </a:p>
        </p:txBody>
      </p:sp>
      <p:sp>
        <p:nvSpPr>
          <p:cNvPr id="11" name="TextBox 10"/>
          <p:cNvSpPr txBox="1"/>
          <p:nvPr/>
        </p:nvSpPr>
        <p:spPr>
          <a:xfrm>
            <a:off x="627241" y="4234543"/>
            <a:ext cx="535312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 smtClean="0">
                <a:sym typeface="Symbol"/>
              </a:rPr>
              <a:t>0.</a:t>
            </a:r>
            <a:r>
              <a:rPr lang="cs-CZ" sz="2600" b="1" dirty="0" smtClean="0">
                <a:sym typeface="Symbol"/>
              </a:rPr>
              <a:t>8</a:t>
            </a:r>
            <a:r>
              <a:rPr lang="en-US" sz="2600" b="1" dirty="0" smtClean="0">
                <a:sym typeface="Symbol"/>
              </a:rPr>
              <a:t>x + 0</a:t>
            </a:r>
            <a:r>
              <a:rPr lang="cs-CZ" sz="2600" b="1" dirty="0" smtClean="0">
                <a:sym typeface="Symbol"/>
              </a:rPr>
              <a:t>.6</a:t>
            </a:r>
            <a:r>
              <a:rPr lang="en-US" sz="2600" b="1" dirty="0" smtClean="0">
                <a:sym typeface="Symbol"/>
              </a:rPr>
              <a:t>(80-x) </a:t>
            </a:r>
            <a:r>
              <a:rPr lang="cs-CZ" sz="2600" b="1" dirty="0">
                <a:sym typeface="Symbol"/>
              </a:rPr>
              <a:t>=</a:t>
            </a:r>
            <a:r>
              <a:rPr lang="en-US" sz="2600" b="1" dirty="0" smtClean="0">
                <a:sym typeface="Symbol"/>
              </a:rPr>
              <a:t> 0</a:t>
            </a:r>
            <a:r>
              <a:rPr lang="cs-CZ" sz="2600" b="1" dirty="0" smtClean="0">
                <a:sym typeface="Symbol"/>
              </a:rPr>
              <a:t>.</a:t>
            </a:r>
            <a:r>
              <a:rPr lang="en-US" sz="2600" b="1" dirty="0" smtClean="0">
                <a:sym typeface="Symbol"/>
              </a:rPr>
              <a:t>65</a:t>
            </a:r>
            <a:r>
              <a:rPr lang="cs-CZ" sz="2600" b="1" dirty="0" smtClean="0">
                <a:sym typeface="Symbol"/>
              </a:rPr>
              <a:t>x</a:t>
            </a:r>
            <a:endParaRPr lang="en-US" sz="2600" b="1" dirty="0" smtClean="0">
              <a:sym typeface="Symbol"/>
            </a:endParaRPr>
          </a:p>
          <a:p>
            <a:r>
              <a:rPr lang="en-US" sz="2600" b="1" dirty="0" smtClean="0">
                <a:sym typeface="Symbol"/>
              </a:rPr>
              <a:t>0.</a:t>
            </a:r>
            <a:r>
              <a:rPr lang="cs-CZ" sz="2600" b="1" dirty="0" smtClean="0">
                <a:sym typeface="Symbol"/>
              </a:rPr>
              <a:t>8</a:t>
            </a:r>
            <a:r>
              <a:rPr lang="en-US" sz="2600" b="1" dirty="0" smtClean="0">
                <a:sym typeface="Symbol"/>
              </a:rPr>
              <a:t>x </a:t>
            </a:r>
            <a:r>
              <a:rPr lang="cs-CZ" sz="2600" b="1" dirty="0" smtClean="0">
                <a:sym typeface="Symbol"/>
              </a:rPr>
              <a:t>+ </a:t>
            </a:r>
            <a:r>
              <a:rPr lang="en-US" sz="2600" b="1" dirty="0">
                <a:sym typeface="Symbol"/>
              </a:rPr>
              <a:t>0</a:t>
            </a:r>
            <a:r>
              <a:rPr lang="cs-CZ" sz="2600" b="1" dirty="0" smtClean="0">
                <a:sym typeface="Symbol"/>
              </a:rPr>
              <a:t>.</a:t>
            </a:r>
            <a:r>
              <a:rPr lang="en-US" sz="2600" b="1" dirty="0" smtClean="0">
                <a:sym typeface="Symbol"/>
              </a:rPr>
              <a:t>48</a:t>
            </a:r>
            <a:r>
              <a:rPr lang="cs-CZ" sz="2600" b="1" dirty="0" smtClean="0">
                <a:sym typeface="Symbol"/>
              </a:rPr>
              <a:t> </a:t>
            </a:r>
            <a:r>
              <a:rPr lang="en-US" sz="2600" b="1" dirty="0" smtClean="0">
                <a:sym typeface="Symbol"/>
              </a:rPr>
              <a:t> - 0.6x = 52</a:t>
            </a:r>
          </a:p>
          <a:p>
            <a:r>
              <a:rPr lang="cs-CZ" sz="2600" b="1" dirty="0" smtClean="0">
                <a:sym typeface="Symbol"/>
              </a:rPr>
              <a:t>0.</a:t>
            </a:r>
            <a:r>
              <a:rPr lang="en-US" sz="2600" b="1" dirty="0" smtClean="0">
                <a:sym typeface="Symbol"/>
              </a:rPr>
              <a:t>2x = 4</a:t>
            </a:r>
          </a:p>
          <a:p>
            <a:r>
              <a:rPr lang="en-US" sz="2600" b="1" u="sng" dirty="0">
                <a:sym typeface="Symbol"/>
              </a:rPr>
              <a:t>x</a:t>
            </a:r>
            <a:r>
              <a:rPr lang="en-US" sz="2600" b="1" u="sng" dirty="0" smtClean="0">
                <a:sym typeface="Symbol"/>
              </a:rPr>
              <a:t> = 20 </a:t>
            </a:r>
            <a:r>
              <a:rPr lang="en-US" sz="2600" b="1" u="sng" dirty="0" err="1" smtClean="0">
                <a:sym typeface="Symbol"/>
              </a:rPr>
              <a:t>litr</a:t>
            </a:r>
            <a:r>
              <a:rPr lang="cs-CZ" sz="2600" b="1" u="sng" dirty="0" smtClean="0">
                <a:sym typeface="Symbol"/>
              </a:rPr>
              <a:t>ů</a:t>
            </a:r>
            <a:endParaRPr lang="en-US" sz="2600" b="1" u="sng" dirty="0">
              <a:sym typeface="Symbol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95504" y="4342263"/>
            <a:ext cx="42194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i="1" dirty="0" smtClean="0"/>
              <a:t>0.65</a:t>
            </a:r>
            <a:r>
              <a:rPr lang="cs-CZ" sz="2600" i="1" dirty="0" smtClean="0">
                <a:sym typeface="Symbol"/>
              </a:rPr>
              <a:t>80 = </a:t>
            </a:r>
            <a:r>
              <a:rPr lang="cs-CZ" sz="2600" i="1" dirty="0">
                <a:sym typeface="Symbol"/>
              </a:rPr>
              <a:t>5</a:t>
            </a:r>
            <a:r>
              <a:rPr lang="en-US" sz="2600" i="1" dirty="0" smtClean="0">
                <a:sym typeface="Symbol"/>
              </a:rPr>
              <a:t>2</a:t>
            </a:r>
            <a:r>
              <a:rPr lang="cs-CZ" sz="2600" i="1" dirty="0" smtClean="0">
                <a:sym typeface="Symbol"/>
              </a:rPr>
              <a:t> </a:t>
            </a:r>
            <a:r>
              <a:rPr lang="en-US" sz="2600" i="1" dirty="0" smtClean="0">
                <a:sym typeface="Symbol"/>
              </a:rPr>
              <a:t>l</a:t>
            </a:r>
            <a:r>
              <a:rPr lang="cs-CZ" sz="2600" i="1" dirty="0" smtClean="0">
                <a:sym typeface="Symbol"/>
              </a:rPr>
              <a:t>itrů.</a:t>
            </a:r>
            <a:endParaRPr lang="en-US" sz="2600" i="1" dirty="0" smtClean="0"/>
          </a:p>
        </p:txBody>
      </p:sp>
    </p:spTree>
    <p:extLst>
      <p:ext uri="{BB962C8B-B14F-4D97-AF65-F5344CB8AC3E}">
        <p14:creationId xmlns:p14="http://schemas.microsoft.com/office/powerpoint/2010/main" val="157116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4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1972" y="953037"/>
            <a:ext cx="58341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667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1790</TotalTime>
  <Words>844</Words>
  <Application>Microsoft Office PowerPoint</Application>
  <PresentationFormat>Předvádění na obrazovce (4:3)</PresentationFormat>
  <Paragraphs>188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Office Theme</vt:lpstr>
      <vt:lpstr>Prezentace aplikace PowerPoint</vt:lpstr>
      <vt:lpstr>Anotace:</vt:lpstr>
      <vt:lpstr>Úlohy o směsích I.</vt:lpstr>
      <vt:lpstr>Příklad 1: </vt:lpstr>
      <vt:lpstr>Příklad 2: </vt:lpstr>
      <vt:lpstr>Příklad 3: </vt:lpstr>
      <vt:lpstr>Úlohy o směsích různě koncentrovaných látek</vt:lpstr>
      <vt:lpstr>Příklad 1: </vt:lpstr>
      <vt:lpstr>Příklad 2: </vt:lpstr>
      <vt:lpstr>Příklad 3: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156</cp:revision>
  <dcterms:created xsi:type="dcterms:W3CDTF">2012-12-10T07:57:06Z</dcterms:created>
  <dcterms:modified xsi:type="dcterms:W3CDTF">2013-06-27T14:42:43Z</dcterms:modified>
</cp:coreProperties>
</file>