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A8E00-2F0C-4FA4-A6F9-FDDBE138AE6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13D1-5176-4858-8BDD-62F12073C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65119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A8E00-2F0C-4FA4-A6F9-FDDBE138AE6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13D1-5176-4858-8BDD-62F12073C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4953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A8E00-2F0C-4FA4-A6F9-FDDBE138AE6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13D1-5176-4858-8BDD-62F12073C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55886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A8E00-2F0C-4FA4-A6F9-FDDBE138AE6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13D1-5176-4858-8BDD-62F12073C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94349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A8E00-2F0C-4FA4-A6F9-FDDBE138AE6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13D1-5176-4858-8BDD-62F12073C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01813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A8E00-2F0C-4FA4-A6F9-FDDBE138AE6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13D1-5176-4858-8BDD-62F12073C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9870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A8E00-2F0C-4FA4-A6F9-FDDBE138AE6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13D1-5176-4858-8BDD-62F12073C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13818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A8E00-2F0C-4FA4-A6F9-FDDBE138AE6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13D1-5176-4858-8BDD-62F12073C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5542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A8E00-2F0C-4FA4-A6F9-FDDBE138AE6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13D1-5176-4858-8BDD-62F12073C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89578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A8E00-2F0C-4FA4-A6F9-FDDBE138AE6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13D1-5176-4858-8BDD-62F12073C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25121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A8E00-2F0C-4FA4-A6F9-FDDBE138AE6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13D1-5176-4858-8BDD-62F12073C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75328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BA8E00-2F0C-4FA4-A6F9-FDDBE138AE6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8513D1-5176-4858-8BDD-62F12073C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66879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2"/>
          <p:cNvSpPr>
            <a:spLocks noGrp="1"/>
          </p:cNvSpPr>
          <p:nvPr/>
        </p:nvSpPr>
        <p:spPr>
          <a:xfrm>
            <a:off x="894340" y="3393367"/>
            <a:ext cx="6663152" cy="221871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8" name="Nadpis 1"/>
          <p:cNvSpPr>
            <a:spLocks noGrp="1"/>
          </p:cNvSpPr>
          <p:nvPr/>
        </p:nvSpPr>
        <p:spPr>
          <a:xfrm>
            <a:off x="907976" y="1864432"/>
            <a:ext cx="7343700" cy="18609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000" b="1" dirty="0" smtClean="0"/>
              <a:t> </a:t>
            </a:r>
            <a:endParaRPr lang="cs-CZ" sz="2000" b="1" dirty="0"/>
          </a:p>
        </p:txBody>
      </p:sp>
      <p:sp>
        <p:nvSpPr>
          <p:cNvPr id="9" name="Podnadpis 2"/>
          <p:cNvSpPr>
            <a:spLocks noGrp="1"/>
          </p:cNvSpPr>
          <p:nvPr/>
        </p:nvSpPr>
        <p:spPr>
          <a:xfrm>
            <a:off x="1046740" y="3545767"/>
            <a:ext cx="6663152" cy="221871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685800" y="1712033"/>
            <a:ext cx="7772400" cy="18884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200" b="1" dirty="0" smtClean="0"/>
              <a:t>NÁZEV ŠKOLY : ZŠ KOLÍN V., MNICHOVICKÁ 62</a:t>
            </a:r>
            <a:br>
              <a:rPr lang="cs-CZ" sz="2200" b="1" dirty="0" smtClean="0"/>
            </a:br>
            <a:r>
              <a:rPr lang="cs-CZ" sz="2200" b="1" dirty="0" smtClean="0"/>
              <a:t>AUTOR : Mgr. JAROSLAVA URBANCOVÁ</a:t>
            </a:r>
            <a:br>
              <a:rPr lang="cs-CZ" sz="2200" b="1" dirty="0" smtClean="0"/>
            </a:br>
            <a:r>
              <a:rPr lang="cs-CZ" sz="2200" b="1" dirty="0" smtClean="0"/>
              <a:t>NÁZEV: VY_32_INOVACE_12_M6</a:t>
            </a:r>
            <a:br>
              <a:rPr lang="cs-CZ" sz="2200" b="1" dirty="0" smtClean="0"/>
            </a:br>
            <a:r>
              <a:rPr lang="cs-CZ" sz="2200" b="1" dirty="0" smtClean="0"/>
              <a:t>TÉMA : </a:t>
            </a:r>
            <a:r>
              <a:rPr lang="cs-CZ" sz="2200" b="1" dirty="0" smtClean="0"/>
              <a:t>Konstrukce trojúhelníku ze třech stran</a:t>
            </a:r>
            <a:endParaRPr lang="cs-CZ" sz="2200" b="1" dirty="0" smtClean="0"/>
          </a:p>
        </p:txBody>
      </p:sp>
      <p:sp>
        <p:nvSpPr>
          <p:cNvPr id="12" name="Nadpis 1"/>
          <p:cNvSpPr>
            <a:spLocks noGrp="1"/>
          </p:cNvSpPr>
          <p:nvPr/>
        </p:nvSpPr>
        <p:spPr>
          <a:xfrm>
            <a:off x="755576" y="1712032"/>
            <a:ext cx="7343700" cy="18609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000" b="1" dirty="0" smtClean="0"/>
              <a:t> </a:t>
            </a:r>
            <a:endParaRPr lang="cs-CZ" sz="2000" b="1" dirty="0"/>
          </a:p>
        </p:txBody>
      </p:sp>
      <p:sp>
        <p:nvSpPr>
          <p:cNvPr id="13" name="Podnadpis 2"/>
          <p:cNvSpPr>
            <a:spLocks noGrp="1"/>
          </p:cNvSpPr>
          <p:nvPr/>
        </p:nvSpPr>
        <p:spPr>
          <a:xfrm>
            <a:off x="894340" y="3393367"/>
            <a:ext cx="6663152" cy="221871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231" y="3925851"/>
            <a:ext cx="6845045" cy="14585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2"/>
          <p:cNvSpPr txBox="1">
            <a:spLocks noChangeArrowheads="1"/>
          </p:cNvSpPr>
          <p:nvPr/>
        </p:nvSpPr>
        <p:spPr bwMode="auto">
          <a:xfrm>
            <a:off x="468313" y="6237288"/>
            <a:ext cx="82073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tabLst>
                <a:tab pos="7178675" algn="l"/>
              </a:tabLst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178675" algn="l"/>
              </a:tabLst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178675" algn="l"/>
              </a:tabLst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178675" algn="l"/>
              </a:tabLst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178675" algn="l"/>
              </a:tabLst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178675" algn="l"/>
              </a:tabLs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178675" algn="l"/>
              </a:tabLs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178675" algn="l"/>
              </a:tabLs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178675" algn="l"/>
              </a:tabLs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dirty="0"/>
              <a:t>27. 2. </a:t>
            </a:r>
            <a:r>
              <a:rPr lang="cs-CZ"/>
              <a:t>2012	</a:t>
            </a:r>
            <a:r>
              <a:rPr lang="cs-CZ" smtClean="0"/>
              <a:t>6. </a:t>
            </a:r>
            <a:r>
              <a:rPr lang="cs-CZ" dirty="0"/>
              <a:t>třída</a:t>
            </a:r>
          </a:p>
        </p:txBody>
      </p:sp>
    </p:spTree>
    <p:extLst>
      <p:ext uri="{BB962C8B-B14F-4D97-AF65-F5344CB8AC3E}">
        <p14:creationId xmlns:p14="http://schemas.microsoft.com/office/powerpoint/2010/main" val="2856437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Zopakujme si, co víme o konstrukci trojúhelníku, jestliže máme zadané tři strany.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Které pomůcky potřebujeme?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7864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pc\AppData\Local\Microsoft\Windows\Temporary Internet Files\Content.IE5\UIFOX6ZY\MC90029065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5" y="2204864"/>
            <a:ext cx="4504959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9323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Jak značíme strany trojúhelníku?</a:t>
            </a:r>
            <a:endParaRPr lang="cs-CZ" sz="3200" dirty="0"/>
          </a:p>
        </p:txBody>
      </p:sp>
      <p:sp>
        <p:nvSpPr>
          <p:cNvPr id="5" name="Pravoúhlý trojúhelník 4"/>
          <p:cNvSpPr/>
          <p:nvPr/>
        </p:nvSpPr>
        <p:spPr>
          <a:xfrm rot="7894104">
            <a:off x="2483767" y="3103612"/>
            <a:ext cx="4176464" cy="2232248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04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Jak značíme strany trojúhelníku?</a:t>
            </a:r>
            <a:endParaRPr lang="cs-CZ" sz="3200" dirty="0"/>
          </a:p>
        </p:txBody>
      </p:sp>
      <p:sp>
        <p:nvSpPr>
          <p:cNvPr id="5" name="Pravoúhlý trojúhelník 4"/>
          <p:cNvSpPr/>
          <p:nvPr/>
        </p:nvSpPr>
        <p:spPr>
          <a:xfrm rot="7894104">
            <a:off x="2483767" y="3103612"/>
            <a:ext cx="4176464" cy="2232248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881914" y="1272849"/>
            <a:ext cx="4315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C</a:t>
            </a:r>
            <a:endParaRPr lang="cs-CZ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81914" y="3896570"/>
            <a:ext cx="3802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chemeClr val="accent6">
                    <a:lumMod val="75000"/>
                  </a:schemeClr>
                </a:solidFill>
              </a:rPr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2001635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Jak značíme strany trojúhelníku?</a:t>
            </a:r>
            <a:endParaRPr lang="cs-CZ" sz="3200" dirty="0"/>
          </a:p>
        </p:txBody>
      </p:sp>
      <p:sp>
        <p:nvSpPr>
          <p:cNvPr id="5" name="Pravoúhlý trojúhelník 4"/>
          <p:cNvSpPr/>
          <p:nvPr/>
        </p:nvSpPr>
        <p:spPr>
          <a:xfrm rot="7894104">
            <a:off x="2483767" y="3103612"/>
            <a:ext cx="4176464" cy="2232248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881914" y="1272849"/>
            <a:ext cx="4315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C</a:t>
            </a:r>
            <a:endParaRPr lang="cs-CZ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81914" y="3896570"/>
            <a:ext cx="3802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chemeClr val="accent6">
                    <a:lumMod val="75000"/>
                  </a:schemeClr>
                </a:solidFill>
              </a:rPr>
              <a:t>c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919856" y="4869160"/>
            <a:ext cx="4523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00B050"/>
                </a:solidFill>
              </a:rPr>
              <a:t>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867431" y="2085078"/>
            <a:ext cx="4058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a</a:t>
            </a:r>
            <a:endParaRPr lang="cs-CZ" sz="36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918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Jak značíme strany trojúhelníku?</a:t>
            </a:r>
            <a:endParaRPr lang="cs-CZ" sz="3200" dirty="0"/>
          </a:p>
        </p:txBody>
      </p:sp>
      <p:sp>
        <p:nvSpPr>
          <p:cNvPr id="5" name="Pravoúhlý trojúhelník 4"/>
          <p:cNvSpPr/>
          <p:nvPr/>
        </p:nvSpPr>
        <p:spPr>
          <a:xfrm rot="7894104">
            <a:off x="2483767" y="3103612"/>
            <a:ext cx="4176464" cy="2232248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881914" y="1272849"/>
            <a:ext cx="4315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C</a:t>
            </a:r>
            <a:endParaRPr lang="cs-CZ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81914" y="3896570"/>
            <a:ext cx="3802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chemeClr val="accent6">
                    <a:lumMod val="75000"/>
                  </a:schemeClr>
                </a:solidFill>
              </a:rPr>
              <a:t>c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919856" y="4869160"/>
            <a:ext cx="4523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00B050"/>
                </a:solidFill>
              </a:rPr>
              <a:t>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867431" y="2085078"/>
            <a:ext cx="4058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a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792614" y="3140968"/>
            <a:ext cx="4523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F0"/>
                </a:solidFill>
              </a:rPr>
              <a:t>B</a:t>
            </a:r>
            <a:endParaRPr lang="cs-CZ" sz="3600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63888" y="2731409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00B0F0"/>
                </a:solidFill>
              </a:rPr>
              <a:t>b</a:t>
            </a:r>
          </a:p>
        </p:txBody>
      </p:sp>
    </p:spTree>
    <p:extLst>
      <p:ext uri="{BB962C8B-B14F-4D97-AF65-F5344CB8AC3E}">
        <p14:creationId xmlns:p14="http://schemas.microsoft.com/office/powerpoint/2010/main" val="3056826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Konstrukce trojúhelníku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2007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Konstrukce trojúhelníku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115616" y="5445224"/>
            <a:ext cx="669674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4724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wipe dir="r"/>
      </p:transition>
    </mc:Choice>
    <mc:Fallback xmlns="">
      <p:transition spd="slow">
        <p:wipe dir="r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Konstrukce trojúhelníku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115616" y="5445224"/>
            <a:ext cx="669674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1547664" y="5157192"/>
            <a:ext cx="0" cy="57606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7164288" y="5157192"/>
            <a:ext cx="0" cy="57606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5202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wipe dir="d"/>
      </p:transition>
    </mc:Choice>
    <mc:Fallback xmlns="">
      <p:transition spd="slow">
        <p:wipe dir="d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Konstrukce trojúhelníku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115616" y="5445224"/>
            <a:ext cx="669674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1547664" y="5157192"/>
            <a:ext cx="0" cy="57606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7164288" y="5157192"/>
            <a:ext cx="0" cy="57606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louk 6"/>
          <p:cNvSpPr/>
          <p:nvPr/>
        </p:nvSpPr>
        <p:spPr>
          <a:xfrm>
            <a:off x="-2196752" y="1772816"/>
            <a:ext cx="7488832" cy="7344816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149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wipe dir="r"/>
      </p:transition>
    </mc:Choice>
    <mc:Fallback xmlns="">
      <p:transition spd="slow">
        <p:wipe dir="r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Konstrukce trojúhelníku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115616" y="5445224"/>
            <a:ext cx="669674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1547664" y="5157192"/>
            <a:ext cx="0" cy="57606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7164288" y="5157192"/>
            <a:ext cx="0" cy="57606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louk 6"/>
          <p:cNvSpPr/>
          <p:nvPr/>
        </p:nvSpPr>
        <p:spPr>
          <a:xfrm>
            <a:off x="-2196752" y="1772816"/>
            <a:ext cx="7488832" cy="7344816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louk 7"/>
          <p:cNvSpPr/>
          <p:nvPr/>
        </p:nvSpPr>
        <p:spPr>
          <a:xfrm flipH="1">
            <a:off x="2478764" y="1340768"/>
            <a:ext cx="9371047" cy="8208912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8072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Konstrukce trojúhelníku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115616" y="5445224"/>
            <a:ext cx="669674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1547664" y="5157192"/>
            <a:ext cx="0" cy="57606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7164288" y="5157192"/>
            <a:ext cx="0" cy="57606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louk 6"/>
          <p:cNvSpPr/>
          <p:nvPr/>
        </p:nvSpPr>
        <p:spPr>
          <a:xfrm>
            <a:off x="-2196752" y="1772816"/>
            <a:ext cx="7488832" cy="7344816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louk 7"/>
          <p:cNvSpPr/>
          <p:nvPr/>
        </p:nvSpPr>
        <p:spPr>
          <a:xfrm flipH="1">
            <a:off x="2478764" y="1340768"/>
            <a:ext cx="9371047" cy="8208912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1547664" y="1196752"/>
            <a:ext cx="3384376" cy="424847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2191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wipe dir="r"/>
      </p:transition>
    </mc:Choice>
    <mc:Fallback xmlns="">
      <p:transition spd="slow">
        <p:wipe dir="r"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Konstrukce trojúhelníku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115616" y="5445224"/>
            <a:ext cx="669674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1547664" y="5157192"/>
            <a:ext cx="0" cy="57606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7164288" y="5157192"/>
            <a:ext cx="0" cy="57606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louk 6"/>
          <p:cNvSpPr/>
          <p:nvPr/>
        </p:nvSpPr>
        <p:spPr>
          <a:xfrm>
            <a:off x="-2196752" y="1772816"/>
            <a:ext cx="7488832" cy="7344816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louk 7"/>
          <p:cNvSpPr/>
          <p:nvPr/>
        </p:nvSpPr>
        <p:spPr>
          <a:xfrm flipH="1">
            <a:off x="2478764" y="1340768"/>
            <a:ext cx="9371047" cy="8208912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1547664" y="1196752"/>
            <a:ext cx="3384376" cy="424847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 flipV="1">
            <a:off x="2478764" y="1340768"/>
            <a:ext cx="4685524" cy="410445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621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Konstrukce trojúhelníku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115616" y="5445224"/>
            <a:ext cx="669674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1547664" y="5157192"/>
            <a:ext cx="0" cy="57606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7164288" y="5157192"/>
            <a:ext cx="0" cy="57606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louk 6"/>
          <p:cNvSpPr/>
          <p:nvPr/>
        </p:nvSpPr>
        <p:spPr>
          <a:xfrm>
            <a:off x="-2196752" y="1772816"/>
            <a:ext cx="7488832" cy="7344816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louk 7"/>
          <p:cNvSpPr/>
          <p:nvPr/>
        </p:nvSpPr>
        <p:spPr>
          <a:xfrm flipH="1">
            <a:off x="2478764" y="1340768"/>
            <a:ext cx="9371047" cy="8208912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1547664" y="1196752"/>
            <a:ext cx="3384376" cy="424847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 flipV="1">
            <a:off x="2478764" y="1340768"/>
            <a:ext cx="4685524" cy="410445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1547664" y="1311151"/>
            <a:ext cx="4363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</a:t>
            </a:r>
            <a:r>
              <a:rPr lang="cs-CZ" sz="2400" b="1" baseline="-25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650938" y="879103"/>
            <a:ext cx="4363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</a:t>
            </a:r>
            <a:r>
              <a:rPr lang="cs-CZ" sz="2400" b="1" baseline="-25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2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199492" y="5445223"/>
            <a:ext cx="357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B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635896" y="1925216"/>
            <a:ext cx="3706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164287" y="5445222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1583892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Vnitřní úhly trojúhelníku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88224" y="1376772"/>
            <a:ext cx="216024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α=</a:t>
            </a:r>
          </a:p>
          <a:p>
            <a:r>
              <a:rPr lang="cs-CZ" sz="4000" dirty="0" smtClean="0"/>
              <a:t>β=</a:t>
            </a:r>
          </a:p>
          <a:p>
            <a:r>
              <a:rPr lang="cs-CZ" sz="4000" dirty="0" smtClean="0"/>
              <a:t>γ=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02378" y="5042567"/>
            <a:ext cx="4956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A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588224" y="5051385"/>
            <a:ext cx="4635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B</a:t>
            </a:r>
            <a:endParaRPr lang="cs-CZ" sz="4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87824" y="1022829"/>
            <a:ext cx="45878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C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08989" y="5750453"/>
            <a:ext cx="17260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4000" dirty="0" smtClean="0"/>
              <a:t>α</a:t>
            </a:r>
            <a:r>
              <a:rPr lang="cs-CZ" sz="4000" dirty="0" smtClean="0"/>
              <a:t>+</a:t>
            </a:r>
            <a:r>
              <a:rPr lang="el-GR" sz="4000" dirty="0" smtClean="0"/>
              <a:t>β</a:t>
            </a:r>
            <a:r>
              <a:rPr lang="cs-CZ" sz="4000" dirty="0" smtClean="0"/>
              <a:t>+</a:t>
            </a:r>
            <a:r>
              <a:rPr lang="el-GR" sz="4000" dirty="0" smtClean="0"/>
              <a:t>γ</a:t>
            </a:r>
            <a:r>
              <a:rPr lang="cs-CZ" sz="4000" dirty="0"/>
              <a:t>=</a:t>
            </a:r>
          </a:p>
        </p:txBody>
      </p:sp>
      <p:cxnSp>
        <p:nvCxnSpPr>
          <p:cNvPr id="20" name="Přímá spojnice 19"/>
          <p:cNvCxnSpPr/>
          <p:nvPr/>
        </p:nvCxnSpPr>
        <p:spPr>
          <a:xfrm flipV="1">
            <a:off x="2520014" y="1640889"/>
            <a:ext cx="633813" cy="342258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2520014" y="5042567"/>
            <a:ext cx="4068210" cy="2090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 flipV="1">
            <a:off x="3153828" y="1640890"/>
            <a:ext cx="3434396" cy="340167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25" name="Volný tvar 1024"/>
          <p:cNvSpPr/>
          <p:nvPr/>
        </p:nvSpPr>
        <p:spPr>
          <a:xfrm>
            <a:off x="3021496" y="2234317"/>
            <a:ext cx="715617" cy="220701"/>
          </a:xfrm>
          <a:custGeom>
            <a:avLst/>
            <a:gdLst>
              <a:gd name="connsiteX0" fmla="*/ 0 w 715617"/>
              <a:gd name="connsiteY0" fmla="*/ 206733 h 220701"/>
              <a:gd name="connsiteX1" fmla="*/ 389614 w 715617"/>
              <a:gd name="connsiteY1" fmla="*/ 198782 h 220701"/>
              <a:gd name="connsiteX2" fmla="*/ 715617 w 715617"/>
              <a:gd name="connsiteY2" fmla="*/ 0 h 2207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15617" h="220701">
                <a:moveTo>
                  <a:pt x="0" y="206733"/>
                </a:moveTo>
                <a:cubicBezTo>
                  <a:pt x="135172" y="219985"/>
                  <a:pt x="270345" y="233237"/>
                  <a:pt x="389614" y="198782"/>
                </a:cubicBezTo>
                <a:cubicBezTo>
                  <a:pt x="508883" y="164327"/>
                  <a:pt x="612250" y="82163"/>
                  <a:pt x="715617" y="0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3" name="Volný tvar 1032"/>
          <p:cNvSpPr/>
          <p:nvPr/>
        </p:nvSpPr>
        <p:spPr>
          <a:xfrm>
            <a:off x="5860111" y="4532243"/>
            <a:ext cx="206734" cy="516835"/>
          </a:xfrm>
          <a:custGeom>
            <a:avLst/>
            <a:gdLst>
              <a:gd name="connsiteX0" fmla="*/ 0 w 206734"/>
              <a:gd name="connsiteY0" fmla="*/ 516835 h 516835"/>
              <a:gd name="connsiteX1" fmla="*/ 55659 w 206734"/>
              <a:gd name="connsiteY1" fmla="*/ 238540 h 516835"/>
              <a:gd name="connsiteX2" fmla="*/ 206734 w 206734"/>
              <a:gd name="connsiteY2" fmla="*/ 0 h 516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06734" h="516835">
                <a:moveTo>
                  <a:pt x="0" y="516835"/>
                </a:moveTo>
                <a:cubicBezTo>
                  <a:pt x="10601" y="420757"/>
                  <a:pt x="21203" y="324679"/>
                  <a:pt x="55659" y="238540"/>
                </a:cubicBezTo>
                <a:cubicBezTo>
                  <a:pt x="90115" y="152401"/>
                  <a:pt x="148424" y="76200"/>
                  <a:pt x="206734" y="0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5" name="Volný tvar 1034"/>
          <p:cNvSpPr/>
          <p:nvPr/>
        </p:nvSpPr>
        <p:spPr>
          <a:xfrm>
            <a:off x="2639833" y="4381169"/>
            <a:ext cx="485030" cy="675861"/>
          </a:xfrm>
          <a:custGeom>
            <a:avLst/>
            <a:gdLst>
              <a:gd name="connsiteX0" fmla="*/ 0 w 485030"/>
              <a:gd name="connsiteY0" fmla="*/ 0 h 675861"/>
              <a:gd name="connsiteX1" fmla="*/ 381663 w 485030"/>
              <a:gd name="connsiteY1" fmla="*/ 254441 h 675861"/>
              <a:gd name="connsiteX2" fmla="*/ 485030 w 485030"/>
              <a:gd name="connsiteY2" fmla="*/ 675861 h 6758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85030" h="675861">
                <a:moveTo>
                  <a:pt x="0" y="0"/>
                </a:moveTo>
                <a:cubicBezTo>
                  <a:pt x="150412" y="70899"/>
                  <a:pt x="300825" y="141798"/>
                  <a:pt x="381663" y="254441"/>
                </a:cubicBezTo>
                <a:cubicBezTo>
                  <a:pt x="462501" y="367084"/>
                  <a:pt x="473765" y="521472"/>
                  <a:pt x="485030" y="675861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TextovéPole 44"/>
          <p:cNvSpPr txBox="1"/>
          <p:nvPr/>
        </p:nvSpPr>
        <p:spPr>
          <a:xfrm>
            <a:off x="2957739" y="4178300"/>
            <a:ext cx="4764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α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5530323" y="4334681"/>
            <a:ext cx="4571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4000" dirty="0" smtClean="0"/>
              <a:t>β</a:t>
            </a:r>
            <a:endParaRPr lang="cs-CZ" sz="40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3217214" y="2234317"/>
            <a:ext cx="4138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4000" dirty="0" smtClean="0"/>
              <a:t>γ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608334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Zapamatujme si důležitý poznatek- součet velikostí vnitřních úhlů v trojúhelníku je </a:t>
            </a:r>
            <a:r>
              <a:rPr lang="cs-CZ" sz="3200" b="1" dirty="0" smtClean="0"/>
              <a:t>180°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338863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Jak poznáme, jestli lze zadaný trojúhelník sestrojit?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K tomuto určení slouží trojúhelníková nerovnost. Co to je?</a:t>
            </a:r>
          </a:p>
          <a:p>
            <a:r>
              <a:rPr lang="cs-CZ" dirty="0" smtClean="0"/>
              <a:t>Sečteme vždy dvě strany trojúhelníku a porovnáme se stranou třetí. Je-li součet větší, lze trojúhelník sestrojit.</a:t>
            </a:r>
          </a:p>
          <a:p>
            <a:r>
              <a:rPr lang="cs-CZ" dirty="0" smtClean="0"/>
              <a:t>Podívejme se na zápis:</a:t>
            </a:r>
          </a:p>
          <a:p>
            <a:r>
              <a:rPr lang="cs-CZ" dirty="0" smtClean="0"/>
              <a:t>a + b &gt; c</a:t>
            </a:r>
          </a:p>
          <a:p>
            <a:r>
              <a:rPr lang="cs-CZ" dirty="0" smtClean="0"/>
              <a:t>b + c &gt; a</a:t>
            </a:r>
          </a:p>
          <a:p>
            <a:r>
              <a:rPr lang="cs-CZ" dirty="0"/>
              <a:t>a</a:t>
            </a:r>
            <a:r>
              <a:rPr lang="cs-CZ" dirty="0" smtClean="0"/>
              <a:t> + c &gt; b</a:t>
            </a:r>
          </a:p>
          <a:p>
            <a:r>
              <a:rPr lang="cs-CZ" dirty="0" smtClean="0"/>
              <a:t>Co by se stalo, kdyby se součet rovnal délce třetí strany nebo byl menší?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918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3200" dirty="0" smtClean="0"/>
              <a:t>Tak to jsou nezákladnější a velice důležité poznatky o konstrukci trojúhelníku. Pokud si je zapamatujeme, konstrukce trojúhelníku bude pro nás hračkou.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00706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Anotace.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Tento materiál je určen  žákům 6.ročníku, pro které je pojem trojúhelník a jeho konstrukce znám jen velmi okrajově. Konstrukci umí provádět spíše podle určitého vzoru a nemají k této konstrukci patřičné poznatky.</a:t>
            </a:r>
          </a:p>
          <a:p>
            <a:r>
              <a:rPr lang="cs-CZ" dirty="0" smtClean="0"/>
              <a:t>Zde je souhrn všech informací, které jsou určeny pro konstrukci trojúhelníku ze tří stran, pro výpočty(úhly). </a:t>
            </a:r>
          </a:p>
          <a:p>
            <a:r>
              <a:rPr lang="cs-CZ" dirty="0" smtClean="0"/>
              <a:t>Obzvláště důležité je dbát na značení trojúhelníků (vztah vrchol – strana), což činí žákům problémy.</a:t>
            </a:r>
          </a:p>
          <a:p>
            <a:r>
              <a:rPr lang="cs-CZ" dirty="0" smtClean="0"/>
              <a:t>Autorem materiálu je Mgr. Jaroslava Urbancová</a:t>
            </a:r>
          </a:p>
          <a:p>
            <a:r>
              <a:rPr lang="cs-CZ" dirty="0" smtClean="0"/>
              <a:t>Citace : </a:t>
            </a:r>
            <a:r>
              <a:rPr lang="cs-CZ" smtClean="0"/>
              <a:t>obrázky  </a:t>
            </a:r>
            <a:r>
              <a:rPr lang="cs-CZ" smtClean="0">
                <a:hlinkClick r:id="rId2"/>
              </a:rPr>
              <a:t>www.office.microsoft.com</a:t>
            </a:r>
            <a:r>
              <a:rPr lang="cs-CZ" smtClean="0"/>
              <a:t> </a:t>
            </a:r>
            <a:endParaRPr lang="cs-CZ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1010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307</Words>
  <Application>Microsoft Office PowerPoint</Application>
  <PresentationFormat>Předvádění na obrazovce (4:3)</PresentationFormat>
  <Paragraphs>64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Prezentace aplikace PowerPoint</vt:lpstr>
      <vt:lpstr>Zopakujme si, co víme o konstrukci trojúhelníku, jestliže máme zadané tři strany.</vt:lpstr>
      <vt:lpstr>Prezentace aplikace PowerPoint</vt:lpstr>
      <vt:lpstr>Jak značíme strany trojúhelníku?</vt:lpstr>
      <vt:lpstr>Jak značíme strany trojúhelníku?</vt:lpstr>
      <vt:lpstr>Jak značíme strany trojúhelníku?</vt:lpstr>
      <vt:lpstr>Jak značíme strany trojúhelníku?</vt:lpstr>
      <vt:lpstr>Konstrukce trojúhelníku</vt:lpstr>
      <vt:lpstr>Konstrukce trojúhelníku</vt:lpstr>
      <vt:lpstr>Konstrukce trojúhelníku</vt:lpstr>
      <vt:lpstr>Konstrukce trojúhelníku</vt:lpstr>
      <vt:lpstr>Konstrukce trojúhelníku</vt:lpstr>
      <vt:lpstr>Konstrukce trojúhelníku</vt:lpstr>
      <vt:lpstr>Konstrukce trojúhelníku</vt:lpstr>
      <vt:lpstr>Konstrukce trojúhelníku</vt:lpstr>
      <vt:lpstr>Vnitřní úhly trojúhelníku</vt:lpstr>
      <vt:lpstr>Zapamatujme si důležitý poznatek- součet velikostí vnitřních úhlů v trojúhelníku je 180°</vt:lpstr>
      <vt:lpstr>Jak poznáme, jestli lze zadaný trojúhelník sestrojit?</vt:lpstr>
      <vt:lpstr>Tak to jsou nezákladnější a velice důležité poznatky o konstrukci trojúhelníku. Pokud si je zapamatujeme, konstrukce trojúhelníku bude pro nás hračkou.</vt:lpstr>
      <vt:lpstr>Anotace.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 : ZŠ KOLÍN V., MNICHOVICKÁ 62 AUTOR : Mgr. JAROSLAVA URBANCOVÁ NÁZEV: VY_32_INOVACE_12_M6_TROJÚHELNÍK TÉMA : KONSTRUKCE TROJÚHELNÍKU ZE TŘECH STRAN</dc:title>
  <dc:creator>pc</dc:creator>
  <cp:lastModifiedBy>Aleš Polívka</cp:lastModifiedBy>
  <cp:revision>26</cp:revision>
  <dcterms:created xsi:type="dcterms:W3CDTF">2012-02-05T09:21:06Z</dcterms:created>
  <dcterms:modified xsi:type="dcterms:W3CDTF">2012-03-15T19:25:32Z</dcterms:modified>
</cp:coreProperties>
</file>