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69" r:id="rId2"/>
    <p:sldId id="270" r:id="rId3"/>
    <p:sldId id="262" r:id="rId4"/>
    <p:sldId id="256" r:id="rId5"/>
    <p:sldId id="257" r:id="rId6"/>
    <p:sldId id="259" r:id="rId7"/>
    <p:sldId id="261" r:id="rId8"/>
    <p:sldId id="260" r:id="rId9"/>
    <p:sldId id="263" r:id="rId10"/>
    <p:sldId id="272" r:id="rId11"/>
    <p:sldId id="264" r:id="rId12"/>
    <p:sldId id="265" r:id="rId13"/>
    <p:sldId id="266" r:id="rId14"/>
    <p:sldId id="267" r:id="rId15"/>
    <p:sldId id="271" r:id="rId16"/>
    <p:sldId id="26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44" autoAdjust="0"/>
    <p:restoredTop sz="94660"/>
  </p:normalViewPr>
  <p:slideViewPr>
    <p:cSldViewPr>
      <p:cViewPr varScale="1">
        <p:scale>
          <a:sx n="78" d="100"/>
          <a:sy n="78" d="100"/>
        </p:scale>
        <p:origin x="-96" y="-7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Kuchtová Květoslava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b="0" i="0" u="none" dirty="0" smtClean="0"/>
            <a:t>VY_32_INOVACE_6A_02_Česká republika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Zeměpis 7.ročník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  <dgm:t>
        <a:bodyPr/>
        <a:lstStyle/>
        <a:p>
          <a:endParaRPr lang="cs-CZ"/>
        </a:p>
      </dgm:t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A9F69327-408E-4BE6-A49A-CA8F0D6BAFB0}" type="presOf" srcId="{019433A1-1324-4DE1-9E6F-32B851095F74}" destId="{CC1D5B29-8413-4412-9F6D-55E531B84639}" srcOrd="0" destOrd="0" presId="urn:microsoft.com/office/officeart/2005/8/layout/target3"/>
    <dgm:cxn modelId="{363CA186-5DFC-42CD-A4CE-5EEA280559C0}" type="presOf" srcId="{FBBFC3EA-9D9D-4F3A-BEA6-9C2C0E46BF20}" destId="{601CDFA2-8205-4060-95D5-B0A001D0D0E3}" srcOrd="0" destOrd="0" presId="urn:microsoft.com/office/officeart/2005/8/layout/target3"/>
    <dgm:cxn modelId="{BF973028-EEA5-4494-973D-0E47F0B25A5E}" type="presOf" srcId="{0C6E1E16-08A6-4B86-AB9F-749A7749D4C9}" destId="{B7652895-8F40-40B1-8BC2-AD2A1592E4B6}" srcOrd="1" destOrd="0" presId="urn:microsoft.com/office/officeart/2005/8/layout/target3"/>
    <dgm:cxn modelId="{5720D90F-EDB1-4D1F-A32C-211A4092F27D}" type="presOf" srcId="{9F18DD90-522E-4A06-9EDB-3FF7C7EB6637}" destId="{D102FEF8-6917-41D2-AE5D-914C1EA8F84A}" srcOrd="0" destOrd="0" presId="urn:microsoft.com/office/officeart/2005/8/layout/target3"/>
    <dgm:cxn modelId="{15EB8185-7173-4F89-8DB8-F8AB6D745E3C}" type="presOf" srcId="{FBBFC3EA-9D9D-4F3A-BEA6-9C2C0E46BF20}" destId="{3F478621-DC04-4E99-8ED0-6EF817E39D41}" srcOrd="1" destOrd="0" presId="urn:microsoft.com/office/officeart/2005/8/layout/target3"/>
    <dgm:cxn modelId="{3B7D6522-5581-4463-BC76-E26EE55BEDEE}" type="presOf" srcId="{445C7998-7549-48B0-BD68-D4F0167F02E5}" destId="{4D19AB04-24FA-40C2-B203-52AE3D15E171}" srcOrd="1" destOrd="0" presId="urn:microsoft.com/office/officeart/2005/8/layout/target3"/>
    <dgm:cxn modelId="{AD681C21-F6F4-4A1A-9EAE-300DD8FB08C8}" type="presOf" srcId="{C73C7642-F245-4585-8F88-243F9FAEF6CA}" destId="{304CA11A-E17E-4999-A128-C72BF543B20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B1AC43C8-70C4-4645-9D05-396CFE3069EB}" type="presOf" srcId="{9F18DD90-522E-4A06-9EDB-3FF7C7EB6637}" destId="{932F2F5B-E5E6-4E00-9503-10413FFBA7E0}" srcOrd="1" destOrd="0" presId="urn:microsoft.com/office/officeart/2005/8/layout/target3"/>
    <dgm:cxn modelId="{B9B62B1D-B6B9-4218-8193-E809A4B76BC3}" type="presOf" srcId="{0C6E1E16-08A6-4B86-AB9F-749A7749D4C9}" destId="{D8344A4C-A59C-418B-AE84-1CF03F62012F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AE5278DA-DEB0-4E0A-97CB-D87B3CB2B701}" type="presOf" srcId="{445C7998-7549-48B0-BD68-D4F0167F02E5}" destId="{BC35EE03-4121-4EF9-923D-7CB6D30D358D}" srcOrd="0" destOrd="0" presId="urn:microsoft.com/office/officeart/2005/8/layout/target3"/>
    <dgm:cxn modelId="{B8CD9365-3547-4DA0-822B-997CDE30A2AA}" type="presOf" srcId="{EBC41103-E2E5-4D48-9B4B-425520D3D098}" destId="{F732C171-B6A8-40AC-BE86-9061B3C3D3B8}" srcOrd="0" destOrd="0" presId="urn:microsoft.com/office/officeart/2005/8/layout/target3"/>
    <dgm:cxn modelId="{4A06E312-968E-462D-97E5-1972EF9F9B1F}" type="presOf" srcId="{EBC41103-E2E5-4D48-9B4B-425520D3D098}" destId="{D3CEBA79-51F7-49AC-8104-9DE2B978BFF4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8FD04936-1EA1-4AEF-B41F-B2E5CA929F73}" type="presOf" srcId="{019433A1-1324-4DE1-9E6F-32B851095F74}" destId="{83FE2C4A-F11C-43B1-9923-1AFAA324438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D4A46AC-65BF-4D14-82D0-FFFFBE90BE5F}" type="presOf" srcId="{C73C7642-F245-4585-8F88-243F9FAEF6CA}" destId="{0E0F4EFC-82FA-4EC4-801E-BC2F931EC339}" srcOrd="1" destOrd="0" presId="urn:microsoft.com/office/officeart/2005/8/layout/target3"/>
    <dgm:cxn modelId="{60FECAA9-D6EE-4C33-902C-9BF570B8D252}" type="presOf" srcId="{39F8B381-5807-488E-AC22-73DD4140ED4A}" destId="{71045F8C-00FA-488E-A7BD-E2E6753D979D}" srcOrd="0" destOrd="0" presId="urn:microsoft.com/office/officeart/2005/8/layout/target3"/>
    <dgm:cxn modelId="{AD842DF4-E67F-4674-AF77-369BA645FC09}" type="presParOf" srcId="{71045F8C-00FA-488E-A7BD-E2E6753D979D}" destId="{3577EC6B-C980-4F34-8C69-4365E7B8FC8C}" srcOrd="0" destOrd="0" presId="urn:microsoft.com/office/officeart/2005/8/layout/target3"/>
    <dgm:cxn modelId="{2C85942A-5E50-4CDD-8A46-A6A8892DDA5B}" type="presParOf" srcId="{71045F8C-00FA-488E-A7BD-E2E6753D979D}" destId="{6940EB87-DC1D-4BC3-9408-9AC2E1FFC039}" srcOrd="1" destOrd="0" presId="urn:microsoft.com/office/officeart/2005/8/layout/target3"/>
    <dgm:cxn modelId="{E50100BC-FF02-48C0-84A2-6DA0C65F9945}" type="presParOf" srcId="{71045F8C-00FA-488E-A7BD-E2E6753D979D}" destId="{BC35EE03-4121-4EF9-923D-7CB6D30D358D}" srcOrd="2" destOrd="0" presId="urn:microsoft.com/office/officeart/2005/8/layout/target3"/>
    <dgm:cxn modelId="{69441D92-9E29-4779-BE21-AA46C3D5448C}" type="presParOf" srcId="{71045F8C-00FA-488E-A7BD-E2E6753D979D}" destId="{D3840DFA-901C-4049-8AB2-27AC2BA34540}" srcOrd="3" destOrd="0" presId="urn:microsoft.com/office/officeart/2005/8/layout/target3"/>
    <dgm:cxn modelId="{0FD5D4B8-5445-4D2B-97CF-F83FF1A28A94}" type="presParOf" srcId="{71045F8C-00FA-488E-A7BD-E2E6753D979D}" destId="{5BDA8D49-C64C-4FDF-ACCF-171444A32B21}" srcOrd="4" destOrd="0" presId="urn:microsoft.com/office/officeart/2005/8/layout/target3"/>
    <dgm:cxn modelId="{99E7DEAA-8EEE-4619-8911-2D06586B7C88}" type="presParOf" srcId="{71045F8C-00FA-488E-A7BD-E2E6753D979D}" destId="{D8344A4C-A59C-418B-AE84-1CF03F62012F}" srcOrd="5" destOrd="0" presId="urn:microsoft.com/office/officeart/2005/8/layout/target3"/>
    <dgm:cxn modelId="{9B2BDD6E-9979-4A2B-8604-BAEDF43AE257}" type="presParOf" srcId="{71045F8C-00FA-488E-A7BD-E2E6753D979D}" destId="{57DDA582-354B-4295-AE97-083B34E96D1A}" srcOrd="6" destOrd="0" presId="urn:microsoft.com/office/officeart/2005/8/layout/target3"/>
    <dgm:cxn modelId="{EF3D4E55-E5FF-43DF-A507-91EB0DD0EF67}" type="presParOf" srcId="{71045F8C-00FA-488E-A7BD-E2E6753D979D}" destId="{4A11C032-4DF2-44E5-8C80-1286B3D4B133}" srcOrd="7" destOrd="0" presId="urn:microsoft.com/office/officeart/2005/8/layout/target3"/>
    <dgm:cxn modelId="{12BAD742-071D-49CE-9C8A-FB41DAD5EE9C}" type="presParOf" srcId="{71045F8C-00FA-488E-A7BD-E2E6753D979D}" destId="{601CDFA2-8205-4060-95D5-B0A001D0D0E3}" srcOrd="8" destOrd="0" presId="urn:microsoft.com/office/officeart/2005/8/layout/target3"/>
    <dgm:cxn modelId="{36E37E1E-D949-4511-82CF-21FEDD921165}" type="presParOf" srcId="{71045F8C-00FA-488E-A7BD-E2E6753D979D}" destId="{EA95FEE9-5F68-48C7-93BB-0F8C419DA96D}" srcOrd="9" destOrd="0" presId="urn:microsoft.com/office/officeart/2005/8/layout/target3"/>
    <dgm:cxn modelId="{01DBFC53-3E5D-4E1B-9113-E17A20E8799D}" type="presParOf" srcId="{71045F8C-00FA-488E-A7BD-E2E6753D979D}" destId="{BB3828A8-1683-43A3-8BCA-2995B7EAE8F3}" srcOrd="10" destOrd="0" presId="urn:microsoft.com/office/officeart/2005/8/layout/target3"/>
    <dgm:cxn modelId="{5029EEDD-79BB-45CC-8788-A4B4ACD2F630}" type="presParOf" srcId="{71045F8C-00FA-488E-A7BD-E2E6753D979D}" destId="{CC1D5B29-8413-4412-9F6D-55E531B84639}" srcOrd="11" destOrd="0" presId="urn:microsoft.com/office/officeart/2005/8/layout/target3"/>
    <dgm:cxn modelId="{652C97A4-2418-42AA-9FAA-F12DFA7FBFBC}" type="presParOf" srcId="{71045F8C-00FA-488E-A7BD-E2E6753D979D}" destId="{AEEDACE7-4427-455B-A155-2C3381828BD7}" srcOrd="12" destOrd="0" presId="urn:microsoft.com/office/officeart/2005/8/layout/target3"/>
    <dgm:cxn modelId="{4E486BA0-93C9-43F7-AAC7-8F6618FCF338}" type="presParOf" srcId="{71045F8C-00FA-488E-A7BD-E2E6753D979D}" destId="{7C8531F2-00DF-4DB1-A6C6-AF46193E1BBF}" srcOrd="13" destOrd="0" presId="urn:microsoft.com/office/officeart/2005/8/layout/target3"/>
    <dgm:cxn modelId="{86B0592A-1411-42C3-8E3A-94348AADE2DF}" type="presParOf" srcId="{71045F8C-00FA-488E-A7BD-E2E6753D979D}" destId="{304CA11A-E17E-4999-A128-C72BF543B20D}" srcOrd="14" destOrd="0" presId="urn:microsoft.com/office/officeart/2005/8/layout/target3"/>
    <dgm:cxn modelId="{69030ABF-30D6-4CC1-807E-131EECE14441}" type="presParOf" srcId="{71045F8C-00FA-488E-A7BD-E2E6753D979D}" destId="{C67EF5F7-B425-49AF-82F9-2446588ED851}" srcOrd="15" destOrd="0" presId="urn:microsoft.com/office/officeart/2005/8/layout/target3"/>
    <dgm:cxn modelId="{ABEDCD79-60B5-4CAC-84E4-9406B1061192}" type="presParOf" srcId="{71045F8C-00FA-488E-A7BD-E2E6753D979D}" destId="{14E80F71-B028-4CCE-8C5A-7AE67F9A28C6}" srcOrd="16" destOrd="0" presId="urn:microsoft.com/office/officeart/2005/8/layout/target3"/>
    <dgm:cxn modelId="{45499C89-D116-4EDE-8ED6-F811BE5CBFF3}" type="presParOf" srcId="{71045F8C-00FA-488E-A7BD-E2E6753D979D}" destId="{F732C171-B6A8-40AC-BE86-9061B3C3D3B8}" srcOrd="17" destOrd="0" presId="urn:microsoft.com/office/officeart/2005/8/layout/target3"/>
    <dgm:cxn modelId="{5719363F-7C37-44B1-942F-4860400DB6BB}" type="presParOf" srcId="{71045F8C-00FA-488E-A7BD-E2E6753D979D}" destId="{D8C5187E-68B6-4E2E-86D0-57087190219B}" srcOrd="18" destOrd="0" presId="urn:microsoft.com/office/officeart/2005/8/layout/target3"/>
    <dgm:cxn modelId="{05CA6221-70E1-49CC-B70E-8A3A2707D9B5}" type="presParOf" srcId="{71045F8C-00FA-488E-A7BD-E2E6753D979D}" destId="{1A909E4D-639C-4CB7-A7CE-FC1133FAA37E}" srcOrd="19" destOrd="0" presId="urn:microsoft.com/office/officeart/2005/8/layout/target3"/>
    <dgm:cxn modelId="{0A39B43E-2975-4B16-8E80-2E0A6DB6FA7E}" type="presParOf" srcId="{71045F8C-00FA-488E-A7BD-E2E6753D979D}" destId="{D102FEF8-6917-41D2-AE5D-914C1EA8F84A}" srcOrd="20" destOrd="0" presId="urn:microsoft.com/office/officeart/2005/8/layout/target3"/>
    <dgm:cxn modelId="{63781C71-A6C7-4E14-AED6-AC77F29A947E}" type="presParOf" srcId="{71045F8C-00FA-488E-A7BD-E2E6753D979D}" destId="{4D19AB04-24FA-40C2-B203-52AE3D15E171}" srcOrd="21" destOrd="0" presId="urn:microsoft.com/office/officeart/2005/8/layout/target3"/>
    <dgm:cxn modelId="{166FCF86-E2A2-4F6E-B238-6AC13E283649}" type="presParOf" srcId="{71045F8C-00FA-488E-A7BD-E2E6753D979D}" destId="{B7652895-8F40-40B1-8BC2-AD2A1592E4B6}" srcOrd="22" destOrd="0" presId="urn:microsoft.com/office/officeart/2005/8/layout/target3"/>
    <dgm:cxn modelId="{13500D52-97DD-4770-8CA9-4F2468B57994}" type="presParOf" srcId="{71045F8C-00FA-488E-A7BD-E2E6753D979D}" destId="{3F478621-DC04-4E99-8ED0-6EF817E39D41}" srcOrd="23" destOrd="0" presId="urn:microsoft.com/office/officeart/2005/8/layout/target3"/>
    <dgm:cxn modelId="{AE109D63-A684-4711-92BD-C6B2446EAD2B}" type="presParOf" srcId="{71045F8C-00FA-488E-A7BD-E2E6753D979D}" destId="{83FE2C4A-F11C-43B1-9923-1AFAA3244381}" srcOrd="24" destOrd="0" presId="urn:microsoft.com/office/officeart/2005/8/layout/target3"/>
    <dgm:cxn modelId="{2CB4E613-6028-4720-A306-8BC2638BE719}" type="presParOf" srcId="{71045F8C-00FA-488E-A7BD-E2E6753D979D}" destId="{0E0F4EFC-82FA-4EC4-801E-BC2F931EC339}" srcOrd="25" destOrd="0" presId="urn:microsoft.com/office/officeart/2005/8/layout/target3"/>
    <dgm:cxn modelId="{234D52E5-24A4-4059-89B3-8BBC800A979D}" type="presParOf" srcId="{71045F8C-00FA-488E-A7BD-E2E6753D979D}" destId="{D3CEBA79-51F7-49AC-8104-9DE2B978BFF4}" srcOrd="26" destOrd="0" presId="urn:microsoft.com/office/officeart/2005/8/layout/target3"/>
    <dgm:cxn modelId="{D5BAD5E3-0E73-4B33-91BD-2B82873FC980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Kuchtová Květoslava</a:t>
          </a:r>
          <a:endParaRPr lang="cs-CZ" sz="18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b="0" i="0" u="none" kern="1200" dirty="0" smtClean="0"/>
            <a:t>VY_32_INOVACE_6A_02_Česká republika</a:t>
          </a:r>
          <a:endParaRPr lang="cs-CZ" sz="18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dirty="0" smtClean="0"/>
            <a:t>Zeměpis 7.ročník</a:t>
          </a:r>
          <a:endParaRPr lang="cs-CZ" sz="18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FC1BD1-0528-4C4F-AE87-52E5927870FA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2260F5-11C0-4A2B-9B2F-7641DC37CB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80286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2260F5-11C0-4A2B-9B2F-7641DC37CB7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5063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2260F5-11C0-4A2B-9B2F-7641DC37CB74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55476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2260F5-11C0-4A2B-9B2F-7641DC37CB7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9313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2260F5-11C0-4A2B-9B2F-7641DC37CB7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81429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2260F5-11C0-4A2B-9B2F-7641DC37CB7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321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2260F5-11C0-4A2B-9B2F-7641DC37CB7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75637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2260F5-11C0-4A2B-9B2F-7641DC37CB7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40545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2260F5-11C0-4A2B-9B2F-7641DC37CB74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93729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2260F5-11C0-4A2B-9B2F-7641DC37CB74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39817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2260F5-11C0-4A2B-9B2F-7641DC37CB74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693169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2260F5-11C0-4A2B-9B2F-7641DC37CB74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452261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2260F5-11C0-4A2B-9B2F-7641DC37CB74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342172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2260F5-11C0-4A2B-9B2F-7641DC37CB74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571777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2260F5-11C0-4A2B-9B2F-7641DC37CB74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4941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2260F5-11C0-4A2B-9B2F-7641DC37CB74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74414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2260F5-11C0-4A2B-9B2F-7641DC37CB74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03671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EB3C4-C34F-4F67-A61B-8094037C9AF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4DE3C-9652-43A4-9574-4FD5381FF0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30657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EB3C4-C34F-4F67-A61B-8094037C9AF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4DE3C-9652-43A4-9574-4FD5381FF0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51422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EB3C4-C34F-4F67-A61B-8094037C9AF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4DE3C-9652-43A4-9574-4FD5381FF0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84046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EB3C4-C34F-4F67-A61B-8094037C9AF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4DE3C-9652-43A4-9574-4FD5381FF0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30382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EB3C4-C34F-4F67-A61B-8094037C9AF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4DE3C-9652-43A4-9574-4FD5381FF0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34071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EB3C4-C34F-4F67-A61B-8094037C9AF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4DE3C-9652-43A4-9574-4FD5381FF0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14485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EB3C4-C34F-4F67-A61B-8094037C9AF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4DE3C-9652-43A4-9574-4FD5381FF0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96380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EB3C4-C34F-4F67-A61B-8094037C9AF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4DE3C-9652-43A4-9574-4FD5381FF0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46479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EB3C4-C34F-4F67-A61B-8094037C9AF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4DE3C-9652-43A4-9574-4FD5381FF0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86372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EB3C4-C34F-4F67-A61B-8094037C9AF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4DE3C-9652-43A4-9574-4FD5381FF0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8483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EB3C4-C34F-4F67-A61B-8094037C9AF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4DE3C-9652-43A4-9574-4FD5381FF0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90478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2EB3C4-C34F-4F67-A61B-8094037C9AF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14DE3C-9652-43A4-9574-4FD5381FF0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5693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1.jp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2.png"/><Relationship Id="rId9" Type="http://schemas.microsoft.com/office/2007/relationships/diagramDrawing" Target="../diagrams/drawing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7" Type="http://schemas.openxmlformats.org/officeDocument/2006/relationships/image" Target="../media/image2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ucebnice.enviregion.cz/userFiles/voda_pic/mapacr.jpg" TargetMode="External"/><Relationship Id="rId13" Type="http://schemas.openxmlformats.org/officeDocument/2006/relationships/hyperlink" Target="http://www.pragueout.cz/UserFiles/adrspach.jpg" TargetMode="External"/><Relationship Id="rId18" Type="http://schemas.openxmlformats.org/officeDocument/2006/relationships/hyperlink" Target="http://www.sum.cz/ubytovani-sumava/sumava.jpg" TargetMode="External"/><Relationship Id="rId3" Type="http://schemas.openxmlformats.org/officeDocument/2006/relationships/image" Target="../media/image1.jpg"/><Relationship Id="rId21" Type="http://schemas.openxmlformats.org/officeDocument/2006/relationships/hyperlink" Target="http://upload.wikimedia.org/wikipedia/commons/1/11/Sn%C4%9B%C5%BEka_a_Ob%C5%99" TargetMode="External"/><Relationship Id="rId7" Type="http://schemas.openxmlformats.org/officeDocument/2006/relationships/hyperlink" Target="http://img6.ct24.cz/cache/616x347/article/27/2691/269092.jpg?1309802497" TargetMode="External"/><Relationship Id="rId12" Type="http://schemas.openxmlformats.org/officeDocument/2006/relationships/hyperlink" Target="http://adrspasskeskaly.cz/wp-content/images/adrspasske-skaly.jpg" TargetMode="External"/><Relationship Id="rId17" Type="http://schemas.openxmlformats.org/officeDocument/2006/relationships/hyperlink" Target="http://www.isumava.cz/storage/201002181610_Bobik%20a%20Plechy%20z%20Boubina.jpeg" TargetMode="External"/><Relationship Id="rId2" Type="http://schemas.openxmlformats.org/officeDocument/2006/relationships/notesSlide" Target="../notesSlides/notesSlide16.xml"/><Relationship Id="rId16" Type="http://schemas.openxmlformats.org/officeDocument/2006/relationships/hyperlink" Target="http://www.tyden.cz/obrazek/4a8534801a566/boubin-4a853a4cc2e31_275x183.jpg" TargetMode="External"/><Relationship Id="rId20" Type="http://schemas.openxmlformats.org/officeDocument/2006/relationships/hyperlink" Target="http://zdarma.webprovas.com/public/skrivanekgalery/Image/sekce-typ-13/krkonose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csr-prezidenti.ic.cz/klaus.jpg" TargetMode="External"/><Relationship Id="rId11" Type="http://schemas.openxmlformats.org/officeDocument/2006/relationships/hyperlink" Target="http://www.tvezdravi.cz/photos/doporucujeme/54253500adrspach2.jpg" TargetMode="External"/><Relationship Id="rId5" Type="http://schemas.openxmlformats.org/officeDocument/2006/relationships/hyperlink" Target="http://www.dooffy.com/USoubory/vektory_z_internetu/znak_czech_republic/dooffy_vektor_znak_czech_republic_000_mzv_official_emblem.jpg" TargetMode="External"/><Relationship Id="rId15" Type="http://schemas.openxmlformats.org/officeDocument/2006/relationships/hyperlink" Target="http://turistickyatlas.cz/galery/krivoklat.jpg" TargetMode="External"/><Relationship Id="rId10" Type="http://schemas.openxmlformats.org/officeDocument/2006/relationships/hyperlink" Target="http://www.adrspach.cz/pic/mapa-skaly.jpg" TargetMode="External"/><Relationship Id="rId19" Type="http://schemas.openxmlformats.org/officeDocument/2006/relationships/hyperlink" Target="http://www.hory-krkonose.cz/_img/maps/mapa_Krkonose-leto.jpg" TargetMode="External"/><Relationship Id="rId4" Type="http://schemas.openxmlformats.org/officeDocument/2006/relationships/hyperlink" Target="http://files.tatymrskoci.webnode.cz/200000091-34b1135ad7/ceska-republika-cr-cesko.jpg" TargetMode="External"/><Relationship Id="rId9" Type="http://schemas.openxmlformats.org/officeDocument/2006/relationships/hyperlink" Target="http://www.vyletnik.cz/images/vylet/uzivatele/vlasta79/prazsky-hrad-cc3.jpg" TargetMode="External"/><Relationship Id="rId14" Type="http://schemas.openxmlformats.org/officeDocument/2006/relationships/hyperlink" Target="http://www.lesycr.cz/o-nas/casopis-lesu-zdar/PublishingImages/krivoklatsko-3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80004" cy="6858000"/>
          </a:xfrm>
          <a:prstGeom prst="rect">
            <a:avLst/>
          </a:prstGeom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540191706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519116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80004" cy="6858000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lze využít jako prezentaci nového učiva, k procvičování nebo opakování již probraného učiva pro žáky 7. tříd s pomocí interaktivní tabule.</a:t>
            </a:r>
          </a:p>
        </p:txBody>
      </p:sp>
      <p:sp>
        <p:nvSpPr>
          <p:cNvPr id="5" name="Obdélník 4"/>
          <p:cNvSpPr/>
          <p:nvPr/>
        </p:nvSpPr>
        <p:spPr>
          <a:xfrm>
            <a:off x="3291200" y="332656"/>
            <a:ext cx="256160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Anotace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75516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80004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332656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FF0000"/>
                </a:solidFill>
              </a:rPr>
              <a:t>Č</a:t>
            </a:r>
            <a:r>
              <a:rPr lang="cs-CZ" sz="8800" dirty="0" smtClean="0">
                <a:solidFill>
                  <a:schemeClr val="bg1"/>
                </a:solidFill>
              </a:rPr>
              <a:t>e</a:t>
            </a:r>
            <a:r>
              <a:rPr lang="cs-CZ" sz="8800" dirty="0" smtClean="0">
                <a:solidFill>
                  <a:srgbClr val="00B0F0"/>
                </a:solidFill>
              </a:rPr>
              <a:t>s</a:t>
            </a:r>
            <a:r>
              <a:rPr lang="cs-CZ" sz="8800" dirty="0" smtClean="0">
                <a:solidFill>
                  <a:srgbClr val="FF0000"/>
                </a:solidFill>
              </a:rPr>
              <a:t>k</a:t>
            </a:r>
            <a:r>
              <a:rPr lang="cs-CZ" sz="8800" dirty="0" smtClean="0">
                <a:solidFill>
                  <a:schemeClr val="bg1"/>
                </a:solidFill>
              </a:rPr>
              <a:t>á</a:t>
            </a:r>
            <a:r>
              <a:rPr lang="cs-CZ" sz="8800" dirty="0" smtClean="0"/>
              <a:t> </a:t>
            </a:r>
            <a:r>
              <a:rPr lang="cs-CZ" sz="8800" dirty="0" smtClean="0">
                <a:solidFill>
                  <a:srgbClr val="00B0F0"/>
                </a:solidFill>
              </a:rPr>
              <a:t>r</a:t>
            </a:r>
            <a:r>
              <a:rPr lang="cs-CZ" sz="8800" dirty="0" smtClean="0">
                <a:solidFill>
                  <a:srgbClr val="FF0000"/>
                </a:solidFill>
              </a:rPr>
              <a:t>e</a:t>
            </a:r>
            <a:r>
              <a:rPr lang="cs-CZ" sz="8800" dirty="0" smtClean="0">
                <a:solidFill>
                  <a:schemeClr val="bg1"/>
                </a:solidFill>
              </a:rPr>
              <a:t>p</a:t>
            </a:r>
            <a:r>
              <a:rPr lang="cs-CZ" sz="8800" dirty="0" smtClean="0">
                <a:solidFill>
                  <a:srgbClr val="00B0F0"/>
                </a:solidFill>
              </a:rPr>
              <a:t>u</a:t>
            </a:r>
            <a:r>
              <a:rPr lang="cs-CZ" sz="8800" dirty="0" smtClean="0">
                <a:solidFill>
                  <a:srgbClr val="FF0000"/>
                </a:solidFill>
              </a:rPr>
              <a:t>b</a:t>
            </a:r>
            <a:r>
              <a:rPr lang="cs-CZ" sz="8800" dirty="0" smtClean="0">
                <a:solidFill>
                  <a:schemeClr val="bg1"/>
                </a:solidFill>
              </a:rPr>
              <a:t>l</a:t>
            </a:r>
            <a:r>
              <a:rPr lang="cs-CZ" sz="8800" dirty="0" smtClean="0">
                <a:solidFill>
                  <a:srgbClr val="00B0F0"/>
                </a:solidFill>
              </a:rPr>
              <a:t>i</a:t>
            </a:r>
            <a:r>
              <a:rPr lang="cs-CZ" sz="8800" dirty="0" smtClean="0">
                <a:solidFill>
                  <a:srgbClr val="FF0000"/>
                </a:solidFill>
              </a:rPr>
              <a:t>k</a:t>
            </a:r>
            <a:r>
              <a:rPr lang="cs-CZ" sz="8800" dirty="0" smtClean="0">
                <a:solidFill>
                  <a:schemeClr val="bg1"/>
                </a:solidFill>
              </a:rPr>
              <a:t>a</a:t>
            </a:r>
            <a:endParaRPr lang="cs-CZ" sz="8800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Honza\Desktop\info_ceska_republika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28800"/>
            <a:ext cx="8280920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9810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3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9849" y="-12300"/>
            <a:ext cx="9144000" cy="6858000"/>
          </a:xfrm>
          <a:prstGeom prst="rect">
            <a:avLst/>
          </a:prstGeom>
        </p:spPr>
      </p:pic>
      <p:pic>
        <p:nvPicPr>
          <p:cNvPr id="2050" name="Picture 2" descr="C:\Users\Honza\Desktop\41105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0324"/>
            <a:ext cx="4932040" cy="3052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onza\Desktop\dooffy_vektor_znak_czech_republic_000_mzv_official_emblem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5241" y="3073252"/>
            <a:ext cx="3491880" cy="3807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5655241" y="1124744"/>
            <a:ext cx="1306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Vlajka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75856" y="5015400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Znak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60775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1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41" presetClass="entr" presetSubtype="0" fill="hold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 tmFilter="0,0; .5, 1; 1, 1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0"/>
                            </p:stCondLst>
                            <p:childTnLst>
                              <p:par>
                                <p:cTn id="27" presetID="3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600" decel="100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600" decel="100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00" decel="100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00" decel="100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907704" y="404664"/>
            <a:ext cx="5904656" cy="1323439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8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Něco o Česku</a:t>
            </a:r>
            <a:endParaRPr lang="cs-CZ" sz="8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-38100" y="1506895"/>
            <a:ext cx="691276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Hlavní město : Praha</a:t>
            </a:r>
          </a:p>
          <a:p>
            <a:r>
              <a:rPr lang="cs-CZ" sz="3600" dirty="0" smtClean="0"/>
              <a:t> Rozloha: 78 867 km²</a:t>
            </a:r>
          </a:p>
          <a:p>
            <a:r>
              <a:rPr lang="cs-CZ" sz="3600" dirty="0" smtClean="0"/>
              <a:t> Počet obyvatel : 10 548 527</a:t>
            </a:r>
          </a:p>
          <a:p>
            <a:r>
              <a:rPr lang="cs-CZ" sz="3600" dirty="0" smtClean="0"/>
              <a:t> Jazyk: čeština</a:t>
            </a:r>
          </a:p>
          <a:p>
            <a:r>
              <a:rPr lang="cs-CZ" sz="3600" dirty="0" smtClean="0"/>
              <a:t> Měna : koruna česká</a:t>
            </a:r>
          </a:p>
          <a:p>
            <a:r>
              <a:rPr lang="cs-CZ" sz="3600" dirty="0" smtClean="0"/>
              <a:t> Prezident : Václav Klaus</a:t>
            </a:r>
          </a:p>
          <a:p>
            <a:endParaRPr lang="cs-CZ" dirty="0"/>
          </a:p>
        </p:txBody>
      </p:sp>
      <p:pic>
        <p:nvPicPr>
          <p:cNvPr id="3074" name="Picture 2" descr="C:\Users\Honza\Desktop\klaus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132856"/>
            <a:ext cx="2716213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Honza\Desktop\269092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7171" y="4900932"/>
            <a:ext cx="3217565" cy="1779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076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600" decel="100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600" decel="100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600" decel="100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600" decel="100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5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9000"/>
                            </p:stCondLst>
                            <p:childTnLst>
                              <p:par>
                                <p:cTn id="27" presetID="38" presetClass="entr" presetSubtype="0" accel="50000" fill="hold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9000"/>
                            </p:stCondLst>
                            <p:childTnLst>
                              <p:par>
                                <p:cTn id="35" presetID="38" presetClass="entr" presetSubtype="0" accel="50000" fill="hold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8500"/>
                            </p:stCondLst>
                            <p:childTnLst>
                              <p:par>
                                <p:cTn id="43" presetID="38" presetClass="entr" presetSubtype="0" accel="50000" fill="hold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41000"/>
                            </p:stCondLst>
                            <p:childTnLst>
                              <p:par>
                                <p:cTn id="51" presetID="38" presetClass="entr" presetSubtype="0" accel="50000" fill="hold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9000"/>
                            </p:stCondLst>
                            <p:childTnLst>
                              <p:par>
                                <p:cTn id="59" presetID="38" presetClass="entr" presetSubtype="0" accel="50000" fill="hold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8500"/>
                            </p:stCondLst>
                            <p:childTnLst>
                              <p:par>
                                <p:cTn id="67" presetID="38" presetClass="entr" presetSubtype="0" accel="50000" fill="hold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144942" y="332656"/>
            <a:ext cx="6408712" cy="1323439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8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Sousední státy</a:t>
            </a:r>
            <a:endParaRPr lang="cs-CZ" sz="8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36122" y="2361964"/>
            <a:ext cx="705678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Česká republika sousedí s Polskem, Německem, Rakouskem, Slovenskem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777715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41" y="-30905"/>
            <a:ext cx="9144000" cy="68580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121287" y="332656"/>
            <a:ext cx="6912768" cy="92333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Administrativní členění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9511" y="1267945"/>
            <a:ext cx="87963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Česká republika se administrativně dělí na 14 krajů :</a:t>
            </a:r>
            <a:endParaRPr lang="cs-CZ" sz="3200" dirty="0"/>
          </a:p>
        </p:txBody>
      </p:sp>
      <p:pic>
        <p:nvPicPr>
          <p:cNvPr id="4100" name="Picture 4" descr="C:\Users\Honza\Desktop\mapak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416825"/>
            <a:ext cx="7920880" cy="4180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4480" y="1851976"/>
            <a:ext cx="52095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Pokus se kraje ČR vyjmenovat.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219287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6000"/>
                            </p:stCondLst>
                            <p:childTnLst>
                              <p:par>
                                <p:cTn id="3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498"/>
            <a:ext cx="9324528" cy="68580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043608" y="217482"/>
            <a:ext cx="10009111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Povrch a vodstvo České republiky</a:t>
            </a:r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5122" name="Picture 2" descr="C:\Users\Honza\Desktop\ceska_republik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55183"/>
            <a:ext cx="9324528" cy="5402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347864" y="807428"/>
            <a:ext cx="16194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Pracuj s mapou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3432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3" dur="2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4" dur="2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Honza\Desktop\mamk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7488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Turisticky zajímavá místa v ČR</a:t>
            </a:r>
            <a:endParaRPr lang="cs-CZ" sz="4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 descr="C:\Users\Honza\Desktop\cz-praha_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707" y="1459754"/>
            <a:ext cx="8476585" cy="4180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432524" y="1516142"/>
            <a:ext cx="13588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Pražský hrad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59632" y="5611609"/>
            <a:ext cx="81165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Pražský hrad byl od 9- století sídlem českých</a:t>
            </a:r>
          </a:p>
          <a:p>
            <a:r>
              <a:rPr lang="cs-CZ" dirty="0" smtClean="0"/>
              <a:t>knížat, později králů a od roku 1918 je sídlem</a:t>
            </a:r>
          </a:p>
          <a:p>
            <a:r>
              <a:rPr lang="cs-CZ" dirty="0" smtClean="0"/>
              <a:t>prezidenta republiky. Postupnými přístavbami</a:t>
            </a:r>
          </a:p>
          <a:p>
            <a:r>
              <a:rPr lang="cs-CZ" dirty="0" smtClean="0"/>
              <a:t>a úpravami vznikl největší hradní komplex na světě.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9128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8" presetClass="entr" presetSubtype="1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8000"/>
                            </p:stCondLst>
                            <p:childTnLst>
                              <p:par>
                                <p:cTn id="3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C:\Users\Honza\Desktop\mamk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7488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Honza\Desktop\praha 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6467057" cy="7488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332656"/>
            <a:ext cx="12939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Karlův most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602640" y="1759257"/>
            <a:ext cx="244827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Karlův most je nejstarší stojící most přes Vltavu, zároveň je druhý nejstarší most v ČR.</a:t>
            </a:r>
          </a:p>
          <a:p>
            <a:r>
              <a:rPr lang="cs-CZ" dirty="0" smtClean="0"/>
              <a:t>Nahradil předchozí Juditin most.</a:t>
            </a:r>
          </a:p>
          <a:p>
            <a:r>
              <a:rPr lang="cs-CZ" dirty="0" smtClean="0"/>
              <a:t>Most byl ozdoben jednatřiceti sochami. Původně se mu říkalo kamenný, nebo pražský most, spojuje Staré Město s Malou Stranou.</a:t>
            </a:r>
          </a:p>
          <a:p>
            <a:r>
              <a:rPr lang="cs-CZ" dirty="0" smtClean="0"/>
              <a:t>Na každé straně mostu stojí Mostecké věže.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9710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7" descr="C:\Users\Honza\Desktop\mamk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52478"/>
            <a:ext cx="9144000" cy="7109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0194" y="153506"/>
            <a:ext cx="53312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Teplicko</a:t>
            </a:r>
            <a:r>
              <a:rPr lang="cs-CZ" sz="3600" dirty="0" smtClean="0"/>
              <a:t> - adršpašské skály :</a:t>
            </a:r>
            <a:endParaRPr lang="cs-CZ" sz="3600" dirty="0"/>
          </a:p>
        </p:txBody>
      </p:sp>
      <p:pic>
        <p:nvPicPr>
          <p:cNvPr id="2050" name="Picture 2" descr="C:\Users\Honza\Desktop\mapa-skaly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525" y="799837"/>
            <a:ext cx="5112568" cy="3023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onza\Desktop\starosta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7" y="153506"/>
            <a:ext cx="3638465" cy="3670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948263" y="339427"/>
            <a:ext cx="945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Starosta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 descr="http://adrspasskeskaly.cz/wp-content/images/adrspasske-skaly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4242766"/>
            <a:ext cx="5148064" cy="2714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75656" y="4149080"/>
            <a:ext cx="18928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Adršpašské jezírko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8" name="Picture 4" descr="http://www.pragueout.cz/UserFiles/adrspach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2665" y="4242766"/>
            <a:ext cx="3641335" cy="2735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4672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4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1000"/>
                            </p:stCondLst>
                            <p:childTnLst>
                              <p:par>
                                <p:cTn id="23" presetID="2" presetClass="entr" presetSubtype="3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4000"/>
                            </p:stCondLst>
                            <p:childTnLst>
                              <p:par>
                                <p:cTn id="28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7000"/>
                            </p:stCondLst>
                            <p:childTnLst>
                              <p:par>
                                <p:cTn id="32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 descr="C:\Users\Honza\Desktop\mamk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76649" y="-682709"/>
            <a:ext cx="10056813" cy="7563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548680"/>
            <a:ext cx="29390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Křivoklátsko :</a:t>
            </a:r>
            <a:endParaRPr lang="cs-CZ" sz="4000" dirty="0"/>
          </a:p>
        </p:txBody>
      </p:sp>
      <p:pic>
        <p:nvPicPr>
          <p:cNvPr id="3074" name="Picture 2" descr="C:\Users\Honza\Desktop\658cs_big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113" y="1234614"/>
            <a:ext cx="4219872" cy="3180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Honza\Desktop\AKKrivoklat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36612"/>
            <a:ext cx="4255677" cy="4178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172500" y="364014"/>
            <a:ext cx="14833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h</a:t>
            </a:r>
            <a:r>
              <a:rPr lang="cs-CZ" dirty="0" smtClean="0"/>
              <a:t>rad Křivoklát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287019"/>
            <a:ext cx="20534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ú</a:t>
            </a:r>
            <a:r>
              <a:rPr lang="cs-CZ" dirty="0" smtClean="0"/>
              <a:t>dolí řeky Berounky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4869160"/>
            <a:ext cx="914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Oblast Křivoklátska byla v roce 1978 vyhlášena jako chráněná krajinná oblast. Slouží k ochraně jedinečných společenstev podél řeky Berounky. Území bylo zařazeno do mezinárodní sítě biosférických rezervací UNESCO.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3115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" presetClass="entr" presetSubtype="5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9000"/>
                            </p:stCondLst>
                            <p:childTnLst>
                              <p:par>
                                <p:cTn id="2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1000"/>
                            </p:stCondLst>
                            <p:childTnLst>
                              <p:par>
                                <p:cTn id="27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2" name="Picture 6" descr="C:\Users\Honza\Desktop\mamk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55956" y="-13420"/>
            <a:ext cx="9799956" cy="6871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332656"/>
            <a:ext cx="32403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Krkonoše :</a:t>
            </a:r>
            <a:endParaRPr lang="cs-CZ" sz="4000" dirty="0"/>
          </a:p>
        </p:txBody>
      </p:sp>
      <p:pic>
        <p:nvPicPr>
          <p:cNvPr id="4098" name="Picture 2" descr="C:\Users\Honza\Desktop\mapa_Krkonose-leto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908720"/>
            <a:ext cx="5689264" cy="306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Honza\Desktop\Sněžka_a_Obří_důl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23" y="4095948"/>
            <a:ext cx="8928992" cy="2619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630357" y="4142958"/>
            <a:ext cx="9621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Obří Důl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22555" y="4142422"/>
            <a:ext cx="21265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a Sněžka</a:t>
            </a:r>
            <a:endParaRPr lang="cs-CZ" dirty="0"/>
          </a:p>
        </p:txBody>
      </p:sp>
      <p:pic>
        <p:nvPicPr>
          <p:cNvPr id="1026" name="Picture 2" descr="http://www.treking.cz/vrcholy/snezka4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908720"/>
            <a:ext cx="2976330" cy="306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04248" y="1196752"/>
            <a:ext cx="8276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Sněžka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323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1" dur="2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2" dur="2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5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1000"/>
                            </p:stCondLst>
                            <p:childTnLst>
                              <p:par>
                                <p:cTn id="37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6" name="Picture 6" descr="C:\Users\Honza\Desktop\mamk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7140" y="0"/>
            <a:ext cx="932351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260648"/>
            <a:ext cx="206017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Šumava :</a:t>
            </a:r>
            <a:endParaRPr lang="cs-CZ" sz="4000" dirty="0"/>
          </a:p>
        </p:txBody>
      </p:sp>
      <p:pic>
        <p:nvPicPr>
          <p:cNvPr id="5122" name="Picture 2" descr="C:\Users\Honza\Desktop\hřebeny šumavy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3682" y="116632"/>
            <a:ext cx="5580806" cy="3096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Honza\Desktop\201002181610_Bobik a Plechy z Boubina.jpe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3682" y="3356992"/>
            <a:ext cx="5459958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Honza\Desktop\boubin-4a853a4cc2e31_275x183 (1)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52736"/>
            <a:ext cx="3096344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Honza\Desktop\cerne-jezero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79516"/>
            <a:ext cx="3096344" cy="3044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26307" y="3779748"/>
            <a:ext cx="13613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Černé jezero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196752"/>
            <a:ext cx="17668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Boubínský prales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67944" y="404664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76056" y="212289"/>
            <a:ext cx="19347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Šumavské hřebeny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97243" y="3518587"/>
            <a:ext cx="31536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Plechý – nejvyšší vrchol Šumavy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2438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6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7000"/>
                            </p:stCondLst>
                            <p:childTnLst>
                              <p:par>
                                <p:cTn id="43" presetID="47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0"/>
                            </p:stCondLst>
                            <p:childTnLst>
                              <p:par>
                                <p:cTn id="49" presetID="21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51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2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5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5000"/>
                            </p:stCondLst>
                            <p:childTnLst>
                              <p:par>
                                <p:cTn id="57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7000"/>
                            </p:stCondLst>
                            <p:childTnLst>
                              <p:par>
                                <p:cTn id="63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0000"/>
                            </p:stCondLst>
                            <p:childTnLst>
                              <p:par>
                                <p:cTn id="67" presetID="21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69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C:\Users\Honza\Desktop\mamk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7140" y="0"/>
            <a:ext cx="932351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83055" y="0"/>
            <a:ext cx="21531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  <a:p>
            <a:r>
              <a:rPr lang="cs-CZ" dirty="0" smtClean="0"/>
              <a:t>Závěrečné opakování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643248"/>
            <a:ext cx="58991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Správné odpovědi ověř kliknutím pera na interaktivní tabuli.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204864"/>
            <a:ext cx="6328720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Hlavní město ČR……………….</a:t>
            </a:r>
          </a:p>
          <a:p>
            <a:endParaRPr lang="cs-CZ" dirty="0" smtClean="0"/>
          </a:p>
          <a:p>
            <a:r>
              <a:rPr lang="cs-CZ" dirty="0" smtClean="0"/>
              <a:t>Sousední státy..………………,……………………..,………………………,…………...</a:t>
            </a:r>
          </a:p>
          <a:p>
            <a:endParaRPr lang="cs-CZ" dirty="0"/>
          </a:p>
          <a:p>
            <a:r>
              <a:rPr lang="cs-CZ" dirty="0" smtClean="0"/>
              <a:t>Hlava státu…………………….</a:t>
            </a:r>
          </a:p>
          <a:p>
            <a:endParaRPr lang="cs-CZ" dirty="0"/>
          </a:p>
          <a:p>
            <a:r>
              <a:rPr lang="cs-CZ" dirty="0" smtClean="0"/>
              <a:t>Nejvyšší pohoří……………………</a:t>
            </a:r>
          </a:p>
          <a:p>
            <a:endParaRPr lang="cs-CZ" dirty="0"/>
          </a:p>
          <a:p>
            <a:r>
              <a:rPr lang="cs-CZ" dirty="0" smtClean="0"/>
              <a:t>Nejvyšší vrchol……………....</a:t>
            </a:r>
          </a:p>
          <a:p>
            <a:endParaRPr lang="cs-CZ" dirty="0"/>
          </a:p>
          <a:p>
            <a:r>
              <a:rPr lang="cs-CZ" dirty="0" smtClean="0"/>
              <a:t>Počet krajů ČR..........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49731" y="2132856"/>
            <a:ext cx="7217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Praha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60073" y="2708920"/>
            <a:ext cx="1111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Slovensko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03848" y="2686703"/>
            <a:ext cx="10649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Německo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01290" y="2670516"/>
            <a:ext cx="10684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Rakousko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923416" y="2708920"/>
            <a:ext cx="781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Polsko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58347" y="3244334"/>
            <a:ext cx="13766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Václav </a:t>
            </a:r>
            <a:r>
              <a:rPr lang="cs-CZ" dirty="0">
                <a:solidFill>
                  <a:srgbClr val="FF0000"/>
                </a:solidFill>
              </a:rPr>
              <a:t>K</a:t>
            </a:r>
            <a:r>
              <a:rPr lang="cs-CZ" dirty="0" smtClean="0">
                <a:solidFill>
                  <a:srgbClr val="FF0000"/>
                </a:solidFill>
              </a:rPr>
              <a:t>laus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38305" y="3774524"/>
            <a:ext cx="10485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Krkonoše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2138305" y="4293096"/>
            <a:ext cx="8276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Sněžka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097066" y="486916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14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6994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 build="allAtOnce"/>
      <p:bldP spid="9" grpId="0"/>
      <p:bldP spid="10" grpId="0"/>
      <p:bldP spid="1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C:\Users\Honza\Desktop\mamk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7140" y="0"/>
            <a:ext cx="932351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529567" y="260648"/>
            <a:ext cx="20177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Zdroje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1379577"/>
            <a:ext cx="8280920" cy="51552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1100" dirty="0"/>
              <a:t>INTERNET. </a:t>
            </a:r>
            <a:r>
              <a:rPr lang="pl-PL" sz="1100" i="1" dirty="0"/>
              <a:t>www.google.cz</a:t>
            </a:r>
            <a:r>
              <a:rPr lang="pl-PL" sz="1100" dirty="0"/>
              <a:t> [online]. [cit. 6.1.2013]. Dostupný na WWW: </a:t>
            </a:r>
            <a:r>
              <a:rPr lang="pl-PL" sz="1100" dirty="0">
                <a:hlinkClick r:id="rId4"/>
              </a:rPr>
              <a:t>http://</a:t>
            </a:r>
            <a:r>
              <a:rPr lang="pl-PL" sz="1100" dirty="0" smtClean="0">
                <a:hlinkClick r:id="rId4"/>
              </a:rPr>
              <a:t>files.tatymrskoci.webnode.cz/200000091-34b1135ad7/ceska-republika-cr-cesko.jpg</a:t>
            </a:r>
            <a:endParaRPr lang="pl-PL" sz="1100" dirty="0" smtClean="0"/>
          </a:p>
          <a:p>
            <a:r>
              <a:rPr lang="pl-PL" sz="1100" dirty="0"/>
              <a:t>INTERNET. </a:t>
            </a:r>
            <a:r>
              <a:rPr lang="pl-PL" sz="1100" i="1" dirty="0"/>
              <a:t>www.google.cz</a:t>
            </a:r>
            <a:r>
              <a:rPr lang="pl-PL" sz="1100" dirty="0"/>
              <a:t> [online]. [cit. 6.1.2013]. Dostupný na WWW: </a:t>
            </a:r>
            <a:r>
              <a:rPr lang="pl-PL" sz="1100" dirty="0">
                <a:hlinkClick r:id="rId5"/>
              </a:rPr>
              <a:t>http://</a:t>
            </a:r>
            <a:r>
              <a:rPr lang="pl-PL" sz="1100" dirty="0" smtClean="0">
                <a:hlinkClick r:id="rId5"/>
              </a:rPr>
              <a:t>www.dooffy.com/USoubory/vektory_z_internetu/znak_czech_republic/dooffy_vektor_znak_czech_republic_000_mzv_official_emblem.jpg</a:t>
            </a:r>
            <a:endParaRPr lang="pl-PL" sz="1100" dirty="0" smtClean="0"/>
          </a:p>
          <a:p>
            <a:r>
              <a:rPr lang="pl-PL" sz="1100" dirty="0"/>
              <a:t>INTERNET. </a:t>
            </a:r>
            <a:r>
              <a:rPr lang="pl-PL" sz="1100" i="1" dirty="0"/>
              <a:t>www.google.cz</a:t>
            </a:r>
            <a:r>
              <a:rPr lang="pl-PL" sz="1100" dirty="0"/>
              <a:t> [online]. [cit. 6.1.2013]. Dostupný na WWW: </a:t>
            </a:r>
            <a:r>
              <a:rPr lang="pl-PL" sz="1100" dirty="0">
                <a:hlinkClick r:id="rId6"/>
              </a:rPr>
              <a:t>http://</a:t>
            </a:r>
            <a:r>
              <a:rPr lang="pl-PL" sz="1100" dirty="0" smtClean="0">
                <a:hlinkClick r:id="rId6"/>
              </a:rPr>
              <a:t>www.csr-prezidenti.ic.cz/klaus.jpg</a:t>
            </a:r>
            <a:endParaRPr lang="pl-PL" sz="1100" dirty="0" smtClean="0"/>
          </a:p>
          <a:p>
            <a:r>
              <a:rPr lang="pl-PL" sz="1100" dirty="0"/>
              <a:t>INTERNET. </a:t>
            </a:r>
            <a:r>
              <a:rPr lang="pl-PL" sz="1100" i="1" dirty="0"/>
              <a:t>www.google.cz</a:t>
            </a:r>
            <a:r>
              <a:rPr lang="pl-PL" sz="1100" dirty="0"/>
              <a:t> [online]. [cit. 6.1.2013]. Dostupný na WWW: </a:t>
            </a:r>
            <a:r>
              <a:rPr lang="pl-PL" sz="1100" dirty="0">
                <a:hlinkClick r:id="rId7"/>
              </a:rPr>
              <a:t>http://</a:t>
            </a:r>
            <a:r>
              <a:rPr lang="pl-PL" sz="1100" dirty="0" smtClean="0">
                <a:hlinkClick r:id="rId7"/>
              </a:rPr>
              <a:t>img6.ct24.cz/cache/616x347/article/27/2691/269092.jpg?1309802497</a:t>
            </a:r>
            <a:endParaRPr lang="pl-PL" sz="1100" dirty="0" smtClean="0"/>
          </a:p>
          <a:p>
            <a:r>
              <a:rPr lang="pl-PL" sz="1100" dirty="0"/>
              <a:t>INTERNET. </a:t>
            </a:r>
            <a:r>
              <a:rPr lang="pl-PL" sz="1100" i="1" dirty="0"/>
              <a:t>www.google.cz</a:t>
            </a:r>
            <a:r>
              <a:rPr lang="pl-PL" sz="1100" dirty="0"/>
              <a:t> [online]. [cit. 6.1.2013]. Dostupný na WWW: </a:t>
            </a:r>
            <a:r>
              <a:rPr lang="pl-PL" sz="1100" dirty="0">
                <a:hlinkClick r:id="rId8"/>
              </a:rPr>
              <a:t>http://</a:t>
            </a:r>
            <a:r>
              <a:rPr lang="pl-PL" sz="1100" dirty="0" smtClean="0">
                <a:hlinkClick r:id="rId8"/>
              </a:rPr>
              <a:t>ucebnice.enviregion.cz/userFiles/voda_pic/mapacr.jpg</a:t>
            </a:r>
            <a:endParaRPr lang="pl-PL" sz="1100" dirty="0" smtClean="0"/>
          </a:p>
          <a:p>
            <a:r>
              <a:rPr lang="pl-PL" sz="1100" dirty="0"/>
              <a:t>INTERNET. </a:t>
            </a:r>
            <a:r>
              <a:rPr lang="pl-PL" sz="1100" i="1" dirty="0"/>
              <a:t>www.google.cz</a:t>
            </a:r>
            <a:r>
              <a:rPr lang="pl-PL" sz="1100" dirty="0"/>
              <a:t> [online]. [cit. 6.1.2013]. Dostupný na WWW: </a:t>
            </a:r>
            <a:r>
              <a:rPr lang="pl-PL" sz="1100" dirty="0">
                <a:hlinkClick r:id="rId9"/>
              </a:rPr>
              <a:t>http://</a:t>
            </a:r>
            <a:r>
              <a:rPr lang="pl-PL" sz="1100" dirty="0" smtClean="0">
                <a:hlinkClick r:id="rId9"/>
              </a:rPr>
              <a:t>www.vyletnik.cz/images/vylet/uzivatele/vlasta79/prazsky-hrad-cc3.jpg</a:t>
            </a:r>
            <a:endParaRPr lang="pl-PL" sz="1100" dirty="0" smtClean="0"/>
          </a:p>
          <a:p>
            <a:r>
              <a:rPr lang="pl-PL" sz="1100" dirty="0"/>
              <a:t>INTERNET. </a:t>
            </a:r>
            <a:r>
              <a:rPr lang="pl-PL" sz="1100" i="1" dirty="0"/>
              <a:t>www.google.cz</a:t>
            </a:r>
            <a:r>
              <a:rPr lang="pl-PL" sz="1100" dirty="0"/>
              <a:t> [online]. [cit. 6.1.2013]. Dostupný na WWW: </a:t>
            </a:r>
            <a:r>
              <a:rPr lang="pl-PL" sz="1100" dirty="0">
                <a:hlinkClick r:id="rId10"/>
              </a:rPr>
              <a:t>http://</a:t>
            </a:r>
            <a:r>
              <a:rPr lang="pl-PL" sz="1100" dirty="0" smtClean="0">
                <a:hlinkClick r:id="rId10"/>
              </a:rPr>
              <a:t>www.adrspach.cz/pic/mapa-skaly.jpg</a:t>
            </a:r>
            <a:endParaRPr lang="pl-PL" sz="1100" dirty="0" smtClean="0"/>
          </a:p>
          <a:p>
            <a:r>
              <a:rPr lang="pl-PL" sz="1100" dirty="0"/>
              <a:t>INTERNET. </a:t>
            </a:r>
            <a:r>
              <a:rPr lang="pl-PL" sz="1100" i="1" dirty="0"/>
              <a:t>www.google.cz</a:t>
            </a:r>
            <a:r>
              <a:rPr lang="pl-PL" sz="1100" dirty="0"/>
              <a:t> [online]. [cit. 6.1.2013]. Dostupný na WWW: </a:t>
            </a:r>
            <a:r>
              <a:rPr lang="pl-PL" sz="1100" dirty="0">
                <a:hlinkClick r:id="rId11"/>
              </a:rPr>
              <a:t>http://</a:t>
            </a:r>
            <a:r>
              <a:rPr lang="pl-PL" sz="1100" dirty="0" smtClean="0">
                <a:hlinkClick r:id="rId11"/>
              </a:rPr>
              <a:t>www.tvezdravi.cz/photos/doporucujeme/54253500adrspach2.jpg</a:t>
            </a:r>
            <a:endParaRPr lang="pl-PL" sz="1100" dirty="0" smtClean="0"/>
          </a:p>
          <a:p>
            <a:r>
              <a:rPr lang="pl-PL" sz="1100" dirty="0"/>
              <a:t>INTERNET. </a:t>
            </a:r>
            <a:r>
              <a:rPr lang="pl-PL" sz="1100" i="1" dirty="0"/>
              <a:t>www.google.cz</a:t>
            </a:r>
            <a:r>
              <a:rPr lang="pl-PL" sz="1100" dirty="0"/>
              <a:t> [online]. [cit. 6.1.2013]. Dostupný na WWW: </a:t>
            </a:r>
            <a:r>
              <a:rPr lang="pl-PL" sz="1100" dirty="0">
                <a:hlinkClick r:id="rId12"/>
              </a:rPr>
              <a:t>http://</a:t>
            </a:r>
            <a:r>
              <a:rPr lang="pl-PL" sz="1100" dirty="0" smtClean="0">
                <a:hlinkClick r:id="rId12"/>
              </a:rPr>
              <a:t>adrspasskeskaly.cz/wp-content/images/adrspasske-skaly.jpg</a:t>
            </a:r>
            <a:endParaRPr lang="pl-PL" sz="1100" dirty="0" smtClean="0"/>
          </a:p>
          <a:p>
            <a:r>
              <a:rPr lang="pl-PL" sz="1100" dirty="0"/>
              <a:t>INTERNET. </a:t>
            </a:r>
            <a:r>
              <a:rPr lang="pl-PL" sz="1100" i="1" dirty="0"/>
              <a:t>www.google.cz</a:t>
            </a:r>
            <a:r>
              <a:rPr lang="pl-PL" sz="1100" dirty="0"/>
              <a:t> [online]. [cit. 6.1.2013]. Dostupný na WWW: </a:t>
            </a:r>
            <a:r>
              <a:rPr lang="pl-PL" sz="1100" dirty="0">
                <a:hlinkClick r:id="rId13"/>
              </a:rPr>
              <a:t>http://</a:t>
            </a:r>
            <a:r>
              <a:rPr lang="pl-PL" sz="1100" dirty="0" smtClean="0">
                <a:hlinkClick r:id="rId13"/>
              </a:rPr>
              <a:t>www.pragueout.cz/UserFiles/adrspach.jpg</a:t>
            </a:r>
            <a:endParaRPr lang="pl-PL" sz="1100" dirty="0" smtClean="0"/>
          </a:p>
          <a:p>
            <a:r>
              <a:rPr lang="pl-PL" sz="1100" dirty="0"/>
              <a:t>INTERNET. </a:t>
            </a:r>
            <a:r>
              <a:rPr lang="pl-PL" sz="1100" i="1" dirty="0"/>
              <a:t>www.google.cz</a:t>
            </a:r>
            <a:r>
              <a:rPr lang="pl-PL" sz="1100" dirty="0"/>
              <a:t> [online]. [cit. 6.1.2013]. Dostupný na WWW: </a:t>
            </a:r>
            <a:r>
              <a:rPr lang="pl-PL" sz="1100" dirty="0">
                <a:hlinkClick r:id="rId14"/>
              </a:rPr>
              <a:t>http://</a:t>
            </a:r>
            <a:r>
              <a:rPr lang="pl-PL" sz="1100" dirty="0" smtClean="0">
                <a:hlinkClick r:id="rId14"/>
              </a:rPr>
              <a:t>www.lesycr.cz/o-nas/casopis-lesu-zdar/PublishingImages/krivoklatsko-301.jpg</a:t>
            </a:r>
            <a:endParaRPr lang="pl-PL" sz="1100" dirty="0" smtClean="0"/>
          </a:p>
          <a:p>
            <a:r>
              <a:rPr lang="pl-PL" sz="1100" dirty="0"/>
              <a:t>INTERNET. </a:t>
            </a:r>
            <a:r>
              <a:rPr lang="pl-PL" sz="1100" i="1" dirty="0"/>
              <a:t>www.google.cz</a:t>
            </a:r>
            <a:r>
              <a:rPr lang="pl-PL" sz="1100" dirty="0"/>
              <a:t> [online]. [cit. 6.1.2013]. Dostupný na WWW: </a:t>
            </a:r>
            <a:r>
              <a:rPr lang="pl-PL" sz="1100" dirty="0">
                <a:hlinkClick r:id="rId15"/>
              </a:rPr>
              <a:t>http://</a:t>
            </a:r>
            <a:r>
              <a:rPr lang="pl-PL" sz="1100" dirty="0" smtClean="0">
                <a:hlinkClick r:id="rId15"/>
              </a:rPr>
              <a:t>turistickyatlas.cz/galery/krivoklat.jpg</a:t>
            </a:r>
            <a:endParaRPr lang="pl-PL" sz="1100" dirty="0" smtClean="0"/>
          </a:p>
          <a:p>
            <a:r>
              <a:rPr lang="pl-PL" sz="1100" dirty="0"/>
              <a:t>INTERNET. </a:t>
            </a:r>
            <a:r>
              <a:rPr lang="pl-PL" sz="1100" i="1" dirty="0"/>
              <a:t>www.google.cz</a:t>
            </a:r>
            <a:r>
              <a:rPr lang="pl-PL" sz="1100" dirty="0"/>
              <a:t> [online]. [cit. 6.1.2013]. Dostupný na WWW: </a:t>
            </a:r>
            <a:r>
              <a:rPr lang="pl-PL" sz="1100" dirty="0">
                <a:hlinkClick r:id="rId16"/>
              </a:rPr>
              <a:t>http://</a:t>
            </a:r>
            <a:r>
              <a:rPr lang="pl-PL" sz="1100" dirty="0" smtClean="0">
                <a:hlinkClick r:id="rId16"/>
              </a:rPr>
              <a:t>www.tyden.cz/obrazek/4a8534801a566/boubin-4a853a4cc2e31_275x183.jpg</a:t>
            </a:r>
            <a:endParaRPr lang="pl-PL" sz="1100" dirty="0" smtClean="0"/>
          </a:p>
          <a:p>
            <a:r>
              <a:rPr lang="pl-PL" sz="1100" dirty="0"/>
              <a:t>INTERNET. </a:t>
            </a:r>
            <a:r>
              <a:rPr lang="pl-PL" sz="1100" i="1" dirty="0"/>
              <a:t>www.google.cz</a:t>
            </a:r>
            <a:r>
              <a:rPr lang="pl-PL" sz="1100" dirty="0"/>
              <a:t> [online]. [cit. 6.1.2013]. Dostupný na WWW: </a:t>
            </a:r>
            <a:r>
              <a:rPr lang="pl-PL" sz="1100" dirty="0">
                <a:hlinkClick r:id="rId17"/>
              </a:rPr>
              <a:t>http://</a:t>
            </a:r>
            <a:r>
              <a:rPr lang="pl-PL" sz="1100" dirty="0" smtClean="0">
                <a:hlinkClick r:id="rId17"/>
              </a:rPr>
              <a:t>www.isumava.cz/storage/201002181610_Bobik%20a%20Plechy%20z%20Boubina.jpeg</a:t>
            </a:r>
            <a:endParaRPr lang="pl-PL" sz="1100" dirty="0" smtClean="0"/>
          </a:p>
          <a:p>
            <a:r>
              <a:rPr lang="pl-PL" sz="1100" dirty="0"/>
              <a:t>INTERNET. </a:t>
            </a:r>
            <a:r>
              <a:rPr lang="pl-PL" sz="1100" i="1" dirty="0"/>
              <a:t>www.google.cz</a:t>
            </a:r>
            <a:r>
              <a:rPr lang="pl-PL" sz="1100" dirty="0"/>
              <a:t> [online]. [cit. 6.1.2013]. Dostupný na WWW: </a:t>
            </a:r>
            <a:r>
              <a:rPr lang="pl-PL" sz="1100" dirty="0">
                <a:hlinkClick r:id="rId18"/>
              </a:rPr>
              <a:t>http://</a:t>
            </a:r>
            <a:r>
              <a:rPr lang="pl-PL" sz="1100" dirty="0" smtClean="0">
                <a:hlinkClick r:id="rId18"/>
              </a:rPr>
              <a:t>www.sum.cz/ubytovani-sumava/sumava.jpg</a:t>
            </a:r>
            <a:endParaRPr lang="pl-PL" sz="1100" dirty="0" smtClean="0"/>
          </a:p>
          <a:p>
            <a:r>
              <a:rPr lang="pl-PL" sz="1100" dirty="0"/>
              <a:t>INTERNET. </a:t>
            </a:r>
            <a:r>
              <a:rPr lang="pl-PL" sz="1100" i="1" dirty="0"/>
              <a:t>www.google.cz</a:t>
            </a:r>
            <a:r>
              <a:rPr lang="pl-PL" sz="1100" dirty="0"/>
              <a:t> [online]. [cit. 6.1.2013]. Dostupný na WWW: </a:t>
            </a:r>
            <a:r>
              <a:rPr lang="pl-PL" sz="1100" dirty="0">
                <a:hlinkClick r:id="rId19"/>
              </a:rPr>
              <a:t>http://www.hory-krkonose.cz/_</a:t>
            </a:r>
            <a:r>
              <a:rPr lang="pl-PL" sz="1100" dirty="0" smtClean="0">
                <a:hlinkClick r:id="rId19"/>
              </a:rPr>
              <a:t>img/maps/mapa_Krkonose-leto.jpg</a:t>
            </a:r>
            <a:endParaRPr lang="pl-PL" sz="1100" dirty="0" smtClean="0"/>
          </a:p>
          <a:p>
            <a:r>
              <a:rPr lang="pl-PL" sz="1100" dirty="0"/>
              <a:t>INTERNET. </a:t>
            </a:r>
            <a:r>
              <a:rPr lang="pl-PL" sz="1100" i="1" dirty="0"/>
              <a:t>www.google.cz</a:t>
            </a:r>
            <a:r>
              <a:rPr lang="pl-PL" sz="1100" dirty="0"/>
              <a:t> [online]. [cit. 6.1.2013]. Dostupný na WWW: </a:t>
            </a:r>
            <a:r>
              <a:rPr lang="pl-PL" sz="1100" dirty="0">
                <a:hlinkClick r:id="rId20"/>
              </a:rPr>
              <a:t>http://</a:t>
            </a:r>
            <a:r>
              <a:rPr lang="pl-PL" sz="1100" dirty="0" smtClean="0">
                <a:hlinkClick r:id="rId20"/>
              </a:rPr>
              <a:t>zdarma.webprovas.com/public/skrivanekgalery/Image/sekce-typ-13/krkonose.jpg</a:t>
            </a:r>
            <a:endParaRPr lang="pl-PL" sz="1100" dirty="0" smtClean="0"/>
          </a:p>
          <a:p>
            <a:r>
              <a:rPr lang="pl-PL" sz="1100" dirty="0"/>
              <a:t>INTERNET. </a:t>
            </a:r>
            <a:r>
              <a:rPr lang="pl-PL" sz="1100" i="1" dirty="0"/>
              <a:t>www.google.cz</a:t>
            </a:r>
            <a:r>
              <a:rPr lang="pl-PL" sz="1100" dirty="0"/>
              <a:t> [online]. [cit. 6.1.2013]. Dostupný na WWW: </a:t>
            </a:r>
            <a:r>
              <a:rPr lang="pl-PL" sz="1100" dirty="0">
                <a:hlinkClick r:id="rId21"/>
              </a:rPr>
              <a:t>http://</a:t>
            </a:r>
            <a:r>
              <a:rPr lang="pl-PL" sz="1100" dirty="0" smtClean="0">
                <a:hlinkClick r:id="rId21"/>
              </a:rPr>
              <a:t>upload.wikimedia.org/wikipedia/commons/1/11/Sn%C4%9B%C5%BEka_a_Ob%C5%99</a:t>
            </a:r>
            <a:endParaRPr lang="pl-PL" sz="1100" dirty="0" smtClean="0"/>
          </a:p>
          <a:p>
            <a:endParaRPr lang="pl-PL" sz="1000" dirty="0" smtClean="0"/>
          </a:p>
        </p:txBody>
      </p:sp>
    </p:spTree>
    <p:extLst>
      <p:ext uri="{BB962C8B-B14F-4D97-AF65-F5344CB8AC3E}">
        <p14:creationId xmlns:p14="http://schemas.microsoft.com/office/powerpoint/2010/main" val="2891011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419</TotalTime>
  <Words>358</Words>
  <Application>Microsoft Office PowerPoint</Application>
  <PresentationFormat>Předvádění na obrazovce (4:3)</PresentationFormat>
  <Paragraphs>109</Paragraphs>
  <Slides>16</Slides>
  <Notes>16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Prezentace aplikace PowerPoint</vt:lpstr>
      <vt:lpstr>Česká republika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Turisticky zajímavá místa v ČR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Honza</dc:creator>
  <cp:lastModifiedBy>Honza</cp:lastModifiedBy>
  <cp:revision>52</cp:revision>
  <cp:lastPrinted>2012-04-07T15:04:58Z</cp:lastPrinted>
  <dcterms:created xsi:type="dcterms:W3CDTF">2012-04-07T13:57:46Z</dcterms:created>
  <dcterms:modified xsi:type="dcterms:W3CDTF">2013-02-07T17:36:30Z</dcterms:modified>
</cp:coreProperties>
</file>