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68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68" autoAdjust="0"/>
  </p:normalViewPr>
  <p:slideViewPr>
    <p:cSldViewPr>
      <p:cViewPr>
        <p:scale>
          <a:sx n="75" d="100"/>
          <a:sy n="75" d="100"/>
        </p:scale>
        <p:origin x="-162" y="-7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VY_32_INOVACE_6A_09_Velká Británie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472269-AC30-4519-AAE9-4F8AA2698482}" type="presOf" srcId="{445C7998-7549-48B0-BD68-D4F0167F02E5}" destId="{BC35EE03-4121-4EF9-923D-7CB6D30D358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C88C243-2A5D-4997-98E4-B4E0F842C25F}" type="presOf" srcId="{0C6E1E16-08A6-4B86-AB9F-749A7749D4C9}" destId="{D8344A4C-A59C-418B-AE84-1CF03F62012F}" srcOrd="0" destOrd="0" presId="urn:microsoft.com/office/officeart/2005/8/layout/target3"/>
    <dgm:cxn modelId="{7506C90D-4696-462F-A5F3-A74BDA8C6472}" type="presOf" srcId="{9F18DD90-522E-4A06-9EDB-3FF7C7EB6637}" destId="{932F2F5B-E5E6-4E00-9503-10413FFBA7E0}" srcOrd="1" destOrd="0" presId="urn:microsoft.com/office/officeart/2005/8/layout/target3"/>
    <dgm:cxn modelId="{BF4E7EB9-F864-4093-BCB8-FBD8C6A41D03}" type="presOf" srcId="{FBBFC3EA-9D9D-4F3A-BEA6-9C2C0E46BF20}" destId="{3F478621-DC04-4E99-8ED0-6EF817E39D41}" srcOrd="1" destOrd="0" presId="urn:microsoft.com/office/officeart/2005/8/layout/target3"/>
    <dgm:cxn modelId="{2CA417F5-B18B-4DC1-A2E4-BE5A56C3C695}" type="presOf" srcId="{39F8B381-5807-488E-AC22-73DD4140ED4A}" destId="{71045F8C-00FA-488E-A7BD-E2E6753D979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B2C9D4BA-323C-45F7-8821-FB5255870AA8}" type="presOf" srcId="{FBBFC3EA-9D9D-4F3A-BEA6-9C2C0E46BF20}" destId="{601CDFA2-8205-4060-95D5-B0A001D0D0E3}" srcOrd="0" destOrd="0" presId="urn:microsoft.com/office/officeart/2005/8/layout/target3"/>
    <dgm:cxn modelId="{0AE21D22-5AA2-4AA8-B6E0-427BC6343521}" type="presOf" srcId="{C73C7642-F245-4585-8F88-243F9FAEF6CA}" destId="{0E0F4EFC-82FA-4EC4-801E-BC2F931EC339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C7EAD40-F46F-4503-8D01-3B3C0A39B359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AF46FA7-33AD-4123-B2AA-C5AB11F53E86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259C73-E471-4DC5-9581-B06C42410847}" type="presOf" srcId="{019433A1-1324-4DE1-9E6F-32B851095F74}" destId="{CC1D5B29-8413-4412-9F6D-55E531B84639}" srcOrd="0" destOrd="0" presId="urn:microsoft.com/office/officeart/2005/8/layout/target3"/>
    <dgm:cxn modelId="{637B7DB2-A593-49A2-ADC1-B73E63F2BCDC}" type="presOf" srcId="{EBC41103-E2E5-4D48-9B4B-425520D3D098}" destId="{D3CEBA79-51F7-49AC-8104-9DE2B978BFF4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6B5A915-AE3D-4454-9917-E433BB5DBB52}" type="presOf" srcId="{EBC41103-E2E5-4D48-9B4B-425520D3D098}" destId="{F732C171-B6A8-40AC-BE86-9061B3C3D3B8}" srcOrd="0" destOrd="0" presId="urn:microsoft.com/office/officeart/2005/8/layout/target3"/>
    <dgm:cxn modelId="{1A677F1C-1C48-4700-B6FB-43A1192D76DC}" type="presOf" srcId="{0C6E1E16-08A6-4B86-AB9F-749A7749D4C9}" destId="{B7652895-8F40-40B1-8BC2-AD2A1592E4B6}" srcOrd="1" destOrd="0" presId="urn:microsoft.com/office/officeart/2005/8/layout/target3"/>
    <dgm:cxn modelId="{CCCBA8F4-C93D-4FAF-B5D6-102F0ADD94BA}" type="presOf" srcId="{C73C7642-F245-4585-8F88-243F9FAEF6CA}" destId="{304CA11A-E17E-4999-A128-C72BF543B20D}" srcOrd="0" destOrd="0" presId="urn:microsoft.com/office/officeart/2005/8/layout/target3"/>
    <dgm:cxn modelId="{966379A4-0A00-4647-8BFA-C7A89CDBBD08}" type="presOf" srcId="{019433A1-1324-4DE1-9E6F-32B851095F74}" destId="{83FE2C4A-F11C-43B1-9923-1AFAA3244381}" srcOrd="1" destOrd="0" presId="urn:microsoft.com/office/officeart/2005/8/layout/target3"/>
    <dgm:cxn modelId="{0968A815-91EE-43DD-959D-525763FBFDCE}" type="presParOf" srcId="{71045F8C-00FA-488E-A7BD-E2E6753D979D}" destId="{3577EC6B-C980-4F34-8C69-4365E7B8FC8C}" srcOrd="0" destOrd="0" presId="urn:microsoft.com/office/officeart/2005/8/layout/target3"/>
    <dgm:cxn modelId="{E74AA64F-7715-4FA6-931F-CD7125F5F2D8}" type="presParOf" srcId="{71045F8C-00FA-488E-A7BD-E2E6753D979D}" destId="{6940EB87-DC1D-4BC3-9408-9AC2E1FFC039}" srcOrd="1" destOrd="0" presId="urn:microsoft.com/office/officeart/2005/8/layout/target3"/>
    <dgm:cxn modelId="{AB320FC3-E76D-4E0A-B63C-B80C64112D69}" type="presParOf" srcId="{71045F8C-00FA-488E-A7BD-E2E6753D979D}" destId="{BC35EE03-4121-4EF9-923D-7CB6D30D358D}" srcOrd="2" destOrd="0" presId="urn:microsoft.com/office/officeart/2005/8/layout/target3"/>
    <dgm:cxn modelId="{55D12016-92CE-457D-A3FE-1C7FF660C5E9}" type="presParOf" srcId="{71045F8C-00FA-488E-A7BD-E2E6753D979D}" destId="{D3840DFA-901C-4049-8AB2-27AC2BA34540}" srcOrd="3" destOrd="0" presId="urn:microsoft.com/office/officeart/2005/8/layout/target3"/>
    <dgm:cxn modelId="{AFF1A154-07CF-4E5C-A63C-9A9A2B7C6037}" type="presParOf" srcId="{71045F8C-00FA-488E-A7BD-E2E6753D979D}" destId="{5BDA8D49-C64C-4FDF-ACCF-171444A32B21}" srcOrd="4" destOrd="0" presId="urn:microsoft.com/office/officeart/2005/8/layout/target3"/>
    <dgm:cxn modelId="{F02F82B5-2D17-4580-825D-BB518A446D70}" type="presParOf" srcId="{71045F8C-00FA-488E-A7BD-E2E6753D979D}" destId="{D8344A4C-A59C-418B-AE84-1CF03F62012F}" srcOrd="5" destOrd="0" presId="urn:microsoft.com/office/officeart/2005/8/layout/target3"/>
    <dgm:cxn modelId="{B042FC28-5050-44C5-AAA4-D7812ECD3381}" type="presParOf" srcId="{71045F8C-00FA-488E-A7BD-E2E6753D979D}" destId="{57DDA582-354B-4295-AE97-083B34E96D1A}" srcOrd="6" destOrd="0" presId="urn:microsoft.com/office/officeart/2005/8/layout/target3"/>
    <dgm:cxn modelId="{4756BD8B-0D08-4D35-9407-CD44BC590534}" type="presParOf" srcId="{71045F8C-00FA-488E-A7BD-E2E6753D979D}" destId="{4A11C032-4DF2-44E5-8C80-1286B3D4B133}" srcOrd="7" destOrd="0" presId="urn:microsoft.com/office/officeart/2005/8/layout/target3"/>
    <dgm:cxn modelId="{DA9CB55F-1939-40C5-877C-E2B5AFBB431F}" type="presParOf" srcId="{71045F8C-00FA-488E-A7BD-E2E6753D979D}" destId="{601CDFA2-8205-4060-95D5-B0A001D0D0E3}" srcOrd="8" destOrd="0" presId="urn:microsoft.com/office/officeart/2005/8/layout/target3"/>
    <dgm:cxn modelId="{6522145A-2C48-4A61-A2B3-6D97D53EE0C0}" type="presParOf" srcId="{71045F8C-00FA-488E-A7BD-E2E6753D979D}" destId="{EA95FEE9-5F68-48C7-93BB-0F8C419DA96D}" srcOrd="9" destOrd="0" presId="urn:microsoft.com/office/officeart/2005/8/layout/target3"/>
    <dgm:cxn modelId="{16A7BFAD-7145-4227-BC2D-A8D530A1E2C2}" type="presParOf" srcId="{71045F8C-00FA-488E-A7BD-E2E6753D979D}" destId="{BB3828A8-1683-43A3-8BCA-2995B7EAE8F3}" srcOrd="10" destOrd="0" presId="urn:microsoft.com/office/officeart/2005/8/layout/target3"/>
    <dgm:cxn modelId="{92128B94-EE98-4451-9A27-84C340C74D66}" type="presParOf" srcId="{71045F8C-00FA-488E-A7BD-E2E6753D979D}" destId="{CC1D5B29-8413-4412-9F6D-55E531B84639}" srcOrd="11" destOrd="0" presId="urn:microsoft.com/office/officeart/2005/8/layout/target3"/>
    <dgm:cxn modelId="{E93DE06F-7263-432F-8568-D2A9DCF20158}" type="presParOf" srcId="{71045F8C-00FA-488E-A7BD-E2E6753D979D}" destId="{AEEDACE7-4427-455B-A155-2C3381828BD7}" srcOrd="12" destOrd="0" presId="urn:microsoft.com/office/officeart/2005/8/layout/target3"/>
    <dgm:cxn modelId="{C2D76E88-6458-4515-8E17-829829FE84B4}" type="presParOf" srcId="{71045F8C-00FA-488E-A7BD-E2E6753D979D}" destId="{7C8531F2-00DF-4DB1-A6C6-AF46193E1BBF}" srcOrd="13" destOrd="0" presId="urn:microsoft.com/office/officeart/2005/8/layout/target3"/>
    <dgm:cxn modelId="{C3C89563-3457-41D8-B2BA-ABC07B8665F3}" type="presParOf" srcId="{71045F8C-00FA-488E-A7BD-E2E6753D979D}" destId="{304CA11A-E17E-4999-A128-C72BF543B20D}" srcOrd="14" destOrd="0" presId="urn:microsoft.com/office/officeart/2005/8/layout/target3"/>
    <dgm:cxn modelId="{31E0FD25-A1D2-4F61-BEF2-387CF72D1F47}" type="presParOf" srcId="{71045F8C-00FA-488E-A7BD-E2E6753D979D}" destId="{C67EF5F7-B425-49AF-82F9-2446588ED851}" srcOrd="15" destOrd="0" presId="urn:microsoft.com/office/officeart/2005/8/layout/target3"/>
    <dgm:cxn modelId="{6FEC6892-3520-4543-9E42-5A5F49DD1995}" type="presParOf" srcId="{71045F8C-00FA-488E-A7BD-E2E6753D979D}" destId="{14E80F71-B028-4CCE-8C5A-7AE67F9A28C6}" srcOrd="16" destOrd="0" presId="urn:microsoft.com/office/officeart/2005/8/layout/target3"/>
    <dgm:cxn modelId="{69ADA64F-3BC1-41F7-A89C-52E5C8343C1A}" type="presParOf" srcId="{71045F8C-00FA-488E-A7BD-E2E6753D979D}" destId="{F732C171-B6A8-40AC-BE86-9061B3C3D3B8}" srcOrd="17" destOrd="0" presId="urn:microsoft.com/office/officeart/2005/8/layout/target3"/>
    <dgm:cxn modelId="{EC449FC7-0AE8-435D-9FB7-1C626837E569}" type="presParOf" srcId="{71045F8C-00FA-488E-A7BD-E2E6753D979D}" destId="{D8C5187E-68B6-4E2E-86D0-57087190219B}" srcOrd="18" destOrd="0" presId="urn:microsoft.com/office/officeart/2005/8/layout/target3"/>
    <dgm:cxn modelId="{481C15EB-F554-42E9-A63A-28017ADA174E}" type="presParOf" srcId="{71045F8C-00FA-488E-A7BD-E2E6753D979D}" destId="{1A909E4D-639C-4CB7-A7CE-FC1133FAA37E}" srcOrd="19" destOrd="0" presId="urn:microsoft.com/office/officeart/2005/8/layout/target3"/>
    <dgm:cxn modelId="{725F1E07-095F-439B-B1D8-732DB350FCB0}" type="presParOf" srcId="{71045F8C-00FA-488E-A7BD-E2E6753D979D}" destId="{D102FEF8-6917-41D2-AE5D-914C1EA8F84A}" srcOrd="20" destOrd="0" presId="urn:microsoft.com/office/officeart/2005/8/layout/target3"/>
    <dgm:cxn modelId="{3AC6D110-F70D-410C-AC26-20546DBF5968}" type="presParOf" srcId="{71045F8C-00FA-488E-A7BD-E2E6753D979D}" destId="{4D19AB04-24FA-40C2-B203-52AE3D15E171}" srcOrd="21" destOrd="0" presId="urn:microsoft.com/office/officeart/2005/8/layout/target3"/>
    <dgm:cxn modelId="{3DE467CC-9459-4731-BE2F-381B49F2EC63}" type="presParOf" srcId="{71045F8C-00FA-488E-A7BD-E2E6753D979D}" destId="{B7652895-8F40-40B1-8BC2-AD2A1592E4B6}" srcOrd="22" destOrd="0" presId="urn:microsoft.com/office/officeart/2005/8/layout/target3"/>
    <dgm:cxn modelId="{31D5D2D2-D45E-4069-9C37-178BD9437A32}" type="presParOf" srcId="{71045F8C-00FA-488E-A7BD-E2E6753D979D}" destId="{3F478621-DC04-4E99-8ED0-6EF817E39D41}" srcOrd="23" destOrd="0" presId="urn:microsoft.com/office/officeart/2005/8/layout/target3"/>
    <dgm:cxn modelId="{7FB21D9D-BAE3-46BC-A77A-69A2F08A8086}" type="presParOf" srcId="{71045F8C-00FA-488E-A7BD-E2E6753D979D}" destId="{83FE2C4A-F11C-43B1-9923-1AFAA3244381}" srcOrd="24" destOrd="0" presId="urn:microsoft.com/office/officeart/2005/8/layout/target3"/>
    <dgm:cxn modelId="{E8E5EACC-E039-4C04-9626-01DCAABFBCE5}" type="presParOf" srcId="{71045F8C-00FA-488E-A7BD-E2E6753D979D}" destId="{0E0F4EFC-82FA-4EC4-801E-BC2F931EC339}" srcOrd="25" destOrd="0" presId="urn:microsoft.com/office/officeart/2005/8/layout/target3"/>
    <dgm:cxn modelId="{7069F0C0-01E6-462D-B809-16D380B806CC}" type="presParOf" srcId="{71045F8C-00FA-488E-A7BD-E2E6753D979D}" destId="{D3CEBA79-51F7-49AC-8104-9DE2B978BFF4}" srcOrd="26" destOrd="0" presId="urn:microsoft.com/office/officeart/2005/8/layout/target3"/>
    <dgm:cxn modelId="{87D46E9C-457F-4EBE-B3A4-35DC05CAA84E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1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Kuchtová Květoslava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0" i="0" u="none" kern="1200" dirty="0" smtClean="0"/>
            <a:t>VY_32_INOVACE_6A_09_Velká Británie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</a:t>
          </a:r>
          <a:r>
            <a:rPr lang="cs-CZ" sz="1700" kern="1200" dirty="0" smtClean="0"/>
            <a:t>Zeměpis 7.ročník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3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4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E115E7-0DB2-436B-8832-652F9B4971B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542A0A-AA04-468B-9D13-FC4B46DDC2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326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2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61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274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951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405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379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3269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415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1695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542A0A-AA04-468B-9D13-FC4B46DDC21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646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B781BB1-1E56-4651-8D55-13BB2B49137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A6E75F-EDDD-4D7B-A233-E784E8B2200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vlajky.genezis.eu/W/wales/800px-Flag_of_Wales_2.svg.png" TargetMode="External"/><Relationship Id="rId13" Type="http://schemas.openxmlformats.org/officeDocument/2006/relationships/hyperlink" Target="http://mapsof.net/uploads/static-maps/kanal_la_manche_s_popisem.jpg" TargetMode="External"/><Relationship Id="rId3" Type="http://schemas.openxmlformats.org/officeDocument/2006/relationships/hyperlink" Target="http://www.zemepis.net/img/vlajky/uk-lgflag.gif" TargetMode="External"/><Relationship Id="rId7" Type="http://schemas.openxmlformats.org/officeDocument/2006/relationships/hyperlink" Target="http://vlajky-statu.luksoft.cz/nahled-velky/vlajka_severniho_irska.jpg" TargetMode="External"/><Relationship Id="rId12" Type="http://schemas.openxmlformats.org/officeDocument/2006/relationships/hyperlink" Target="http://www.astro-tabor.estranky.cz/img/mid/481/bile-doverske-utesy-1.jpg" TargetMode="External"/><Relationship Id="rId2" Type="http://schemas.openxmlformats.org/officeDocument/2006/relationships/hyperlink" Target="http://velkabritanie.web2001.cz/velka%20britani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lajky-statu.luksoft.cz/nahled-velky/anglicka_vlajka.jpg" TargetMode="External"/><Relationship Id="rId11" Type="http://schemas.openxmlformats.org/officeDocument/2006/relationships/hyperlink" Target="http://i.telegraph.co.uk/multimedia/archive/02340/notes_2340332b.jpg" TargetMode="External"/><Relationship Id="rId5" Type="http://schemas.openxmlformats.org/officeDocument/2006/relationships/hyperlink" Target="http://dynastie.ic.cz/pictures/britanie/znak_britanie.gif" TargetMode="External"/><Relationship Id="rId10" Type="http://schemas.openxmlformats.org/officeDocument/2006/relationships/hyperlink" Target="http://img.ahaonline.cz/img/18/article/1176035_alzbeta-ii-kralovna.jpg" TargetMode="External"/><Relationship Id="rId4" Type="http://schemas.openxmlformats.org/officeDocument/2006/relationships/hyperlink" Target="http://media1.webgarden.name/images/media1:4d2726655826c.jpg/vlajka.jpg" TargetMode="External"/><Relationship Id="rId9" Type="http://schemas.openxmlformats.org/officeDocument/2006/relationships/hyperlink" Target="http://vlajky-statu.luksoft.cz/nahled-velky/vlajka_skots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7416071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5815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325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-92426" y="2967335"/>
            <a:ext cx="935789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VELKÁ BRITÁNIE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274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Velká Británie se skládá z těchto států.</a:t>
            </a:r>
          </a:p>
          <a:p>
            <a:r>
              <a:rPr lang="cs-CZ" sz="2800" dirty="0" smtClean="0"/>
              <a:t> 1. Anglie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3. Severní Irsko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4. Wales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5. Skotsko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902" y="4293096"/>
            <a:ext cx="1080000" cy="64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3295" y="3541060"/>
            <a:ext cx="1079999" cy="71854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5525004"/>
            <a:ext cx="1080000" cy="648000"/>
          </a:xfrm>
          <a:prstGeom prst="rect">
            <a:avLst/>
          </a:prstGeom>
        </p:spPr>
      </p:pic>
      <p:sp>
        <p:nvSpPr>
          <p:cNvPr id="21" name="Pravá složená závorka 20"/>
          <p:cNvSpPr/>
          <p:nvPr/>
        </p:nvSpPr>
        <p:spPr>
          <a:xfrm>
            <a:off x="4580348" y="2564904"/>
            <a:ext cx="648074" cy="3456384"/>
          </a:xfrm>
          <a:prstGeom prst="rightBrace">
            <a:avLst>
              <a:gd name="adj1" fmla="val 8333"/>
              <a:gd name="adj2" fmla="val 46851"/>
            </a:avLst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355802"/>
            <a:ext cx="3028950" cy="151447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902" y="2659625"/>
            <a:ext cx="1080000" cy="64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5" name="Obdélník 24"/>
          <p:cNvSpPr/>
          <p:nvPr/>
        </p:nvSpPr>
        <p:spPr>
          <a:xfrm>
            <a:off x="1275648" y="764704"/>
            <a:ext cx="65927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Základní informace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3142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000"/>
                            </p:stCondLst>
                            <p:childTnLst>
                              <p:par>
                                <p:cTn id="37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500"/>
                            </p:stCondLst>
                            <p:childTnLst>
                              <p:par>
                                <p:cTn id="52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1" grpId="0" animBg="1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England_Map_Travel-bi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692696"/>
            <a:ext cx="5400600" cy="606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19863" y="1196752"/>
            <a:ext cx="360047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Mapa</a:t>
            </a:r>
          </a:p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Británie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3140968"/>
            <a:ext cx="294907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mapě najdi :</a:t>
            </a:r>
          </a:p>
          <a:p>
            <a:r>
              <a:rPr lang="cs-CZ" sz="3200" dirty="0" smtClean="0"/>
              <a:t>Anglii</a:t>
            </a:r>
          </a:p>
          <a:p>
            <a:r>
              <a:rPr lang="cs-CZ" sz="3200" dirty="0" smtClean="0"/>
              <a:t>Severní Irsko</a:t>
            </a:r>
          </a:p>
          <a:p>
            <a:r>
              <a:rPr lang="cs-CZ" sz="3200" dirty="0" smtClean="0"/>
              <a:t>Wales</a:t>
            </a:r>
          </a:p>
          <a:p>
            <a:r>
              <a:rPr lang="cs-CZ" sz="3200" dirty="0" smtClean="0"/>
              <a:t>Skotsko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736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město: Londýn</a:t>
            </a:r>
          </a:p>
          <a:p>
            <a:r>
              <a:rPr lang="cs-CZ" dirty="0" smtClean="0"/>
              <a:t>Státní zřízení: konstituční monarchie</a:t>
            </a:r>
          </a:p>
          <a:p>
            <a:r>
              <a:rPr lang="cs-CZ" dirty="0" smtClean="0"/>
              <a:t>Královna: Alžběta II</a:t>
            </a:r>
          </a:p>
          <a:p>
            <a:r>
              <a:rPr lang="cs-CZ" dirty="0" smtClean="0"/>
              <a:t>Měna: anglická libra</a:t>
            </a:r>
          </a:p>
          <a:p>
            <a:r>
              <a:rPr lang="cs-CZ" dirty="0" smtClean="0"/>
              <a:t>Jazyk: angličtina</a:t>
            </a:r>
          </a:p>
          <a:p>
            <a:r>
              <a:rPr lang="cs-CZ" dirty="0" smtClean="0"/>
              <a:t>Počet obyvatel: 58 500 000 obyvatel</a:t>
            </a:r>
          </a:p>
          <a:p>
            <a:r>
              <a:rPr lang="cs-CZ" dirty="0" smtClean="0"/>
              <a:t>Rozloha: 241 752 km²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66038" y="764704"/>
            <a:ext cx="659270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Základní informace</a:t>
            </a:r>
          </a:p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3554" y="4797152"/>
            <a:ext cx="3315006" cy="2060848"/>
          </a:xfrm>
          <a:prstGeom prst="rect">
            <a:avLst/>
          </a:prstGeom>
        </p:spPr>
      </p:pic>
      <p:pic>
        <p:nvPicPr>
          <p:cNvPr id="1026" name="Picture 2" descr="http://i.telegraph.co.uk/multimedia/archive/02340/notes_2340332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52936"/>
            <a:ext cx="3203848" cy="176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75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2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24" y="979677"/>
            <a:ext cx="4325740" cy="269597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cxnSp>
        <p:nvCxnSpPr>
          <p:cNvPr id="8" name="Přímá spojnice se šipkou 7"/>
          <p:cNvCxnSpPr/>
          <p:nvPr/>
        </p:nvCxnSpPr>
        <p:spPr>
          <a:xfrm flipH="1" flipV="1">
            <a:off x="4760337" y="2132856"/>
            <a:ext cx="1152128" cy="101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084168" y="1958331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Velké Británie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392" y="3410982"/>
            <a:ext cx="3295253" cy="32806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cxnSp>
        <p:nvCxnSpPr>
          <p:cNvPr id="11" name="Přímá spojnice se šipkou 10"/>
          <p:cNvCxnSpPr/>
          <p:nvPr/>
        </p:nvCxnSpPr>
        <p:spPr>
          <a:xfrm>
            <a:off x="4042477" y="516489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043608" y="503303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 Velké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01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Velká </a:t>
            </a:r>
            <a:r>
              <a:rPr lang="cs-CZ" dirty="0"/>
              <a:t>B</a:t>
            </a:r>
            <a:r>
              <a:rPr lang="cs-CZ" dirty="0" smtClean="0"/>
              <a:t>ritánie je ostrovní stát, omývá ji Atlantský oceán, Irské moře, Keltské moře a Severní moře.</a:t>
            </a:r>
          </a:p>
          <a:p>
            <a:r>
              <a:rPr lang="cs-CZ" dirty="0" smtClean="0"/>
              <a:t>Od Francie je oddělena kanálem La Manche.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764704"/>
            <a:ext cx="49189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Sousední státy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33" y="3344788"/>
            <a:ext cx="3246262" cy="21602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9828" y="4527748"/>
            <a:ext cx="3934172" cy="2348880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 flipH="1">
            <a:off x="3707904" y="3717032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580112" y="3501008"/>
            <a:ext cx="3563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err="1" smtClean="0"/>
              <a:t>Dowerské</a:t>
            </a:r>
            <a:r>
              <a:rPr lang="cs-CZ" sz="2000" u="sng" dirty="0" smtClean="0"/>
              <a:t> křídové útesy</a:t>
            </a:r>
            <a:endParaRPr lang="cs-CZ" sz="2000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42264" y="6093296"/>
            <a:ext cx="1911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Kanál La Manche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753749" y="6277962"/>
            <a:ext cx="1142619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34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10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5477" y="1700808"/>
            <a:ext cx="5128525" cy="4389120"/>
          </a:xfrm>
        </p:spPr>
        <p:txBody>
          <a:bodyPr/>
          <a:lstStyle/>
          <a:p>
            <a:r>
              <a:rPr lang="cs-CZ" dirty="0" smtClean="0"/>
              <a:t>Mezi Anglická pohoří patří </a:t>
            </a:r>
            <a:r>
              <a:rPr lang="cs-CZ" dirty="0" err="1" smtClean="0"/>
              <a:t>Grampiany</a:t>
            </a:r>
            <a:r>
              <a:rPr lang="cs-CZ" dirty="0" smtClean="0"/>
              <a:t>, </a:t>
            </a:r>
            <a:r>
              <a:rPr lang="cs-CZ" dirty="0" err="1" smtClean="0"/>
              <a:t>Cambrian</a:t>
            </a:r>
            <a:r>
              <a:rPr lang="cs-CZ" dirty="0" smtClean="0"/>
              <a:t> </a:t>
            </a:r>
            <a:r>
              <a:rPr lang="cs-CZ" dirty="0" err="1" smtClean="0"/>
              <a:t>Mounteains</a:t>
            </a:r>
            <a:r>
              <a:rPr lang="cs-CZ" dirty="0" smtClean="0"/>
              <a:t> a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Highlands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Mezi britské nížiny patří </a:t>
            </a:r>
            <a:r>
              <a:rPr lang="cs-CZ" dirty="0" err="1" smtClean="0"/>
              <a:t>Dowerská</a:t>
            </a:r>
            <a:r>
              <a:rPr lang="cs-CZ" dirty="0" smtClean="0"/>
              <a:t> nížina.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04048" y="616291"/>
            <a:ext cx="2439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Povrch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1196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508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35480"/>
            <a:ext cx="8229600" cy="43891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Nejdelší řeka je Temže , délka 340 km, protéká Londýnem a vlévá se do Severního moře.</a:t>
            </a:r>
          </a:p>
          <a:p>
            <a:r>
              <a:rPr lang="cs-CZ" dirty="0" smtClean="0"/>
              <a:t>Druhá nejdelší řeka je </a:t>
            </a:r>
            <a:r>
              <a:rPr lang="cs-CZ" dirty="0" err="1" smtClean="0"/>
              <a:t>Severn</a:t>
            </a:r>
            <a:r>
              <a:rPr lang="cs-CZ" dirty="0" smtClean="0"/>
              <a:t>, pramení ve středním Walesu a vlévá se do Bristolského zálivu.</a:t>
            </a:r>
          </a:p>
          <a:p>
            <a:r>
              <a:rPr lang="cs-CZ" dirty="0" smtClean="0"/>
              <a:t>Největší britské jezero je jezero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Neagh</a:t>
            </a:r>
            <a:r>
              <a:rPr lang="cs-CZ" dirty="0" smtClean="0"/>
              <a:t> v Severním Irsku. Na jezeře je rozvinuto rybářství a úhoři z jezera se vyvážejí do celého světa.</a:t>
            </a:r>
          </a:p>
          <a:p>
            <a:r>
              <a:rPr lang="cs-CZ" dirty="0" smtClean="0"/>
              <a:t>Asi nejznámějším jezerem je jezero Loch Ness, které se proslavilo příšerou </a:t>
            </a:r>
            <a:r>
              <a:rPr lang="cs-CZ" dirty="0" err="1" smtClean="0"/>
              <a:t>Nessie</a:t>
            </a:r>
            <a:r>
              <a:rPr lang="cs-CZ" dirty="0" smtClean="0"/>
              <a:t>.</a:t>
            </a:r>
          </a:p>
          <a:p>
            <a:r>
              <a:rPr lang="cs-CZ" dirty="0"/>
              <a:t>V roce </a:t>
            </a:r>
            <a:r>
              <a:rPr lang="cs-CZ" dirty="0" smtClean="0"/>
              <a:t>1982 zkoumalo jezero sonarem 1500 </a:t>
            </a:r>
            <a:r>
              <a:rPr lang="cs-CZ" dirty="0"/>
              <a:t>hodin 150 odborníků. Zaznamenali 40 kontaktů ukazujících na </a:t>
            </a:r>
            <a:r>
              <a:rPr lang="cs-CZ" dirty="0" smtClean="0"/>
              <a:t>tvory </a:t>
            </a:r>
            <a:r>
              <a:rPr lang="cs-CZ" dirty="0"/>
              <a:t>velkých rozměrů.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87824" y="620688"/>
            <a:ext cx="2779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Vodstvo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291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TOM33847f_0_0904_londyn_0037_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21" y="4221088"/>
            <a:ext cx="2993519" cy="203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800px-Wfm_lough_neag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21" y="1988840"/>
            <a:ext cx="2993519" cy="213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Desktop\sever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2462695" cy="426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jezero lochnes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1988840"/>
            <a:ext cx="2376263" cy="224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Desktop\S5CAO59L9JCANQ3PQHCAYUCFYXCABR7KQCCAFEHO6OCAKG3F91CA5TEPXVCA8P9IK8CA61IY48CA0Q0UH0CA41LHDUCAOQQEL3CAJ3PUM9CATW25FECA6KXXIECAWC8Y7CCASBXSYZCAWO2WOVCAX1SF0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40" y="4365104"/>
            <a:ext cx="2485228" cy="166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276872"/>
            <a:ext cx="2531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Jezero LOUGH NEAGH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276872"/>
            <a:ext cx="2089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Jezero LOCH NESS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581128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NESSIE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6262762"/>
            <a:ext cx="1921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Temže v Londýně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6358" y="2276872"/>
            <a:ext cx="2464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Meandry řeky SEVERN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23902" y="2967335"/>
            <a:ext cx="24961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23902" y="2967335"/>
            <a:ext cx="24961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              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44827" y="548680"/>
            <a:ext cx="471032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Jezera </a:t>
            </a:r>
            <a:r>
              <a:rPr lang="cs-CZ" sz="60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cs-CZ" sz="6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řeky</a:t>
            </a:r>
            <a:endParaRPr lang="cs-CZ" sz="6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533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000"/>
                            </p:stCondLst>
                            <p:childTnLst>
                              <p:par>
                                <p:cTn id="47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89" y="5229200"/>
            <a:ext cx="1270248" cy="1270248"/>
          </a:xfrm>
        </p:spPr>
      </p:pic>
      <p:sp>
        <p:nvSpPr>
          <p:cNvPr id="6" name="Obdélník 5"/>
          <p:cNvSpPr/>
          <p:nvPr/>
        </p:nvSpPr>
        <p:spPr>
          <a:xfrm>
            <a:off x="351389" y="836712"/>
            <a:ext cx="8441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jsme si zapamatovali 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" name="Zástupný symbol pro obsah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5229200"/>
            <a:ext cx="1270248" cy="127024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75656" y="1843275"/>
            <a:ext cx="5952527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státy tvoří Velkou Británii ?</a:t>
            </a:r>
          </a:p>
          <a:p>
            <a:r>
              <a:rPr lang="cs-CZ" dirty="0" smtClean="0"/>
              <a:t>Jaké  je státní zřízení a kdo je hlavou  Velké Británie ?</a:t>
            </a:r>
          </a:p>
          <a:p>
            <a:r>
              <a:rPr lang="cs-CZ" dirty="0" smtClean="0"/>
              <a:t>Hlavní město Velké Británie ?</a:t>
            </a:r>
          </a:p>
          <a:p>
            <a:r>
              <a:rPr lang="cs-CZ" dirty="0" smtClean="0"/>
              <a:t>Čím budeš v Británii platit ?</a:t>
            </a:r>
          </a:p>
          <a:p>
            <a:r>
              <a:rPr lang="cs-CZ" dirty="0"/>
              <a:t> </a:t>
            </a:r>
            <a:r>
              <a:rPr lang="cs-CZ" dirty="0" smtClean="0"/>
              <a:t>Která moře a který oceán omývá břehy Velké Británie ?</a:t>
            </a:r>
          </a:p>
          <a:p>
            <a:r>
              <a:rPr lang="cs-CZ" dirty="0" smtClean="0"/>
              <a:t>Znáš nejdelší řeku Británie a víš, kterým městem protéká ?</a:t>
            </a:r>
          </a:p>
          <a:p>
            <a:r>
              <a:rPr lang="cs-CZ" dirty="0" smtClean="0"/>
              <a:t>Čím se proslavilo jezero Loch Ness ?</a:t>
            </a:r>
          </a:p>
          <a:p>
            <a:r>
              <a:rPr lang="cs-CZ" dirty="0" smtClean="0"/>
              <a:t>Jaké jezero ve Velké Británii je největší 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              Znáte mě ?z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757959" y="6108848"/>
            <a:ext cx="12141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411761" y="6090592"/>
            <a:ext cx="110405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771800" y="4797152"/>
            <a:ext cx="2965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Kontrolní otázka :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5864324"/>
            <a:ext cx="1268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Znáte mě ?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1389" y="5462517"/>
            <a:ext cx="1179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 jsem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Mr. BEAN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89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0"/>
                            </p:stCondLst>
                            <p:childTnLst>
                              <p:par>
                                <p:cTn id="49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3000"/>
                            </p:stCondLst>
                            <p:childTnLst>
                              <p:par>
                                <p:cTn id="53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000"/>
                            </p:stCondLst>
                            <p:childTnLst>
                              <p:par>
                                <p:cTn id="57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9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2000"/>
                            </p:stCondLst>
                            <p:childTnLst>
                              <p:par>
                                <p:cTn id="65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5000"/>
                            </p:stCondLst>
                            <p:childTnLst>
                              <p:par>
                                <p:cTn id="69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8000"/>
                            </p:stCondLst>
                            <p:childTnLst>
                              <p:par>
                                <p:cTn id="73" presetID="6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5" dur="2000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p"/>
      <p:bldP spid="18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387424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rmAutofit fontScale="70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velkabritanie.web2001.cz/velka%20britanie.jpg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www.zemepis.net/img/vlajky/uk-lgflag.gif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media1.webgarden.name/images/media1:4d2726655826c.jpg/vlajka.jpg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dynastie.ic.cz/pictures/britanie/znak_britanie.gif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vlajky-statu.luksoft.cz/nahled-velky/anglicka_vlajka.jpg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vlajky-statu.luksoft.cz/nahled-velky/vlajka_severniho_irska.jpg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vlajky.genezis.eu/W/wales/800px-Flag_of_Wales_2.svg.png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vlajky-statu.luksoft.cz/nahled-velky/vlajka_skotska.jpg</a:t>
            </a:r>
            <a:r>
              <a:rPr lang="pl-PL" dirty="0"/>
              <a:t/>
            </a:r>
            <a:br>
              <a:rPr lang="pl-PL" dirty="0"/>
            </a:br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img.ahaonline.cz/img/18/article/1176035_alzbeta-ii-kralovna.jpg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i.telegraph.co.uk/multimedia/archive/02340/notes_2340332b.jpg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www.astro-tabor.estranky.cz/img/mid/481/bile-doverske-utesy-1.jpg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12.1.2013].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mapsof.net/uploads/static-maps/kanal_la_manche_s_popisem.jpg</a:t>
            </a:r>
            <a:endParaRPr lang="pl-PL" dirty="0" smtClean="0"/>
          </a:p>
          <a:p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61438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6112</TotalTime>
  <Words>412</Words>
  <Application>Microsoft Office PowerPoint</Application>
  <PresentationFormat>Předvádění na obrazovce (4:3)</PresentationFormat>
  <Paragraphs>98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44</cp:revision>
  <dcterms:created xsi:type="dcterms:W3CDTF">2012-04-10T14:34:40Z</dcterms:created>
  <dcterms:modified xsi:type="dcterms:W3CDTF">2013-02-07T17:46:21Z</dcterms:modified>
</cp:coreProperties>
</file>