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7" r:id="rId3"/>
    <p:sldId id="256" r:id="rId4"/>
    <p:sldId id="257" r:id="rId5"/>
    <p:sldId id="259" r:id="rId6"/>
    <p:sldId id="260" r:id="rId7"/>
    <p:sldId id="261" r:id="rId8"/>
    <p:sldId id="262" r:id="rId9"/>
    <p:sldId id="265" r:id="rId10"/>
    <p:sldId id="263" r:id="rId11"/>
    <p:sldId id="264" r:id="rId12"/>
    <p:sldId id="266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Kuchtová Květoslava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VY_32_INOVACE_40_ZEMĚPIS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Evropa – </a:t>
          </a:r>
          <a:r>
            <a:rPr lang="cs-CZ" dirty="0" smtClean="0"/>
            <a:t>Velká Británie </a:t>
          </a:r>
          <a:r>
            <a:rPr lang="cs-CZ" dirty="0" smtClean="0"/>
            <a:t>7.ročník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A699A6D-8932-4E2E-BAE2-14A97D5D4C00}" type="presOf" srcId="{9F18DD90-522E-4A06-9EDB-3FF7C7EB6637}" destId="{932F2F5B-E5E6-4E00-9503-10413FFBA7E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33EB6F4-7AFA-401A-803C-56AB28483212}" type="presOf" srcId="{019433A1-1324-4DE1-9E6F-32B851095F74}" destId="{CC1D5B29-8413-4412-9F6D-55E531B84639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069036B5-C51B-48E9-8023-E4BB791C66C2}" type="presOf" srcId="{C73C7642-F245-4585-8F88-243F9FAEF6CA}" destId="{0E0F4EFC-82FA-4EC4-801E-BC2F931EC339}" srcOrd="1" destOrd="0" presId="urn:microsoft.com/office/officeart/2005/8/layout/target3"/>
    <dgm:cxn modelId="{5070A440-64B4-48DB-B002-3EFBA3506C2B}" type="presOf" srcId="{0C6E1E16-08A6-4B86-AB9F-749A7749D4C9}" destId="{D8344A4C-A59C-418B-AE84-1CF03F62012F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AFD626B-0C0B-475C-8242-DC2BD00275B6}" type="presOf" srcId="{39F8B381-5807-488E-AC22-73DD4140ED4A}" destId="{71045F8C-00FA-488E-A7BD-E2E6753D979D}" srcOrd="0" destOrd="0" presId="urn:microsoft.com/office/officeart/2005/8/layout/target3"/>
    <dgm:cxn modelId="{048BF6E7-D71C-4D21-9E87-153DAD5A6F1D}" type="presOf" srcId="{9F18DD90-522E-4A06-9EDB-3FF7C7EB6637}" destId="{D102FEF8-6917-41D2-AE5D-914C1EA8F84A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2429CDED-E74C-4437-A7E5-B7D07E57D3ED}" type="presOf" srcId="{019433A1-1324-4DE1-9E6F-32B851095F74}" destId="{83FE2C4A-F11C-43B1-9923-1AFAA3244381}" srcOrd="1" destOrd="0" presId="urn:microsoft.com/office/officeart/2005/8/layout/target3"/>
    <dgm:cxn modelId="{C4BF6560-B5C4-41AE-A86A-F9490779C698}" type="presOf" srcId="{FBBFC3EA-9D9D-4F3A-BEA6-9C2C0E46BF20}" destId="{601CDFA2-8205-4060-95D5-B0A001D0D0E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DE66AD4-3338-4083-BD70-CFE1630CF8AF}" type="presOf" srcId="{445C7998-7549-48B0-BD68-D4F0167F02E5}" destId="{BC35EE03-4121-4EF9-923D-7CB6D30D358D}" srcOrd="0" destOrd="0" presId="urn:microsoft.com/office/officeart/2005/8/layout/target3"/>
    <dgm:cxn modelId="{308F43D8-E252-48B8-A97E-B43444B1F42C}" type="presOf" srcId="{C73C7642-F245-4585-8F88-243F9FAEF6CA}" destId="{304CA11A-E17E-4999-A128-C72BF543B20D}" srcOrd="0" destOrd="0" presId="urn:microsoft.com/office/officeart/2005/8/layout/target3"/>
    <dgm:cxn modelId="{43B1CAA8-DC26-4415-895A-FE4E81DF89B9}" type="presOf" srcId="{445C7998-7549-48B0-BD68-D4F0167F02E5}" destId="{4D19AB04-24FA-40C2-B203-52AE3D15E171}" srcOrd="1" destOrd="0" presId="urn:microsoft.com/office/officeart/2005/8/layout/target3"/>
    <dgm:cxn modelId="{22DBDD92-3E70-43D7-BC86-4AB3A5C14F9D}" type="presOf" srcId="{EBC41103-E2E5-4D48-9B4B-425520D3D098}" destId="{D3CEBA79-51F7-49AC-8104-9DE2B978BFF4}" srcOrd="1" destOrd="0" presId="urn:microsoft.com/office/officeart/2005/8/layout/target3"/>
    <dgm:cxn modelId="{BC854AD0-A0E0-4B16-B793-EA565255BB22}" type="presOf" srcId="{FBBFC3EA-9D9D-4F3A-BEA6-9C2C0E46BF20}" destId="{3F478621-DC04-4E99-8ED0-6EF817E39D41}" srcOrd="1" destOrd="0" presId="urn:microsoft.com/office/officeart/2005/8/layout/target3"/>
    <dgm:cxn modelId="{B4C2D418-FE63-4196-BCC2-9DFCD7B69384}" type="presOf" srcId="{0C6E1E16-08A6-4B86-AB9F-749A7749D4C9}" destId="{B7652895-8F40-40B1-8BC2-AD2A1592E4B6}" srcOrd="1" destOrd="0" presId="urn:microsoft.com/office/officeart/2005/8/layout/target3"/>
    <dgm:cxn modelId="{F5BE38CE-A003-416F-981D-2AB957CDBDBA}" type="presOf" srcId="{EBC41103-E2E5-4D48-9B4B-425520D3D098}" destId="{F732C171-B6A8-40AC-BE86-9061B3C3D3B8}" srcOrd="0" destOrd="0" presId="urn:microsoft.com/office/officeart/2005/8/layout/target3"/>
    <dgm:cxn modelId="{E8463E66-50E4-443A-B5A1-986FB43AF30C}" type="presParOf" srcId="{71045F8C-00FA-488E-A7BD-E2E6753D979D}" destId="{3577EC6B-C980-4F34-8C69-4365E7B8FC8C}" srcOrd="0" destOrd="0" presId="urn:microsoft.com/office/officeart/2005/8/layout/target3"/>
    <dgm:cxn modelId="{383ADB0D-3DD6-4415-B043-0EB8A3D49CDC}" type="presParOf" srcId="{71045F8C-00FA-488E-A7BD-E2E6753D979D}" destId="{6940EB87-DC1D-4BC3-9408-9AC2E1FFC039}" srcOrd="1" destOrd="0" presId="urn:microsoft.com/office/officeart/2005/8/layout/target3"/>
    <dgm:cxn modelId="{96B373A0-C563-4013-9852-0A01F5BAF2EE}" type="presParOf" srcId="{71045F8C-00FA-488E-A7BD-E2E6753D979D}" destId="{BC35EE03-4121-4EF9-923D-7CB6D30D358D}" srcOrd="2" destOrd="0" presId="urn:microsoft.com/office/officeart/2005/8/layout/target3"/>
    <dgm:cxn modelId="{1C7165E0-8901-4259-BDF5-C2B948F0B8FE}" type="presParOf" srcId="{71045F8C-00FA-488E-A7BD-E2E6753D979D}" destId="{D3840DFA-901C-4049-8AB2-27AC2BA34540}" srcOrd="3" destOrd="0" presId="urn:microsoft.com/office/officeart/2005/8/layout/target3"/>
    <dgm:cxn modelId="{3CB5E126-7C5E-4775-B0AE-308D1452FD8E}" type="presParOf" srcId="{71045F8C-00FA-488E-A7BD-E2E6753D979D}" destId="{5BDA8D49-C64C-4FDF-ACCF-171444A32B21}" srcOrd="4" destOrd="0" presId="urn:microsoft.com/office/officeart/2005/8/layout/target3"/>
    <dgm:cxn modelId="{3427E6CD-8EBE-4ECE-9AE4-4702F5C61E2D}" type="presParOf" srcId="{71045F8C-00FA-488E-A7BD-E2E6753D979D}" destId="{D8344A4C-A59C-418B-AE84-1CF03F62012F}" srcOrd="5" destOrd="0" presId="urn:microsoft.com/office/officeart/2005/8/layout/target3"/>
    <dgm:cxn modelId="{C47E1865-6DFA-450F-A846-A0ED1A8BED9A}" type="presParOf" srcId="{71045F8C-00FA-488E-A7BD-E2E6753D979D}" destId="{57DDA582-354B-4295-AE97-083B34E96D1A}" srcOrd="6" destOrd="0" presId="urn:microsoft.com/office/officeart/2005/8/layout/target3"/>
    <dgm:cxn modelId="{8F916729-CE60-4839-9CD8-24C3B3619EB4}" type="presParOf" srcId="{71045F8C-00FA-488E-A7BD-E2E6753D979D}" destId="{4A11C032-4DF2-44E5-8C80-1286B3D4B133}" srcOrd="7" destOrd="0" presId="urn:microsoft.com/office/officeart/2005/8/layout/target3"/>
    <dgm:cxn modelId="{20E7F486-756F-4482-BECB-B20163110A31}" type="presParOf" srcId="{71045F8C-00FA-488E-A7BD-E2E6753D979D}" destId="{601CDFA2-8205-4060-95D5-B0A001D0D0E3}" srcOrd="8" destOrd="0" presId="urn:microsoft.com/office/officeart/2005/8/layout/target3"/>
    <dgm:cxn modelId="{A4356D99-BD92-46C5-84C8-BF6113904C9B}" type="presParOf" srcId="{71045F8C-00FA-488E-A7BD-E2E6753D979D}" destId="{EA95FEE9-5F68-48C7-93BB-0F8C419DA96D}" srcOrd="9" destOrd="0" presId="urn:microsoft.com/office/officeart/2005/8/layout/target3"/>
    <dgm:cxn modelId="{02A6B49B-A8CD-4645-A9DE-61474BB1CCE8}" type="presParOf" srcId="{71045F8C-00FA-488E-A7BD-E2E6753D979D}" destId="{BB3828A8-1683-43A3-8BCA-2995B7EAE8F3}" srcOrd="10" destOrd="0" presId="urn:microsoft.com/office/officeart/2005/8/layout/target3"/>
    <dgm:cxn modelId="{4E695B9F-0C5F-492C-8554-51447DAA0ABD}" type="presParOf" srcId="{71045F8C-00FA-488E-A7BD-E2E6753D979D}" destId="{CC1D5B29-8413-4412-9F6D-55E531B84639}" srcOrd="11" destOrd="0" presId="urn:microsoft.com/office/officeart/2005/8/layout/target3"/>
    <dgm:cxn modelId="{707DCA3D-3951-4303-B075-2C2D760D96A6}" type="presParOf" srcId="{71045F8C-00FA-488E-A7BD-E2E6753D979D}" destId="{AEEDACE7-4427-455B-A155-2C3381828BD7}" srcOrd="12" destOrd="0" presId="urn:microsoft.com/office/officeart/2005/8/layout/target3"/>
    <dgm:cxn modelId="{5D53E9EF-A09F-42A8-86F4-63E9D29BAFF0}" type="presParOf" srcId="{71045F8C-00FA-488E-A7BD-E2E6753D979D}" destId="{7C8531F2-00DF-4DB1-A6C6-AF46193E1BBF}" srcOrd="13" destOrd="0" presId="urn:microsoft.com/office/officeart/2005/8/layout/target3"/>
    <dgm:cxn modelId="{8699DC65-B52A-4358-92B9-F17CF7D39D09}" type="presParOf" srcId="{71045F8C-00FA-488E-A7BD-E2E6753D979D}" destId="{304CA11A-E17E-4999-A128-C72BF543B20D}" srcOrd="14" destOrd="0" presId="urn:microsoft.com/office/officeart/2005/8/layout/target3"/>
    <dgm:cxn modelId="{0B0BAD84-ACA5-4D0D-8789-C007CEFB40CE}" type="presParOf" srcId="{71045F8C-00FA-488E-A7BD-E2E6753D979D}" destId="{C67EF5F7-B425-49AF-82F9-2446588ED851}" srcOrd="15" destOrd="0" presId="urn:microsoft.com/office/officeart/2005/8/layout/target3"/>
    <dgm:cxn modelId="{F403E6E6-4271-4D77-AFF0-BF10167ED420}" type="presParOf" srcId="{71045F8C-00FA-488E-A7BD-E2E6753D979D}" destId="{14E80F71-B028-4CCE-8C5A-7AE67F9A28C6}" srcOrd="16" destOrd="0" presId="urn:microsoft.com/office/officeart/2005/8/layout/target3"/>
    <dgm:cxn modelId="{9C3AEDC4-617E-4915-884D-A4CD6EDAFEB9}" type="presParOf" srcId="{71045F8C-00FA-488E-A7BD-E2E6753D979D}" destId="{F732C171-B6A8-40AC-BE86-9061B3C3D3B8}" srcOrd="17" destOrd="0" presId="urn:microsoft.com/office/officeart/2005/8/layout/target3"/>
    <dgm:cxn modelId="{3224A0B5-827B-439D-BFCE-525D693E2A61}" type="presParOf" srcId="{71045F8C-00FA-488E-A7BD-E2E6753D979D}" destId="{D8C5187E-68B6-4E2E-86D0-57087190219B}" srcOrd="18" destOrd="0" presId="urn:microsoft.com/office/officeart/2005/8/layout/target3"/>
    <dgm:cxn modelId="{9017C83A-800D-4A85-AF04-E9DBFE12F539}" type="presParOf" srcId="{71045F8C-00FA-488E-A7BD-E2E6753D979D}" destId="{1A909E4D-639C-4CB7-A7CE-FC1133FAA37E}" srcOrd="19" destOrd="0" presId="urn:microsoft.com/office/officeart/2005/8/layout/target3"/>
    <dgm:cxn modelId="{C29F413D-C03A-400D-9621-73C0B3A79FA1}" type="presParOf" srcId="{71045F8C-00FA-488E-A7BD-E2E6753D979D}" destId="{D102FEF8-6917-41D2-AE5D-914C1EA8F84A}" srcOrd="20" destOrd="0" presId="urn:microsoft.com/office/officeart/2005/8/layout/target3"/>
    <dgm:cxn modelId="{1428A7AD-089A-45D6-8D2F-94B273F05C4E}" type="presParOf" srcId="{71045F8C-00FA-488E-A7BD-E2E6753D979D}" destId="{4D19AB04-24FA-40C2-B203-52AE3D15E171}" srcOrd="21" destOrd="0" presId="urn:microsoft.com/office/officeart/2005/8/layout/target3"/>
    <dgm:cxn modelId="{097660C0-AB89-451B-808D-499E3C2D9B16}" type="presParOf" srcId="{71045F8C-00FA-488E-A7BD-E2E6753D979D}" destId="{B7652895-8F40-40B1-8BC2-AD2A1592E4B6}" srcOrd="22" destOrd="0" presId="urn:microsoft.com/office/officeart/2005/8/layout/target3"/>
    <dgm:cxn modelId="{9EDD0A18-ED44-4FC9-A1F3-2F0D50B8C476}" type="presParOf" srcId="{71045F8C-00FA-488E-A7BD-E2E6753D979D}" destId="{3F478621-DC04-4E99-8ED0-6EF817E39D41}" srcOrd="23" destOrd="0" presId="urn:microsoft.com/office/officeart/2005/8/layout/target3"/>
    <dgm:cxn modelId="{C8C26B5D-3A85-4FC9-BA8B-5393FE16477E}" type="presParOf" srcId="{71045F8C-00FA-488E-A7BD-E2E6753D979D}" destId="{83FE2C4A-F11C-43B1-9923-1AFAA3244381}" srcOrd="24" destOrd="0" presId="urn:microsoft.com/office/officeart/2005/8/layout/target3"/>
    <dgm:cxn modelId="{1E59C3D3-D2FD-4E05-BD8E-32D50B619B64}" type="presParOf" srcId="{71045F8C-00FA-488E-A7BD-E2E6753D979D}" destId="{0E0F4EFC-82FA-4EC4-801E-BC2F931EC339}" srcOrd="25" destOrd="0" presId="urn:microsoft.com/office/officeart/2005/8/layout/target3"/>
    <dgm:cxn modelId="{CEDB1EE9-3D24-44F7-B89C-2C6D3A8ACCC5}" type="presParOf" srcId="{71045F8C-00FA-488E-A7BD-E2E6753D979D}" destId="{D3CEBA79-51F7-49AC-8104-9DE2B978BFF4}" srcOrd="26" destOrd="0" presId="urn:microsoft.com/office/officeart/2005/8/layout/target3"/>
    <dgm:cxn modelId="{8E9B056F-7130-4A55-94AE-2DAA4DDC5AB9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Kuchtová Květoslava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VY_32_INOVACE_40_ZEMĚPIS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Evropa – </a:t>
          </a:r>
          <a:r>
            <a:rPr lang="cs-CZ" sz="1800" kern="1200" dirty="0" smtClean="0"/>
            <a:t>Velká Británie </a:t>
          </a:r>
          <a:r>
            <a:rPr lang="cs-CZ" sz="1800" kern="1200" dirty="0" smtClean="0"/>
            <a:t>7.ročník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D6521B-F961-42F8-B82B-6EDED934D2C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95F6-33F0-40DB-98E9-C8B87923F5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399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204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243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3850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059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5524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2505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980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898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930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347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C95F6-33F0-40DB-98E9-C8B87923F53F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294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21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5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05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907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825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41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078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518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748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314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56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D600A-5472-48EA-96D8-1A3FDD98357D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679B9-56C9-470A-A32F-7697B03B6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26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9.jpeg"/><Relationship Id="rId5" Type="http://schemas.openxmlformats.org/officeDocument/2006/relationships/image" Target="../media/image15.png"/><Relationship Id="rId10" Type="http://schemas.openxmlformats.org/officeDocument/2006/relationships/image" Target="../media/image18.jpeg"/><Relationship Id="rId4" Type="http://schemas.microsoft.com/office/2007/relationships/hdphoto" Target="../media/hdphoto1.wdp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g.blesk.cz/img/1/normal480/1199238-img-rowan-atkinson-mr-bean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2799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63238260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57794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 s pomocí interaktivní tabule.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108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zivatel\AppData\Local\Microsoft\Windows\Temporary Internet Files\Content.IE5\KECRYMP1\MP90040341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54" y="-108655"/>
            <a:ext cx="9252520" cy="722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168690" y="260648"/>
            <a:ext cx="393248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Londýn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108366" y="5686082"/>
            <a:ext cx="605313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Hlavní město Spojeného království</a:t>
            </a:r>
          </a:p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Velké Británie a Severního Irska</a:t>
            </a:r>
            <a:endParaRPr lang="cs-CZ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87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Flag of the City of London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736304" cy="164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Londonwapp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69" y="4149080"/>
            <a:ext cx="2987824" cy="254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8442" y="2011429"/>
            <a:ext cx="8532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Rozloha:                                      1577 km²</a:t>
            </a:r>
          </a:p>
          <a:p>
            <a:r>
              <a:rPr lang="cs-CZ" sz="2000" dirty="0" smtClean="0"/>
              <a:t>Počet obyvatel:                          7 556 900</a:t>
            </a:r>
          </a:p>
          <a:p>
            <a:r>
              <a:rPr lang="cs-CZ" sz="2000" dirty="0" smtClean="0"/>
              <a:t>Etnické složení:                          69% bílí, 12% </a:t>
            </a:r>
            <a:r>
              <a:rPr lang="cs-CZ" sz="2000" dirty="0" err="1" smtClean="0"/>
              <a:t>asiaté</a:t>
            </a:r>
            <a:r>
              <a:rPr lang="cs-CZ" sz="2000" dirty="0" smtClean="0"/>
              <a:t>,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10% černí a 9% ostatní</a:t>
            </a:r>
          </a:p>
          <a:p>
            <a:r>
              <a:rPr lang="cs-CZ" sz="2000" dirty="0" smtClean="0"/>
              <a:t>Starosta:                                      Boris Johnson</a:t>
            </a:r>
          </a:p>
          <a:p>
            <a:r>
              <a:rPr lang="cs-CZ" sz="2000" dirty="0" smtClean="0"/>
              <a:t>Londýnem protéká řeka Temže</a:t>
            </a:r>
            <a:endParaRPr lang="cs-CZ" sz="2000" dirty="0"/>
          </a:p>
        </p:txBody>
      </p:sp>
      <p:pic>
        <p:nvPicPr>
          <p:cNvPr id="2054" name="Picture 6" descr="http://www.standard.co.uk/news/article6557234.ece/ALTERNATES/w620/Boris+Johns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466" y="2011429"/>
            <a:ext cx="2317241" cy="318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09854" y="312330"/>
            <a:ext cx="56766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Základní informace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49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První větší  obec zde založili roku 43 Římané, jako </a:t>
            </a:r>
            <a:r>
              <a:rPr lang="cs-CZ" dirty="0" err="1" smtClean="0"/>
              <a:t>Londinium</a:t>
            </a:r>
            <a:r>
              <a:rPr lang="cs-CZ" dirty="0" smtClean="0"/>
              <a:t>. Osada byla vypálena a znovu obnovena. Ve 2. století zde žilo 60  000 obyvatel. Roku 851 na město zaútočili Vikingové, dobili ho  vypálili.</a:t>
            </a:r>
          </a:p>
          <a:p>
            <a:r>
              <a:rPr lang="cs-CZ" dirty="0" smtClean="0"/>
              <a:t>Roku 1066 po vítězství v bitvě u </a:t>
            </a:r>
            <a:r>
              <a:rPr lang="cs-CZ" dirty="0" err="1" smtClean="0"/>
              <a:t>Hastingsu</a:t>
            </a:r>
            <a:r>
              <a:rPr lang="cs-CZ" dirty="0" smtClean="0"/>
              <a:t> se stal Vilém Dobyvatel králem.</a:t>
            </a:r>
          </a:p>
          <a:p>
            <a:r>
              <a:rPr lang="cs-CZ" dirty="0" smtClean="0"/>
              <a:t>Ve středověku se počet obyvatel zvýšil na  100000 obyvatel.</a:t>
            </a:r>
          </a:p>
          <a:p>
            <a:r>
              <a:rPr lang="cs-CZ" dirty="0" smtClean="0"/>
              <a:t>Ve 14. století postihla Londýn morová epidemie, jedna třetina obyvatel zemřela.</a:t>
            </a:r>
          </a:p>
          <a:p>
            <a:r>
              <a:rPr lang="cs-CZ" dirty="0" smtClean="0"/>
              <a:t>V 18. století se stal Londýn největším městem světa.</a:t>
            </a:r>
          </a:p>
          <a:p>
            <a:r>
              <a:rPr lang="cs-CZ" dirty="0" smtClean="0"/>
              <a:t>Během 2. světové války bylo zabito více než 30 000 obyvatel města.</a:t>
            </a:r>
          </a:p>
          <a:p>
            <a:r>
              <a:rPr lang="cs-CZ" dirty="0" smtClean="0"/>
              <a:t>Po  2. světové válce se významně zvýšilo složení obyvatel a Londýn se stal multikulturním městem.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051720" y="188640"/>
            <a:ext cx="5038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Historie Londýna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814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412776"/>
            <a:ext cx="8229600" cy="4525963"/>
          </a:xfrm>
        </p:spPr>
        <p:txBody>
          <a:bodyPr/>
          <a:lstStyle/>
          <a:p>
            <a:r>
              <a:rPr lang="cs-CZ" dirty="0" smtClean="0"/>
              <a:t>Temže – řeka protéká </a:t>
            </a:r>
            <a:r>
              <a:rPr lang="cs-CZ" dirty="0"/>
              <a:t>j</a:t>
            </a:r>
            <a:r>
              <a:rPr lang="cs-CZ" dirty="0" smtClean="0"/>
              <a:t>ižní Anglií, spojuje Londýn s mořem. Je dlouhá 346 km. Na Temži je postaven systém ochrany Londýna proti povodni.</a:t>
            </a:r>
            <a:endParaRPr lang="cs-CZ" dirty="0"/>
          </a:p>
        </p:txBody>
      </p:sp>
      <p:pic>
        <p:nvPicPr>
          <p:cNvPr id="3074" name="Picture 2" descr="Soubor:Thames Barrier Lond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12976"/>
            <a:ext cx="640871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02860" y="188640"/>
            <a:ext cx="3538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Řeka Temže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745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/>
          <a:lstStyle/>
          <a:p>
            <a:r>
              <a:rPr lang="cs-CZ" dirty="0" smtClean="0"/>
              <a:t>Oba mosty spojují břehy řeky Temže.</a:t>
            </a:r>
          </a:p>
          <a:p>
            <a:r>
              <a:rPr lang="cs-CZ" dirty="0" smtClean="0"/>
              <a:t>Tower </a:t>
            </a:r>
            <a:r>
              <a:rPr lang="cs-CZ" dirty="0" err="1" smtClean="0"/>
              <a:t>Bridge</a:t>
            </a:r>
            <a:r>
              <a:rPr lang="cs-CZ" dirty="0" smtClean="0"/>
              <a:t> je zvedací most, stavba mostu trvala 8 let.</a:t>
            </a:r>
          </a:p>
          <a:p>
            <a:r>
              <a:rPr lang="cs-CZ" dirty="0" err="1" smtClean="0"/>
              <a:t>Millennium</a:t>
            </a:r>
            <a:r>
              <a:rPr lang="cs-CZ" dirty="0" smtClean="0"/>
              <a:t> </a:t>
            </a:r>
            <a:r>
              <a:rPr lang="cs-CZ" dirty="0" err="1" smtClean="0"/>
              <a:t>Bridge</a:t>
            </a:r>
            <a:r>
              <a:rPr lang="cs-CZ" dirty="0" smtClean="0"/>
              <a:t> je visutý ocelový most pro pěší přes řeku Temži. Byl otevřen v roce 2000.</a:t>
            </a:r>
            <a:endParaRPr lang="cs-CZ" dirty="0"/>
          </a:p>
        </p:txBody>
      </p:sp>
      <p:pic>
        <p:nvPicPr>
          <p:cNvPr id="4098" name="Picture 2" descr="Soubor:Mill.bridge.from.tate.modern.ar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26155"/>
            <a:ext cx="4464496" cy="333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KECRYMP1\MP90018521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26154"/>
            <a:ext cx="4320480" cy="333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30241" y="116632"/>
            <a:ext cx="73954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Tower </a:t>
            </a:r>
            <a:r>
              <a:rPr lang="cs-CZ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Bridge</a:t>
            </a:r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a </a:t>
            </a:r>
            <a:r>
              <a:rPr lang="cs-CZ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Millennium</a:t>
            </a:r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Bridge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3676382"/>
            <a:ext cx="1411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Tower </a:t>
            </a:r>
            <a:r>
              <a:rPr lang="cs-CZ" dirty="0" err="1" smtClean="0">
                <a:solidFill>
                  <a:schemeClr val="bg1"/>
                </a:solidFill>
              </a:rPr>
              <a:t>Bridge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80670" y="3676382"/>
            <a:ext cx="1966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Millennium</a:t>
            </a:r>
            <a:r>
              <a:rPr lang="cs-CZ" dirty="0" smtClean="0"/>
              <a:t> </a:t>
            </a:r>
            <a:r>
              <a:rPr lang="cs-CZ" dirty="0" err="1" smtClean="0"/>
              <a:t>Bridge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824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oficiální sídlo britských panovníků, v současné době sídlo královny Alžběty II.</a:t>
            </a:r>
          </a:p>
          <a:p>
            <a:endParaRPr lang="cs-CZ" dirty="0"/>
          </a:p>
        </p:txBody>
      </p:sp>
      <p:pic>
        <p:nvPicPr>
          <p:cNvPr id="5122" name="Picture 2" descr="C:\Users\Uzivatel\AppData\Local\Microsoft\Windows\Temporary Internet Files\Content.IE5\USISP8LZ\MC9004151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24944"/>
            <a:ext cx="6408712" cy="373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98972" y="188640"/>
            <a:ext cx="6320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Buckinghamský palác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188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836712"/>
            <a:ext cx="77768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Náměstí v centru Londýna. Připomíná  vítěznou bitvu britského námořnictva u </a:t>
            </a:r>
            <a:r>
              <a:rPr lang="cs-CZ" dirty="0" err="1" smtClean="0"/>
              <a:t>Trafalgaru</a:t>
            </a:r>
            <a:r>
              <a:rPr lang="cs-CZ" dirty="0" smtClean="0"/>
              <a:t> roku 1805. Bitvě velel admirál </a:t>
            </a:r>
            <a:r>
              <a:rPr lang="cs-CZ" dirty="0" err="1" smtClean="0"/>
              <a:t>Horatio</a:t>
            </a:r>
            <a:r>
              <a:rPr lang="cs-CZ" dirty="0" smtClean="0"/>
              <a:t> Nelson. Na jeho památku stojí na náměstí sloup s jeho sochou. Sloup je obklopen fontánami a čtyřmi obrovskými bronzovými lvy. V horní části náměstí stojí Národní galerie. Od roku 1947 se na náměstí vztyčuje londýnský vánoční strom.</a:t>
            </a:r>
          </a:p>
        </p:txBody>
      </p:sp>
      <p:pic>
        <p:nvPicPr>
          <p:cNvPr id="8195" name="Picture 3" descr="C:\Users\Uzivatel\AppData\Local\Microsoft\Windows\Temporary Internet Files\Content.IE5\KECRYMP1\MP90042377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37" y="2409712"/>
            <a:ext cx="4752528" cy="442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zivatel\Desktop\rainford-roy-statue-of-admiral-lord-nelson-nelson-s-column-trafalgar-square-london-england-u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16150"/>
            <a:ext cx="3886399" cy="462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92080" y="2524254"/>
            <a:ext cx="1619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Admirál Nelson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6191" y="2524254"/>
            <a:ext cx="3424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Budova v pozadí je Národní galerie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153606" y="-86618"/>
            <a:ext cx="60737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Trafalgarské náměstí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242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94457"/>
            <a:ext cx="8229600" cy="4525963"/>
          </a:xfrm>
        </p:spPr>
        <p:txBody>
          <a:bodyPr/>
          <a:lstStyle/>
          <a:p>
            <a:r>
              <a:rPr lang="cs-CZ" dirty="0" smtClean="0"/>
              <a:t>Oficiální název je Tower </a:t>
            </a:r>
            <a:r>
              <a:rPr lang="cs-CZ" dirty="0" err="1" smtClean="0"/>
              <a:t>of</a:t>
            </a:r>
            <a:r>
              <a:rPr lang="cs-CZ" dirty="0" smtClean="0"/>
              <a:t> London. V Londýně sloužil jako pevnost, zbrojnice, pokladnice, mincovna, palác, místo poprav, observatoř a vězení. V současné době jsou  zde uloženy korunovační klenoty.</a:t>
            </a:r>
            <a:endParaRPr lang="cs-CZ" dirty="0"/>
          </a:p>
        </p:txBody>
      </p:sp>
      <p:pic>
        <p:nvPicPr>
          <p:cNvPr id="6147" name="Picture 3" descr="C:\Users\Uzivatel\AppData\Local\Microsoft\Windows\Temporary Internet Files\Content.IE5\944SZ71B\MC9001985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587" y="3234964"/>
            <a:ext cx="4149749" cy="362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zivatel\AppData\Local\Microsoft\Windows\Temporary Internet Files\Content.IE5\XXPCW6SS\MC900198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7" y="3234964"/>
            <a:ext cx="4680520" cy="362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19872" y="-26236"/>
            <a:ext cx="1943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Tower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6237312"/>
            <a:ext cx="1669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Nádvoří Toweru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860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9208" y="-315416"/>
            <a:ext cx="8229600" cy="1143000"/>
          </a:xfrm>
        </p:spPr>
        <p:txBody>
          <a:bodyPr/>
          <a:lstStyle/>
          <a:p>
            <a:r>
              <a:rPr lang="cs-CZ" dirty="0" smtClean="0"/>
              <a:t>Poznáš co je typické pro Londýn?</a:t>
            </a:r>
            <a:endParaRPr lang="cs-CZ" dirty="0"/>
          </a:p>
        </p:txBody>
      </p:sp>
      <p:pic>
        <p:nvPicPr>
          <p:cNvPr id="7170" name="Picture 2" descr="C:\Users\Uzivatel\AppData\Local\Microsoft\Windows\Temporary Internet Files\Content.IE5\USISP8LZ\MP9004331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24" b="91181" l="4381" r="947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3088432" cy="206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1569219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Doubledecker</a:t>
            </a:r>
            <a:endParaRPr lang="cs-CZ" dirty="0"/>
          </a:p>
        </p:txBody>
      </p:sp>
      <p:pic>
        <p:nvPicPr>
          <p:cNvPr id="7172" name="Picture 4" descr="http://www.hybrid.cz/obrazky/london-taxi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79" b="94853" l="2451" r="982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25144"/>
            <a:ext cx="3454152" cy="230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volejlevne.cz/budka2.gif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78" b="96528" l="9091" r="92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23" y="3808049"/>
            <a:ext cx="1397893" cy="304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upload.wikimedia.org/wikipedia/commons/5/54/Big_Ben_-_0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03724"/>
            <a:ext cx="1969517" cy="295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cdn.enjoyourholiday.com/wp-content/uploads/2012/04/London-days.-London-Eye-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294" y="692696"/>
            <a:ext cx="3935138" cy="212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img.blesk.cz/img/1/full/1199238-img-rowan-atkinson-mr-bean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551" y="2929456"/>
            <a:ext cx="2952328" cy="194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804248" y="98072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London </a:t>
            </a:r>
            <a:r>
              <a:rPr lang="cs-CZ" dirty="0" err="1" smtClean="0">
                <a:solidFill>
                  <a:schemeClr val="bg1"/>
                </a:solidFill>
              </a:rPr>
              <a:t>eye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8064" y="3284984"/>
            <a:ext cx="1119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Mr. </a:t>
            </a:r>
            <a:r>
              <a:rPr lang="cs-CZ" dirty="0" err="1" smtClean="0"/>
              <a:t>Bean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6323" y="3469650"/>
            <a:ext cx="1905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Londýnská budka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43808" y="346965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Big Ben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95272" y="5333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Taxi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30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54185" y="0"/>
            <a:ext cx="26834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Opakování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1274" y="1039962"/>
            <a:ext cx="861620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Londýn je hlavním městem…………………………………………………………a……………………………</a:t>
            </a:r>
          </a:p>
          <a:p>
            <a:endParaRPr lang="cs-CZ" dirty="0"/>
          </a:p>
          <a:p>
            <a:r>
              <a:rPr lang="cs-CZ" dirty="0" smtClean="0"/>
              <a:t>Ve znaku Londýna jsou vyobrazeni dva……………………. Londýnem protéká řeka………………….</a:t>
            </a:r>
          </a:p>
          <a:p>
            <a:endParaRPr lang="cs-CZ" dirty="0"/>
          </a:p>
          <a:p>
            <a:r>
              <a:rPr lang="cs-CZ" dirty="0" smtClean="0"/>
              <a:t>Na řece byl vybudován systém proti…………………………………..Oba  břehy Londýna spojuje</a:t>
            </a:r>
          </a:p>
          <a:p>
            <a:endParaRPr lang="cs-CZ" dirty="0"/>
          </a:p>
          <a:p>
            <a:r>
              <a:rPr lang="cs-CZ" dirty="0" smtClean="0"/>
              <a:t>několik mostů, nejznámější je…………………………………a…………………………………………………</a:t>
            </a:r>
          </a:p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cs-CZ" dirty="0" smtClean="0"/>
              <a:t>………………………………palác je sídlem…………………………………………, v současné době je sídlem</a:t>
            </a:r>
          </a:p>
          <a:p>
            <a:endParaRPr lang="cs-CZ" dirty="0"/>
          </a:p>
          <a:p>
            <a:r>
              <a:rPr lang="cs-CZ" dirty="0" smtClean="0"/>
              <a:t>…………………        ……………………………náměstí připomíná bitvu u…………………………., ve které</a:t>
            </a:r>
          </a:p>
          <a:p>
            <a:endParaRPr lang="cs-CZ" dirty="0"/>
          </a:p>
          <a:p>
            <a:r>
              <a:rPr lang="cs-CZ" dirty="0" smtClean="0"/>
              <a:t>velel admirál ……………………..    Co nebo kdo je to: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Users\Uzivatel\AppData\Local\Microsoft\Windows\Temporary Internet Files\Content.IE5\USISP8LZ\MP9004331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24" b="91181" l="4381" r="947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8352"/>
            <a:ext cx="2483768" cy="206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cdn.enjoyourholiday.com/wp-content/uploads/2012/04/London-days.-London-Eye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932107"/>
            <a:ext cx="2168142" cy="178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://img.blesk.cz/img/1/full/1199238-img-rowan-atkinson-mr-bea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617" y="4941168"/>
            <a:ext cx="2063940" cy="177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upload.wikimedia.org/wikipedia/commons/5/54/Big_Ben_-_0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145" y="4326446"/>
            <a:ext cx="1619320" cy="242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781375" y="971774"/>
            <a:ext cx="3465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Spojeného království Velké Británie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59016" y="979300"/>
            <a:ext cx="1608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Severního Irska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85990" y="1442438"/>
            <a:ext cx="643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draci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49948" y="1442438"/>
            <a:ext cx="777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Temže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48008" y="2020198"/>
            <a:ext cx="1132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povodním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42398" y="2564904"/>
            <a:ext cx="1411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Tower </a:t>
            </a:r>
            <a:r>
              <a:rPr lang="cs-CZ" dirty="0" err="1" smtClean="0">
                <a:solidFill>
                  <a:srgbClr val="FF0000"/>
                </a:solidFill>
              </a:rPr>
              <a:t>Bridge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44572" y="2564904"/>
            <a:ext cx="191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Millennium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Bridge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3117453"/>
            <a:ext cx="1632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Buckinghamský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677147" y="3117453"/>
            <a:ext cx="2067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britských panovníků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12912" y="3665105"/>
            <a:ext cx="110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Alžběty II.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52173" y="3648744"/>
            <a:ext cx="1290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Trafalgarské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144520" y="3665105"/>
            <a:ext cx="111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Trafalgaru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648283" y="4279020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Nelson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77541" y="5241111"/>
            <a:ext cx="1488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Doubledecker</a:t>
            </a:r>
          </a:p>
          <a:p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154155" y="6165304"/>
            <a:ext cx="1275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London </a:t>
            </a:r>
            <a:r>
              <a:rPr lang="cs-CZ" dirty="0" err="1" smtClean="0">
                <a:solidFill>
                  <a:schemeClr val="bg1"/>
                </a:solidFill>
              </a:rPr>
              <a:t>eye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963157" y="6324825"/>
            <a:ext cx="1022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Mr. </a:t>
            </a:r>
            <a:r>
              <a:rPr lang="cs-CZ" dirty="0" err="1" smtClean="0"/>
              <a:t>Bean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63018" y="464835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Big Ben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32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"/>
                            </p:stCondLst>
                            <p:childTnLst>
                              <p:par>
                                <p:cTn id="1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http://upload.wikimedia.org/wikipedia/commons/thumb/c/c7/Flag_of_the_City_of_London.svg/500px-Flag_of_the_City_of_London.svg.png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http://upload.wikimedia.org/wikipedia/commons/2/2e/Londonwappen.jpg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http://www.standard.co.uk/news/article6557234.ece/ALTERNATES/w620/Boris+Johnson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http://www.hybrid.cz/obrazky/london-taxi.jpg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http://www.volejlevne.cz/budka2.gif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http://cdn.enjoyourholiday.com/wp-content/uploads/2012/04/London-days.-London-Eye-2.jpg </a:t>
            </a:r>
          </a:p>
          <a:p>
            <a:r>
              <a:rPr lang="cs-CZ" dirty="0" smtClean="0"/>
              <a:t>INTERNET. </a:t>
            </a:r>
            <a:r>
              <a:rPr lang="cs-CZ" i="1" dirty="0" smtClean="0"/>
              <a:t>www.wikipedie.cz</a:t>
            </a:r>
            <a:r>
              <a:rPr lang="cs-CZ" dirty="0" smtClean="0"/>
              <a:t> [online]. [cit. 15.1.2013]. Dostupný na WWW: </a:t>
            </a:r>
            <a:r>
              <a:rPr lang="cs-CZ" dirty="0" smtClean="0">
                <a:hlinkClick r:id="rId3"/>
              </a:rPr>
              <a:t>http://img.blesk.cz/img/1/normal480/1199238-img-rowan-atkinson-mr-bean.jpg</a:t>
            </a:r>
            <a:endParaRPr lang="cs-CZ" dirty="0" smtClean="0"/>
          </a:p>
          <a:p>
            <a:r>
              <a:rPr lang="cs-CZ" dirty="0"/>
              <a:t>INTERNET. </a:t>
            </a:r>
            <a:r>
              <a:rPr lang="cs-CZ" i="1" dirty="0"/>
              <a:t>www.google.cz</a:t>
            </a:r>
            <a:r>
              <a:rPr lang="cs-CZ" dirty="0"/>
              <a:t> [online]. [cit. 16.1.2013]. Dostupný na WWW: http://cache2.allpostersimages.com/p/LRG/22/2278/U33ID00Z/plakaty/rainford-roy-statue-of-admiral-lord-nelson-nelson-s-column-trafalgar-square-london-england-uk.jpg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388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707</Words>
  <Application>Microsoft Office PowerPoint</Application>
  <PresentationFormat>Předvádění na obrazovce (4:3)</PresentationFormat>
  <Paragraphs>101</Paragraphs>
  <Slides>13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Poznáš co je typické pro Londýn?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Honza</cp:lastModifiedBy>
  <cp:revision>26</cp:revision>
  <dcterms:created xsi:type="dcterms:W3CDTF">2013-01-15T14:01:03Z</dcterms:created>
  <dcterms:modified xsi:type="dcterms:W3CDTF">2013-01-16T15:30:45Z</dcterms:modified>
</cp:coreProperties>
</file>