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68" r:id="rId2"/>
    <p:sldId id="269" r:id="rId3"/>
    <p:sldId id="256" r:id="rId4"/>
    <p:sldId id="260" r:id="rId5"/>
    <p:sldId id="261" r:id="rId6"/>
    <p:sldId id="257" r:id="rId7"/>
    <p:sldId id="258" r:id="rId8"/>
    <p:sldId id="264" r:id="rId9"/>
    <p:sldId id="259" r:id="rId10"/>
    <p:sldId id="266" r:id="rId11"/>
    <p:sldId id="262" r:id="rId12"/>
    <p:sldId id="265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VY_32_INOVACE_6A_11_Irsko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DE4598C7-A6BE-4A6B-9731-5CF835A8BFD5}" type="presOf" srcId="{9F18DD90-522E-4A06-9EDB-3FF7C7EB6637}" destId="{D102FEF8-6917-41D2-AE5D-914C1EA8F84A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90EDCDD-B14F-4506-94C1-9E98C1A3F225}" type="presOf" srcId="{019433A1-1324-4DE1-9E6F-32B851095F74}" destId="{CC1D5B29-8413-4412-9F6D-55E531B84639}" srcOrd="0" destOrd="0" presId="urn:microsoft.com/office/officeart/2005/8/layout/target3"/>
    <dgm:cxn modelId="{134C29BD-50F2-461B-B510-DE84DF6EB246}" type="presOf" srcId="{9F18DD90-522E-4A06-9EDB-3FF7C7EB6637}" destId="{932F2F5B-E5E6-4E00-9503-10413FFBA7E0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449A4BE-27F2-4B8E-B657-05C91862E980}" type="presOf" srcId="{39F8B381-5807-488E-AC22-73DD4140ED4A}" destId="{71045F8C-00FA-488E-A7BD-E2E6753D979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D30D5D1-5C3B-4A7A-AD05-0ACF33501936}" type="presOf" srcId="{FBBFC3EA-9D9D-4F3A-BEA6-9C2C0E46BF20}" destId="{3F478621-DC04-4E99-8ED0-6EF817E39D41}" srcOrd="1" destOrd="0" presId="urn:microsoft.com/office/officeart/2005/8/layout/target3"/>
    <dgm:cxn modelId="{F67CF8DF-F4E7-48AA-B763-9472CCADF5E0}" type="presOf" srcId="{EBC41103-E2E5-4D48-9B4B-425520D3D098}" destId="{F732C171-B6A8-40AC-BE86-9061B3C3D3B8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2D38D259-20BA-49E7-9FC6-0C0515E400BB}" type="presOf" srcId="{445C7998-7549-48B0-BD68-D4F0167F02E5}" destId="{4D19AB04-24FA-40C2-B203-52AE3D15E171}" srcOrd="1" destOrd="0" presId="urn:microsoft.com/office/officeart/2005/8/layout/target3"/>
    <dgm:cxn modelId="{066AC4F7-AADB-4056-93AF-EEF9A26348EE}" type="presOf" srcId="{0C6E1E16-08A6-4B86-AB9F-749A7749D4C9}" destId="{B7652895-8F40-40B1-8BC2-AD2A1592E4B6}" srcOrd="1" destOrd="0" presId="urn:microsoft.com/office/officeart/2005/8/layout/target3"/>
    <dgm:cxn modelId="{E0A1307E-8416-4948-B023-0758D7DF2344}" type="presOf" srcId="{0C6E1E16-08A6-4B86-AB9F-749A7749D4C9}" destId="{D8344A4C-A59C-418B-AE84-1CF03F62012F}" srcOrd="0" destOrd="0" presId="urn:microsoft.com/office/officeart/2005/8/layout/target3"/>
    <dgm:cxn modelId="{C2CEB3DB-E250-4013-A933-D004D1B6FC11}" type="presOf" srcId="{C73C7642-F245-4585-8F88-243F9FAEF6CA}" destId="{0E0F4EFC-82FA-4EC4-801E-BC2F931EC339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FB0E178-B194-491C-8AA5-F6D81C1C4ACC}" type="presOf" srcId="{C73C7642-F245-4585-8F88-243F9FAEF6CA}" destId="{304CA11A-E17E-4999-A128-C72BF543B20D}" srcOrd="0" destOrd="0" presId="urn:microsoft.com/office/officeart/2005/8/layout/target3"/>
    <dgm:cxn modelId="{C125AD83-B545-4811-A259-C2C0F13F3280}" type="presOf" srcId="{EBC41103-E2E5-4D48-9B4B-425520D3D098}" destId="{D3CEBA79-51F7-49AC-8104-9DE2B978BFF4}" srcOrd="1" destOrd="0" presId="urn:microsoft.com/office/officeart/2005/8/layout/target3"/>
    <dgm:cxn modelId="{9D17EF87-4486-4B2B-8B14-383C8EC7C3C4}" type="presOf" srcId="{445C7998-7549-48B0-BD68-D4F0167F02E5}" destId="{BC35EE03-4121-4EF9-923D-7CB6D30D358D}" srcOrd="0" destOrd="0" presId="urn:microsoft.com/office/officeart/2005/8/layout/target3"/>
    <dgm:cxn modelId="{5638D3F9-8D56-4FBC-8CC6-76877D458278}" type="presOf" srcId="{019433A1-1324-4DE1-9E6F-32B851095F74}" destId="{83FE2C4A-F11C-43B1-9923-1AFAA3244381}" srcOrd="1" destOrd="0" presId="urn:microsoft.com/office/officeart/2005/8/layout/target3"/>
    <dgm:cxn modelId="{3B72F7A8-6492-4A66-8F8A-D5E969F4C573}" type="presOf" srcId="{FBBFC3EA-9D9D-4F3A-BEA6-9C2C0E46BF20}" destId="{601CDFA2-8205-4060-95D5-B0A001D0D0E3}" srcOrd="0" destOrd="0" presId="urn:microsoft.com/office/officeart/2005/8/layout/target3"/>
    <dgm:cxn modelId="{3FBDD610-AF1D-43D0-94B8-806983E087AA}" type="presParOf" srcId="{71045F8C-00FA-488E-A7BD-E2E6753D979D}" destId="{3577EC6B-C980-4F34-8C69-4365E7B8FC8C}" srcOrd="0" destOrd="0" presId="urn:microsoft.com/office/officeart/2005/8/layout/target3"/>
    <dgm:cxn modelId="{BB2E2AD2-4DBF-4B03-82C1-7320225A82C2}" type="presParOf" srcId="{71045F8C-00FA-488E-A7BD-E2E6753D979D}" destId="{6940EB87-DC1D-4BC3-9408-9AC2E1FFC039}" srcOrd="1" destOrd="0" presId="urn:microsoft.com/office/officeart/2005/8/layout/target3"/>
    <dgm:cxn modelId="{E549A6BB-D9FF-44A3-9C94-4B84A9C4D7CA}" type="presParOf" srcId="{71045F8C-00FA-488E-A7BD-E2E6753D979D}" destId="{BC35EE03-4121-4EF9-923D-7CB6D30D358D}" srcOrd="2" destOrd="0" presId="urn:microsoft.com/office/officeart/2005/8/layout/target3"/>
    <dgm:cxn modelId="{0BE0A152-41BA-40C7-AB14-D44D4672982F}" type="presParOf" srcId="{71045F8C-00FA-488E-A7BD-E2E6753D979D}" destId="{D3840DFA-901C-4049-8AB2-27AC2BA34540}" srcOrd="3" destOrd="0" presId="urn:microsoft.com/office/officeart/2005/8/layout/target3"/>
    <dgm:cxn modelId="{1532C0EE-B765-4B21-A134-BF3CEF6B136C}" type="presParOf" srcId="{71045F8C-00FA-488E-A7BD-E2E6753D979D}" destId="{5BDA8D49-C64C-4FDF-ACCF-171444A32B21}" srcOrd="4" destOrd="0" presId="urn:microsoft.com/office/officeart/2005/8/layout/target3"/>
    <dgm:cxn modelId="{BF3F4640-86BC-4122-9047-8128CE8F999A}" type="presParOf" srcId="{71045F8C-00FA-488E-A7BD-E2E6753D979D}" destId="{D8344A4C-A59C-418B-AE84-1CF03F62012F}" srcOrd="5" destOrd="0" presId="urn:microsoft.com/office/officeart/2005/8/layout/target3"/>
    <dgm:cxn modelId="{9AB9A7B8-A730-4140-9A8F-D0A0167ADB21}" type="presParOf" srcId="{71045F8C-00FA-488E-A7BD-E2E6753D979D}" destId="{57DDA582-354B-4295-AE97-083B34E96D1A}" srcOrd="6" destOrd="0" presId="urn:microsoft.com/office/officeart/2005/8/layout/target3"/>
    <dgm:cxn modelId="{9F9F99E6-6ABA-460B-88A3-007C034D0F1D}" type="presParOf" srcId="{71045F8C-00FA-488E-A7BD-E2E6753D979D}" destId="{4A11C032-4DF2-44E5-8C80-1286B3D4B133}" srcOrd="7" destOrd="0" presId="urn:microsoft.com/office/officeart/2005/8/layout/target3"/>
    <dgm:cxn modelId="{E670E215-BDCD-4931-B549-1BEF808BBDE5}" type="presParOf" srcId="{71045F8C-00FA-488E-A7BD-E2E6753D979D}" destId="{601CDFA2-8205-4060-95D5-B0A001D0D0E3}" srcOrd="8" destOrd="0" presId="urn:microsoft.com/office/officeart/2005/8/layout/target3"/>
    <dgm:cxn modelId="{BCE27B71-2F62-4ECC-9489-00E768577734}" type="presParOf" srcId="{71045F8C-00FA-488E-A7BD-E2E6753D979D}" destId="{EA95FEE9-5F68-48C7-93BB-0F8C419DA96D}" srcOrd="9" destOrd="0" presId="urn:microsoft.com/office/officeart/2005/8/layout/target3"/>
    <dgm:cxn modelId="{AAF5A74D-0EC9-4FBC-8BA5-72A1B22E6029}" type="presParOf" srcId="{71045F8C-00FA-488E-A7BD-E2E6753D979D}" destId="{BB3828A8-1683-43A3-8BCA-2995B7EAE8F3}" srcOrd="10" destOrd="0" presId="urn:microsoft.com/office/officeart/2005/8/layout/target3"/>
    <dgm:cxn modelId="{1A7AC684-1A3D-43F5-9702-48CA9D9CCD47}" type="presParOf" srcId="{71045F8C-00FA-488E-A7BD-E2E6753D979D}" destId="{CC1D5B29-8413-4412-9F6D-55E531B84639}" srcOrd="11" destOrd="0" presId="urn:microsoft.com/office/officeart/2005/8/layout/target3"/>
    <dgm:cxn modelId="{22F87602-105A-4FE0-A020-267B031C22AB}" type="presParOf" srcId="{71045F8C-00FA-488E-A7BD-E2E6753D979D}" destId="{AEEDACE7-4427-455B-A155-2C3381828BD7}" srcOrd="12" destOrd="0" presId="urn:microsoft.com/office/officeart/2005/8/layout/target3"/>
    <dgm:cxn modelId="{E190C6B1-69C9-4A24-9991-F4A91B72E8F8}" type="presParOf" srcId="{71045F8C-00FA-488E-A7BD-E2E6753D979D}" destId="{7C8531F2-00DF-4DB1-A6C6-AF46193E1BBF}" srcOrd="13" destOrd="0" presId="urn:microsoft.com/office/officeart/2005/8/layout/target3"/>
    <dgm:cxn modelId="{998836FF-C857-4FD7-99F8-660743D55295}" type="presParOf" srcId="{71045F8C-00FA-488E-A7BD-E2E6753D979D}" destId="{304CA11A-E17E-4999-A128-C72BF543B20D}" srcOrd="14" destOrd="0" presId="urn:microsoft.com/office/officeart/2005/8/layout/target3"/>
    <dgm:cxn modelId="{86FA472F-8BA9-464D-82EE-BCE9829A8675}" type="presParOf" srcId="{71045F8C-00FA-488E-A7BD-E2E6753D979D}" destId="{C67EF5F7-B425-49AF-82F9-2446588ED851}" srcOrd="15" destOrd="0" presId="urn:microsoft.com/office/officeart/2005/8/layout/target3"/>
    <dgm:cxn modelId="{FC357B4B-EC54-432B-9BEF-265E4FEA64D5}" type="presParOf" srcId="{71045F8C-00FA-488E-A7BD-E2E6753D979D}" destId="{14E80F71-B028-4CCE-8C5A-7AE67F9A28C6}" srcOrd="16" destOrd="0" presId="urn:microsoft.com/office/officeart/2005/8/layout/target3"/>
    <dgm:cxn modelId="{509E1907-8BB8-4143-AE77-C500D8BFAD2B}" type="presParOf" srcId="{71045F8C-00FA-488E-A7BD-E2E6753D979D}" destId="{F732C171-B6A8-40AC-BE86-9061B3C3D3B8}" srcOrd="17" destOrd="0" presId="urn:microsoft.com/office/officeart/2005/8/layout/target3"/>
    <dgm:cxn modelId="{EEB6BCF4-E658-4D77-92E6-EDA40F6F23E4}" type="presParOf" srcId="{71045F8C-00FA-488E-A7BD-E2E6753D979D}" destId="{D8C5187E-68B6-4E2E-86D0-57087190219B}" srcOrd="18" destOrd="0" presId="urn:microsoft.com/office/officeart/2005/8/layout/target3"/>
    <dgm:cxn modelId="{D718F47C-A81B-4627-A121-01D19BD7761B}" type="presParOf" srcId="{71045F8C-00FA-488E-A7BD-E2E6753D979D}" destId="{1A909E4D-639C-4CB7-A7CE-FC1133FAA37E}" srcOrd="19" destOrd="0" presId="urn:microsoft.com/office/officeart/2005/8/layout/target3"/>
    <dgm:cxn modelId="{DF4B15C9-CD56-428A-A370-9A8E702A30FD}" type="presParOf" srcId="{71045F8C-00FA-488E-A7BD-E2E6753D979D}" destId="{D102FEF8-6917-41D2-AE5D-914C1EA8F84A}" srcOrd="20" destOrd="0" presId="urn:microsoft.com/office/officeart/2005/8/layout/target3"/>
    <dgm:cxn modelId="{6D3B6BAD-035A-4A11-8CA5-A7B48A2A4E49}" type="presParOf" srcId="{71045F8C-00FA-488E-A7BD-E2E6753D979D}" destId="{4D19AB04-24FA-40C2-B203-52AE3D15E171}" srcOrd="21" destOrd="0" presId="urn:microsoft.com/office/officeart/2005/8/layout/target3"/>
    <dgm:cxn modelId="{1900D4BA-2488-45EF-9AF9-3850E4781F47}" type="presParOf" srcId="{71045F8C-00FA-488E-A7BD-E2E6753D979D}" destId="{B7652895-8F40-40B1-8BC2-AD2A1592E4B6}" srcOrd="22" destOrd="0" presId="urn:microsoft.com/office/officeart/2005/8/layout/target3"/>
    <dgm:cxn modelId="{4991ED1C-8846-4B25-B7EF-4F5FCFEFCD8F}" type="presParOf" srcId="{71045F8C-00FA-488E-A7BD-E2E6753D979D}" destId="{3F478621-DC04-4E99-8ED0-6EF817E39D41}" srcOrd="23" destOrd="0" presId="urn:microsoft.com/office/officeart/2005/8/layout/target3"/>
    <dgm:cxn modelId="{127EB413-91F6-4B6A-BB3E-CE309EFB63E3}" type="presParOf" srcId="{71045F8C-00FA-488E-A7BD-E2E6753D979D}" destId="{83FE2C4A-F11C-43B1-9923-1AFAA3244381}" srcOrd="24" destOrd="0" presId="urn:microsoft.com/office/officeart/2005/8/layout/target3"/>
    <dgm:cxn modelId="{097FC91F-05EF-4FA1-A57C-B6F0C5A54F68}" type="presParOf" srcId="{71045F8C-00FA-488E-A7BD-E2E6753D979D}" destId="{0E0F4EFC-82FA-4EC4-801E-BC2F931EC339}" srcOrd="25" destOrd="0" presId="urn:microsoft.com/office/officeart/2005/8/layout/target3"/>
    <dgm:cxn modelId="{4DDB7462-0784-49D6-B911-F95057F4F690}" type="presParOf" srcId="{71045F8C-00FA-488E-A7BD-E2E6753D979D}" destId="{D3CEBA79-51F7-49AC-8104-9DE2B978BFF4}" srcOrd="26" destOrd="0" presId="urn:microsoft.com/office/officeart/2005/8/layout/target3"/>
    <dgm:cxn modelId="{1CD61EC3-30FB-4971-B8A0-E79BB4A2B8EB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b="0" i="0" u="none" kern="1200" dirty="0" smtClean="0"/>
            <a:t>VY_32_INOVACE_6A_11_Irsko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ECC63B-2C07-48DB-8F2A-1FC9EB0279F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07A192-8053-4ADF-A2D5-A7578F426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277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977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096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1912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801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8369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8545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6910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922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7112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198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7A192-8053-4ADF-A2D5-A7578F4260F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256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C3909DD-F520-4947-B5DF-8B44A29A5E1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2A4D341-BA50-4690-8D2E-90E7F4D942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rsko.name/photos/800x600-m3ph7h/irsko-statni-znak-png.jpg" TargetMode="External"/><Relationship Id="rId13" Type="http://schemas.openxmlformats.org/officeDocument/2006/relationships/hyperlink" Target="http://tripio.cz/media/images/3/0/img4ead3bedc4303_1000.jpg" TargetMode="External"/><Relationship Id="rId3" Type="http://schemas.openxmlformats.org/officeDocument/2006/relationships/hyperlink" Target="http://nd05.jxs.cz/347/324/7c867d26e9_83230615_o2.jpg" TargetMode="External"/><Relationship Id="rId7" Type="http://schemas.openxmlformats.org/officeDocument/2006/relationships/hyperlink" Target="http://vlajky-statu.luksoft.cz/nahled-velky/vlajka_irska.jpg" TargetMode="External"/><Relationship Id="rId12" Type="http://schemas.openxmlformats.org/officeDocument/2006/relationships/hyperlink" Target="http://www.pohanstvi.net/eire/dublinskyhrad.jpg" TargetMode="External"/><Relationship Id="rId2" Type="http://schemas.openxmlformats.org/officeDocument/2006/relationships/hyperlink" Target="http://www.cykloknihy.cz/cykloturistika/clanky/2001/10/map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onsygen.cz/images/CO1EURO.GIF" TargetMode="External"/><Relationship Id="rId11" Type="http://schemas.openxmlformats.org/officeDocument/2006/relationships/hyperlink" Target="http://25.media.tumblr.com/tumblr_mapnizHm4s1qebyf9o1_500.jpg" TargetMode="External"/><Relationship Id="rId5" Type="http://schemas.openxmlformats.org/officeDocument/2006/relationships/hyperlink" Target="http://www.abbey-hotel.ie/sites/1016/wwwroot/Gallery/7/original/HaPennyBridgeDublin.jpg" TargetMode="External"/><Relationship Id="rId10" Type="http://schemas.openxmlformats.org/officeDocument/2006/relationships/hyperlink" Target="http://www.gybu.cz/img/zajezdy/irsko11/obr_02.jpg" TargetMode="External"/><Relationship Id="rId4" Type="http://schemas.openxmlformats.org/officeDocument/2006/relationships/hyperlink" Target="http://img.aktualne.centrum.cz/454/97/4549746-michael-d-higgins.jpg" TargetMode="External"/><Relationship Id="rId9" Type="http://schemas.openxmlformats.org/officeDocument/2006/relationships/hyperlink" Target="http://www.backpack-newzealand.com/images/ireland-map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3363630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278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3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zivatel\Desktop\Honza\irsk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7338"/>
            <a:ext cx="9144000" cy="706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74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zivatel\Desktop\map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4"/>
            <a:ext cx="4320480" cy="532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0072" y="1124744"/>
            <a:ext cx="19062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Irsko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72000" y="227687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Irsko je stát ležící na stejnojmenném ostrově. </a:t>
            </a:r>
            <a:r>
              <a:rPr lang="cs-CZ" dirty="0" smtClean="0"/>
              <a:t>Ostrovu </a:t>
            </a:r>
            <a:r>
              <a:rPr lang="cs-CZ" dirty="0"/>
              <a:t>se také říká Smaragdový či Zelený ostrov díky krásné přírodě  </a:t>
            </a:r>
            <a:r>
              <a:rPr lang="cs-CZ" dirty="0" smtClean="0"/>
              <a:t>plné zeleně.</a:t>
            </a:r>
            <a:endParaRPr lang="cs-CZ" dirty="0"/>
          </a:p>
          <a:p>
            <a:endParaRPr lang="cs-CZ" dirty="0"/>
          </a:p>
        </p:txBody>
      </p:sp>
      <p:pic>
        <p:nvPicPr>
          <p:cNvPr id="2055" name="Picture 7" descr="C:\Users\Uzivatel\Desktop\irsko vod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5" y="4077072"/>
            <a:ext cx="3744416" cy="1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938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8650" y="1196751"/>
            <a:ext cx="40559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lgerian" pitchFamily="82" charset="0"/>
              </a:rPr>
              <a:t>Povrch Irska</a:t>
            </a:r>
            <a:endParaRPr lang="cs-CZ" sz="4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72474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Převažují pahorkatiny na jihu obklopené středohorskými masívy.</a:t>
            </a:r>
          </a:p>
          <a:p>
            <a:r>
              <a:rPr lang="cs-CZ" dirty="0" smtClean="0"/>
              <a:t>V povodí řeky </a:t>
            </a:r>
            <a:r>
              <a:rPr lang="cs-CZ" dirty="0" err="1" smtClean="0"/>
              <a:t>Shanon</a:t>
            </a:r>
            <a:r>
              <a:rPr lang="cs-CZ" dirty="0" smtClean="0"/>
              <a:t> se nachází  Centrální nížina, otevřená</a:t>
            </a:r>
          </a:p>
          <a:p>
            <a:r>
              <a:rPr lang="cs-CZ" dirty="0" smtClean="0"/>
              <a:t>k Irskému moři. Země  má mnoho jezer a vřesovišť.</a:t>
            </a:r>
          </a:p>
        </p:txBody>
      </p:sp>
      <p:pic>
        <p:nvPicPr>
          <p:cNvPr id="3077" name="Picture 5" descr="C:\Users\Uzivatel\Desktop\jezeoi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378" y="3187270"/>
            <a:ext cx="5207924" cy="334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31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5" presetClass="entr" presetSubtype="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261095"/>
            <a:ext cx="7686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954333"/>
            <a:ext cx="55931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Algerian" pitchFamily="82" charset="0"/>
              </a:rPr>
              <a:t>Základní informace</a:t>
            </a:r>
            <a:endParaRPr lang="cs-CZ" sz="40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060848"/>
            <a:ext cx="390203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 70 285 km</a:t>
            </a:r>
          </a:p>
          <a:p>
            <a:r>
              <a:rPr lang="cs-CZ" dirty="0" smtClean="0"/>
              <a:t>Počet obyvatel                   3,6 mil</a:t>
            </a:r>
          </a:p>
          <a:p>
            <a:r>
              <a:rPr lang="cs-CZ" dirty="0" smtClean="0"/>
              <a:t>Hlavní město                        Dublin</a:t>
            </a:r>
          </a:p>
          <a:p>
            <a:r>
              <a:rPr lang="cs-CZ" dirty="0" smtClean="0"/>
              <a:t>Státní zřízení                     republika</a:t>
            </a:r>
          </a:p>
          <a:p>
            <a:r>
              <a:rPr lang="cs-CZ" dirty="0" smtClean="0"/>
              <a:t>Prezident          Michael D. </a:t>
            </a:r>
            <a:r>
              <a:rPr lang="cs-CZ" dirty="0" err="1" smtClean="0"/>
              <a:t>Higgins</a:t>
            </a:r>
            <a:endParaRPr lang="cs-CZ" dirty="0" smtClean="0"/>
          </a:p>
          <a:p>
            <a:r>
              <a:rPr lang="cs-CZ" dirty="0" smtClean="0"/>
              <a:t>Měna                                       euro</a:t>
            </a:r>
            <a:endParaRPr lang="cs-CZ" dirty="0"/>
          </a:p>
        </p:txBody>
      </p:sp>
      <p:pic>
        <p:nvPicPr>
          <p:cNvPr id="4098" name="Picture 2" descr="C:\Users\Uzivatel\Desktop\220px-Michael_d_higgi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600" y="1662219"/>
            <a:ext cx="2476760" cy="3071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Desktop\eur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873" y="4885191"/>
            <a:ext cx="166298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Desktop\dubli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8695"/>
            <a:ext cx="3936526" cy="2320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75856" y="4308534"/>
            <a:ext cx="888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Dublin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0707" y="4308534"/>
            <a:ext cx="1292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</a:t>
            </a:r>
            <a:r>
              <a:rPr lang="cs-CZ" dirty="0" err="1" smtClean="0">
                <a:solidFill>
                  <a:schemeClr val="bg1"/>
                </a:solidFill>
              </a:rPr>
              <a:t>rezident</a:t>
            </a:r>
            <a:r>
              <a:rPr lang="cs-CZ" dirty="0" err="1" smtClean="0"/>
              <a:t>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262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936835" y="826909"/>
            <a:ext cx="76996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solidFill>
                  <a:srgbClr val="00B050"/>
                </a:solidFill>
                <a:latin typeface="Algerian" pitchFamily="82" charset="0"/>
              </a:rPr>
              <a:t>Irsko </a:t>
            </a:r>
            <a:endParaRPr lang="cs-CZ" sz="4000" i="1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51571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7442" y="4131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7" name="Picture 9" descr="C:\Users\Uzivatel\Desktop\110px-Flag_of_Ireland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29" y="4581261"/>
            <a:ext cx="2995675" cy="160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zivatel\Desktop\irská zna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391" y="3089438"/>
            <a:ext cx="1568921" cy="186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851104" y="214943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045900" y="546129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Symbol harfy má v Irsku staletou tradici, sahá až do keltského období.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762126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Irská vlajka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4500790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Irský znak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988840"/>
            <a:ext cx="70952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zniklo 6. prosince 1922,kdy se osamostatnilo od Velké Británie</a:t>
            </a:r>
          </a:p>
          <a:p>
            <a:r>
              <a:rPr lang="cs-CZ" dirty="0" smtClean="0"/>
              <a:t>a od roku 1937 je zcela suverénní s vlastní ústavou.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0531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4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5" grpId="0"/>
      <p:bldP spid="16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766782"/>
            <a:ext cx="7883890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Nejdelší je </a:t>
            </a:r>
            <a:r>
              <a:rPr lang="cs-CZ" dirty="0" smtClean="0"/>
              <a:t>řeka ostrova je </a:t>
            </a:r>
            <a:r>
              <a:rPr lang="cs-CZ" dirty="0"/>
              <a:t>Shannon </a:t>
            </a:r>
            <a:r>
              <a:rPr lang="cs-CZ" dirty="0" smtClean="0"/>
              <a:t> se vlévá do Atlantského oceánu.</a:t>
            </a:r>
          </a:p>
          <a:p>
            <a:r>
              <a:rPr lang="cs-CZ" dirty="0" smtClean="0"/>
              <a:t>Ostrov je protkán množstvím menších říček a jezer :</a:t>
            </a:r>
          </a:p>
          <a:p>
            <a:r>
              <a:rPr lang="cs-CZ" dirty="0" smtClean="0"/>
              <a:t>Jezera -  </a:t>
            </a:r>
            <a:r>
              <a:rPr lang="cs-CZ" dirty="0" err="1" smtClean="0"/>
              <a:t>Lough</a:t>
            </a:r>
            <a:r>
              <a:rPr lang="cs-CZ" dirty="0" smtClean="0"/>
              <a:t> Alen, </a:t>
            </a:r>
            <a:r>
              <a:rPr lang="cs-CZ" dirty="0" err="1" smtClean="0"/>
              <a:t>Lough</a:t>
            </a:r>
            <a:r>
              <a:rPr lang="cs-CZ" dirty="0" smtClean="0"/>
              <a:t> </a:t>
            </a:r>
            <a:r>
              <a:rPr lang="cs-CZ" dirty="0" err="1" smtClean="0"/>
              <a:t>Mask</a:t>
            </a:r>
            <a:r>
              <a:rPr lang="cs-CZ" dirty="0" smtClean="0"/>
              <a:t>, </a:t>
            </a:r>
            <a:r>
              <a:rPr lang="cs-CZ" dirty="0" err="1" smtClean="0"/>
              <a:t>Lough</a:t>
            </a:r>
            <a:r>
              <a:rPr lang="cs-CZ" dirty="0" smtClean="0"/>
              <a:t> </a:t>
            </a:r>
            <a:r>
              <a:rPr lang="cs-CZ" dirty="0" err="1" smtClean="0"/>
              <a:t>Ree</a:t>
            </a:r>
            <a:r>
              <a:rPr lang="cs-CZ" dirty="0" smtClean="0"/>
              <a:t>, </a:t>
            </a:r>
            <a:r>
              <a:rPr lang="cs-CZ" dirty="0" err="1" smtClean="0"/>
              <a:t>Lough</a:t>
            </a:r>
            <a:r>
              <a:rPr lang="cs-CZ" dirty="0" smtClean="0"/>
              <a:t> Erne a další.</a:t>
            </a:r>
          </a:p>
          <a:p>
            <a:r>
              <a:rPr lang="cs-CZ" dirty="0" smtClean="0"/>
              <a:t>Řeky    -  </a:t>
            </a:r>
            <a:r>
              <a:rPr lang="cs-CZ" dirty="0" err="1" smtClean="0"/>
              <a:t>Barrow</a:t>
            </a:r>
            <a:r>
              <a:rPr lang="cs-CZ" dirty="0" smtClean="0"/>
              <a:t>, </a:t>
            </a:r>
            <a:r>
              <a:rPr lang="cs-CZ" dirty="0" err="1" smtClean="0"/>
              <a:t>Dargle</a:t>
            </a:r>
            <a:r>
              <a:rPr lang="cs-CZ" dirty="0" smtClean="0"/>
              <a:t>, Moy a další.</a:t>
            </a:r>
          </a:p>
          <a:p>
            <a:r>
              <a:rPr lang="cs-CZ" dirty="0" smtClean="0"/>
              <a:t>Najdeme zde rozsáhlé bažiny a rašeliniště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467066"/>
            <a:ext cx="6784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Irsko leží v Atlantském oceánu a  břehy ostrova omývá Irské</a:t>
            </a:r>
          </a:p>
          <a:p>
            <a:r>
              <a:rPr lang="cs-CZ" dirty="0" smtClean="0"/>
              <a:t>a Keltské moře.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94164" y="697625"/>
            <a:ext cx="25699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lgerian" pitchFamily="82" charset="0"/>
              </a:rPr>
              <a:t>VODSTVO</a:t>
            </a:r>
            <a:endParaRPr lang="cs-CZ" sz="4400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2050" name="Picture 2" descr="C:\Users\Uzivatel\Desktop\201110171451_irl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88840"/>
            <a:ext cx="3384376" cy="277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51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5121790"/>
              </p:ext>
            </p:extLst>
          </p:nvPr>
        </p:nvGraphicFramePr>
        <p:xfrm>
          <a:off x="1042988" y="2798127"/>
          <a:ext cx="6777036" cy="365760"/>
        </p:xfrm>
        <a:graphic>
          <a:graphicData uri="http://schemas.openxmlformats.org/drawingml/2006/table">
            <a:tbl>
              <a:tblPr/>
              <a:tblGrid>
                <a:gridCol w="2259012"/>
                <a:gridCol w="2259012"/>
                <a:gridCol w="225901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705172"/>
              </p:ext>
            </p:extLst>
          </p:nvPr>
        </p:nvGraphicFramePr>
        <p:xfrm>
          <a:off x="1475656" y="2924943"/>
          <a:ext cx="2259012" cy="792089"/>
        </p:xfrm>
        <a:graphic>
          <a:graphicData uri="http://schemas.openxmlformats.org/drawingml/2006/table">
            <a:tbl>
              <a:tblPr/>
              <a:tblGrid>
                <a:gridCol w="2259012"/>
              </a:tblGrid>
              <a:tr h="792089">
                <a:tc>
                  <a:txBody>
                    <a:bodyPr/>
                    <a:lstStyle/>
                    <a:p>
                      <a:pPr rtl="0"/>
                      <a:endParaRPr lang="cs-CZ" dirty="0" smtClean="0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771800" y="764704"/>
            <a:ext cx="3007555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B050"/>
                </a:solidFill>
                <a:latin typeface="Algerian" pitchFamily="82" charset="0"/>
              </a:rPr>
              <a:t>Turistika</a:t>
            </a:r>
          </a:p>
          <a:p>
            <a:endParaRPr lang="cs-CZ" dirty="0"/>
          </a:p>
        </p:txBody>
      </p:sp>
      <p:pic>
        <p:nvPicPr>
          <p:cNvPr id="1026" name="Picture 2" descr="C:\Users\Uzivatel\Desktop\dublin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55487"/>
            <a:ext cx="428625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67544" y="1714330"/>
            <a:ext cx="48797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Dublin leží na východě u pobřeží Irska a protéká tudy řeka </a:t>
            </a:r>
            <a:r>
              <a:rPr lang="cs-CZ" dirty="0" err="1"/>
              <a:t>Liffey</a:t>
            </a:r>
            <a:r>
              <a:rPr lang="cs-CZ" dirty="0"/>
              <a:t>, která se vlévá do Irského moře.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65051" y="2438880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Nejstarší památkou v Dublinu je </a:t>
            </a:r>
            <a:r>
              <a:rPr lang="cs-CZ" dirty="0" err="1"/>
              <a:t>Christchurch</a:t>
            </a:r>
            <a:r>
              <a:rPr lang="cs-CZ" dirty="0"/>
              <a:t> </a:t>
            </a:r>
            <a:r>
              <a:rPr lang="cs-CZ" dirty="0" err="1"/>
              <a:t>Cathedral</a:t>
            </a:r>
            <a:r>
              <a:rPr lang="cs-CZ" dirty="0"/>
              <a:t>, která pochází z raného středověku.</a:t>
            </a:r>
          </a:p>
        </p:txBody>
      </p:sp>
      <p:pic>
        <p:nvPicPr>
          <p:cNvPr id="1027" name="Picture 3" descr="C:\Users\Uzivatel\Desktop\Christ-Church-Cathedral-Dubli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051" y="3789361"/>
            <a:ext cx="3342666" cy="223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396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Desktop\dublinskyhr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94996"/>
            <a:ext cx="4464496" cy="397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13920" y="2946169"/>
            <a:ext cx="35600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Hrad má čtvercový půdorys a v každém rohu je umístěna věž, pevnost se tak trochu podobá francouzským </a:t>
            </a:r>
            <a:r>
              <a:rPr lang="cs-CZ" dirty="0" smtClean="0"/>
              <a:t>hradům.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196752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Dublinský hrad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75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6569" y="2780928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4509120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70518" y="1052736"/>
            <a:ext cx="2733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/>
              <a:t>HROBKA NEWGRANGE,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938767"/>
            <a:ext cx="4490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Newgrange</a:t>
            </a:r>
            <a:r>
              <a:rPr lang="cs-CZ" dirty="0" smtClean="0"/>
              <a:t> leží asi 5O km o d Dublinu.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200796"/>
            <a:ext cx="81782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Hrobka je sestavena z 200 000 tun </a:t>
            </a:r>
          </a:p>
          <a:p>
            <a:r>
              <a:rPr lang="cs-CZ" dirty="0" smtClean="0"/>
              <a:t>kamenných bloků a její stáří datujeme</a:t>
            </a:r>
          </a:p>
          <a:p>
            <a:r>
              <a:rPr lang="cs-CZ" dirty="0" smtClean="0"/>
              <a:t>do mladší doby kamenné.</a:t>
            </a:r>
          </a:p>
          <a:p>
            <a:r>
              <a:rPr lang="cs-CZ" dirty="0" smtClean="0"/>
              <a:t>V hrobce se našlo 5 koster, neví se</a:t>
            </a:r>
          </a:p>
          <a:p>
            <a:r>
              <a:rPr lang="cs-CZ" dirty="0" smtClean="0"/>
              <a:t>o koho jde. Vchod do hrobky byl </a:t>
            </a:r>
            <a:r>
              <a:rPr lang="cs-CZ" dirty="0" err="1" smtClean="0"/>
              <a:t>posta</a:t>
            </a:r>
            <a:r>
              <a:rPr lang="cs-CZ" dirty="0" smtClean="0"/>
              <a:t> – </a:t>
            </a:r>
          </a:p>
          <a:p>
            <a:r>
              <a:rPr lang="cs-CZ" dirty="0" smtClean="0"/>
              <a:t>Ven tak, aby světlo vycházejícího slunce</a:t>
            </a:r>
          </a:p>
          <a:p>
            <a:r>
              <a:rPr lang="cs-CZ" dirty="0" smtClean="0"/>
              <a:t>v čase </a:t>
            </a:r>
            <a:r>
              <a:rPr lang="cs-CZ" dirty="0" err="1" smtClean="0"/>
              <a:t>ziimního</a:t>
            </a:r>
            <a:r>
              <a:rPr lang="cs-CZ" dirty="0" smtClean="0"/>
              <a:t> slunovratu padalo přímo</a:t>
            </a:r>
          </a:p>
          <a:p>
            <a:r>
              <a:rPr lang="cs-CZ" dirty="0" smtClean="0"/>
              <a:t>až do hrobky.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994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836712"/>
            <a:ext cx="15039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Newgrange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556792"/>
            <a:ext cx="71737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Další hrobka </a:t>
            </a:r>
            <a:r>
              <a:rPr lang="cs-CZ" dirty="0" err="1" smtClean="0"/>
              <a:t>Newgrange</a:t>
            </a:r>
            <a:r>
              <a:rPr lang="cs-CZ" dirty="0" smtClean="0"/>
              <a:t> se řadí mezi nejvýznamnější v Evropě.</a:t>
            </a:r>
          </a:p>
          <a:p>
            <a:r>
              <a:rPr lang="cs-CZ" dirty="0" smtClean="0"/>
              <a:t>Byla postavena  3 200 let před Kristem.</a:t>
            </a:r>
          </a:p>
          <a:p>
            <a:r>
              <a:rPr lang="cs-CZ" dirty="0" smtClean="0"/>
              <a:t>V den zimního slunovratu pronikají do hrobu sluneční paprsky.</a:t>
            </a:r>
            <a:endParaRPr lang="cs-CZ" dirty="0"/>
          </a:p>
        </p:txBody>
      </p:sp>
      <p:pic>
        <p:nvPicPr>
          <p:cNvPr id="1026" name="Picture 2" descr="http://tripio.cz/media/images/3/0/img4ead3bedc4303_10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60" y="2480122"/>
            <a:ext cx="8284604" cy="407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167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836712"/>
            <a:ext cx="30893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Bookman Old Style" pitchFamily="18" charset="0"/>
              </a:rPr>
              <a:t>Doplň věty:</a:t>
            </a:r>
            <a:endParaRPr lang="cs-CZ" sz="40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54479"/>
            <a:ext cx="804419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Irsko je pro svou zeleň nazýván jako …………. nebo……………… ostrov.</a:t>
            </a:r>
          </a:p>
          <a:p>
            <a:endParaRPr lang="cs-CZ" dirty="0" smtClean="0"/>
          </a:p>
          <a:p>
            <a:r>
              <a:rPr lang="cs-CZ" dirty="0" smtClean="0"/>
              <a:t>Irsko leží v ………………. oceánu a omývá ho ……… a ………… Moře.</a:t>
            </a:r>
          </a:p>
          <a:p>
            <a:endParaRPr lang="cs-CZ" dirty="0" smtClean="0"/>
          </a:p>
          <a:p>
            <a:r>
              <a:rPr lang="cs-CZ" dirty="0" smtClean="0"/>
              <a:t>Irsko vzniklo v roce ……., kdy se osamostatnilo od 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Hlavní město Irska je ……………., leží na řece ……………….</a:t>
            </a:r>
          </a:p>
          <a:p>
            <a:endParaRPr lang="cs-CZ" dirty="0" smtClean="0"/>
          </a:p>
          <a:p>
            <a:r>
              <a:rPr lang="cs-CZ" dirty="0" smtClean="0"/>
              <a:t>Nejstarší památka v Dublinu pochází z období ………………středověku.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355976" y="1772816"/>
            <a:ext cx="907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Zelený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772816"/>
            <a:ext cx="1616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Smaragdový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2348880"/>
            <a:ext cx="1430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Atlantském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57918" y="2348880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Irské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72200" y="2348880"/>
            <a:ext cx="952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Keltské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50978" y="2884295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1922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0002" y="2884295"/>
            <a:ext cx="1696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Velké Británie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3429000"/>
            <a:ext cx="888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Dublin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57918" y="342900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Shannon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41122" y="3982998"/>
            <a:ext cx="994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raného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007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1" grpId="0"/>
      <p:bldP spid="12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-99392"/>
            <a:ext cx="7024744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136904" cy="5472608"/>
          </a:xfrm>
        </p:spPr>
        <p:txBody>
          <a:bodyPr>
            <a:normAutofit fontScale="625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www.cykloknihy.cz/cykloturistika/clanky/2001/10/mapa.jpg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nd05.jxs.cz/347/324/7c867d26e9_83230615_o2.jpg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img.aktualne.centrum.cz/454/97/4549746-michael-d-higgins.jpg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www.abbey-hotel.ie/sites/1016/wwwroot/Gallery/7/original/HaPennyBridgeDublin.jpg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www.consygen.cz/images/CO1EURO.GIF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vlajky-statu.luksoft.cz/nahled-velky/vlajka_irska.jpg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www.irsko.name/photos/800x600-m3ph7h/irsko-statni-znak-png.jpg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www.backpack-newzealand.com/images/ireland-map.gif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www.gybu.cz/img/zajezdy/irsko11/obr_02.jpg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25.media.tumblr.com/tumblr_mapnizHm4s1qebyf9o1_500.jpg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www.pohanstvi.net/eire/dublinskyhrad.jpg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13"/>
              </a:rPr>
              <a:t>http://</a:t>
            </a:r>
            <a:r>
              <a:rPr lang="pl-PL" dirty="0" smtClean="0">
                <a:hlinkClick r:id="rId13"/>
              </a:rPr>
              <a:t>tripio.cz/media/images/3/0/img4ead3bedc4303_1000.jpg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45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919</TotalTime>
  <Words>482</Words>
  <Application>Microsoft Office PowerPoint</Application>
  <PresentationFormat>Předvádění na obrazovce (4:3)</PresentationFormat>
  <Paragraphs>103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Anotace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50</cp:revision>
  <dcterms:created xsi:type="dcterms:W3CDTF">2012-10-21T13:53:24Z</dcterms:created>
  <dcterms:modified xsi:type="dcterms:W3CDTF">2013-02-07T17:50:36Z</dcterms:modified>
</cp:coreProperties>
</file>