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72" r:id="rId2"/>
    <p:sldId id="273" r:id="rId3"/>
    <p:sldId id="257" r:id="rId4"/>
    <p:sldId id="269" r:id="rId5"/>
    <p:sldId id="259" r:id="rId6"/>
    <p:sldId id="256" r:id="rId7"/>
    <p:sldId id="270" r:id="rId8"/>
    <p:sldId id="258" r:id="rId9"/>
    <p:sldId id="266" r:id="rId10"/>
    <p:sldId id="267" r:id="rId11"/>
    <p:sldId id="263" r:id="rId12"/>
    <p:sldId id="265" r:id="rId13"/>
    <p:sldId id="264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02" y="-7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Kuchtová Květoslava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b="0" i="0" u="none" dirty="0" smtClean="0"/>
            <a:t>VY_32_INOVACE_6A_14_Nizozemsko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Zeměpis 7.ročník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8FCE67D-AA6F-47D5-ADA8-FB4A708B87B2}" type="presOf" srcId="{C73C7642-F245-4585-8F88-243F9FAEF6CA}" destId="{304CA11A-E17E-4999-A128-C72BF543B20D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C6040CA7-9524-4569-812A-43F18C02CFFE}" type="presOf" srcId="{019433A1-1324-4DE1-9E6F-32B851095F74}" destId="{83FE2C4A-F11C-43B1-9923-1AFAA3244381}" srcOrd="1" destOrd="0" presId="urn:microsoft.com/office/officeart/2005/8/layout/target3"/>
    <dgm:cxn modelId="{A633A36C-49EE-4123-8B19-C78957E221C6}" type="presOf" srcId="{0C6E1E16-08A6-4B86-AB9F-749A7749D4C9}" destId="{D8344A4C-A59C-418B-AE84-1CF03F62012F}" srcOrd="0" destOrd="0" presId="urn:microsoft.com/office/officeart/2005/8/layout/target3"/>
    <dgm:cxn modelId="{18741745-28DC-4E9F-80B1-37ECC2C78F4C}" type="presOf" srcId="{9F18DD90-522E-4A06-9EDB-3FF7C7EB6637}" destId="{932F2F5B-E5E6-4E00-9503-10413FFBA7E0}" srcOrd="1" destOrd="0" presId="urn:microsoft.com/office/officeart/2005/8/layout/target3"/>
    <dgm:cxn modelId="{F7A23325-4F5D-4B6A-BF37-90F305DDDA13}" type="presOf" srcId="{019433A1-1324-4DE1-9E6F-32B851095F74}" destId="{CC1D5B29-8413-4412-9F6D-55E531B84639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DBB6C5EF-E5B4-4458-9A77-2673340F3DE2}" type="presOf" srcId="{FBBFC3EA-9D9D-4F3A-BEA6-9C2C0E46BF20}" destId="{601CDFA2-8205-4060-95D5-B0A001D0D0E3}" srcOrd="0" destOrd="0" presId="urn:microsoft.com/office/officeart/2005/8/layout/target3"/>
    <dgm:cxn modelId="{0632B0C7-6805-4768-909C-5DB5261CBC0F}" type="presOf" srcId="{EBC41103-E2E5-4D48-9B4B-425520D3D098}" destId="{D3CEBA79-51F7-49AC-8104-9DE2B978BFF4}" srcOrd="1" destOrd="0" presId="urn:microsoft.com/office/officeart/2005/8/layout/target3"/>
    <dgm:cxn modelId="{A46766AB-7488-4222-A116-C17EB435147E}" type="presOf" srcId="{FBBFC3EA-9D9D-4F3A-BEA6-9C2C0E46BF20}" destId="{3F478621-DC04-4E99-8ED0-6EF817E39D41}" srcOrd="1" destOrd="0" presId="urn:microsoft.com/office/officeart/2005/8/layout/target3"/>
    <dgm:cxn modelId="{A09B3B5E-A711-4C58-8EA1-C2C7497EB088}" type="presOf" srcId="{0C6E1E16-08A6-4B86-AB9F-749A7749D4C9}" destId="{B7652895-8F40-40B1-8BC2-AD2A1592E4B6}" srcOrd="1" destOrd="0" presId="urn:microsoft.com/office/officeart/2005/8/layout/target3"/>
    <dgm:cxn modelId="{6B1EB187-B596-4F1D-A145-087587EA0DA1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95969B62-F6AD-4609-A12D-00F92A8177A5}" type="presOf" srcId="{445C7998-7549-48B0-BD68-D4F0167F02E5}" destId="{BC35EE03-4121-4EF9-923D-7CB6D30D358D}" srcOrd="0" destOrd="0" presId="urn:microsoft.com/office/officeart/2005/8/layout/target3"/>
    <dgm:cxn modelId="{9B98C102-B7CE-4C7D-935A-0B806EFDA0AF}" type="presOf" srcId="{9F18DD90-522E-4A06-9EDB-3FF7C7EB6637}" destId="{D102FEF8-6917-41D2-AE5D-914C1EA8F84A}" srcOrd="0" destOrd="0" presId="urn:microsoft.com/office/officeart/2005/8/layout/target3"/>
    <dgm:cxn modelId="{88654980-4C01-4CB7-98FC-9CFF5698E929}" type="presOf" srcId="{C73C7642-F245-4585-8F88-243F9FAEF6CA}" destId="{0E0F4EFC-82FA-4EC4-801E-BC2F931EC339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A2C5ED2-2FFF-4F6C-9BEF-A8F07F8B1BE3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B3C510A-F911-4A6B-91F1-5CB127980A97}" type="presOf" srcId="{EBC41103-E2E5-4D48-9B4B-425520D3D098}" destId="{F732C171-B6A8-40AC-BE86-9061B3C3D3B8}" srcOrd="0" destOrd="0" presId="urn:microsoft.com/office/officeart/2005/8/layout/target3"/>
    <dgm:cxn modelId="{42DB8C38-E3D6-4DBF-AB1C-AD7C5B01F678}" type="presParOf" srcId="{71045F8C-00FA-488E-A7BD-E2E6753D979D}" destId="{3577EC6B-C980-4F34-8C69-4365E7B8FC8C}" srcOrd="0" destOrd="0" presId="urn:microsoft.com/office/officeart/2005/8/layout/target3"/>
    <dgm:cxn modelId="{C6999FCF-DFDB-44C5-BF09-7982CC23543B}" type="presParOf" srcId="{71045F8C-00FA-488E-A7BD-E2E6753D979D}" destId="{6940EB87-DC1D-4BC3-9408-9AC2E1FFC039}" srcOrd="1" destOrd="0" presId="urn:microsoft.com/office/officeart/2005/8/layout/target3"/>
    <dgm:cxn modelId="{4E003604-259C-4050-ADB4-C0603A8AA7DF}" type="presParOf" srcId="{71045F8C-00FA-488E-A7BD-E2E6753D979D}" destId="{BC35EE03-4121-4EF9-923D-7CB6D30D358D}" srcOrd="2" destOrd="0" presId="urn:microsoft.com/office/officeart/2005/8/layout/target3"/>
    <dgm:cxn modelId="{62F5E3D4-071B-46BC-A5E8-E2865D88A273}" type="presParOf" srcId="{71045F8C-00FA-488E-A7BD-E2E6753D979D}" destId="{D3840DFA-901C-4049-8AB2-27AC2BA34540}" srcOrd="3" destOrd="0" presId="urn:microsoft.com/office/officeart/2005/8/layout/target3"/>
    <dgm:cxn modelId="{58B3FBB4-B1E9-4B56-91C5-DD55F00CF41A}" type="presParOf" srcId="{71045F8C-00FA-488E-A7BD-E2E6753D979D}" destId="{5BDA8D49-C64C-4FDF-ACCF-171444A32B21}" srcOrd="4" destOrd="0" presId="urn:microsoft.com/office/officeart/2005/8/layout/target3"/>
    <dgm:cxn modelId="{14B41016-837A-4179-A90D-B507009978B2}" type="presParOf" srcId="{71045F8C-00FA-488E-A7BD-E2E6753D979D}" destId="{D8344A4C-A59C-418B-AE84-1CF03F62012F}" srcOrd="5" destOrd="0" presId="urn:microsoft.com/office/officeart/2005/8/layout/target3"/>
    <dgm:cxn modelId="{F37D17C6-A7B2-479D-A1A3-3DAA5AAB622F}" type="presParOf" srcId="{71045F8C-00FA-488E-A7BD-E2E6753D979D}" destId="{57DDA582-354B-4295-AE97-083B34E96D1A}" srcOrd="6" destOrd="0" presId="urn:microsoft.com/office/officeart/2005/8/layout/target3"/>
    <dgm:cxn modelId="{3FB2EF58-9BBC-410A-B315-4D31830F5DFD}" type="presParOf" srcId="{71045F8C-00FA-488E-A7BD-E2E6753D979D}" destId="{4A11C032-4DF2-44E5-8C80-1286B3D4B133}" srcOrd="7" destOrd="0" presId="urn:microsoft.com/office/officeart/2005/8/layout/target3"/>
    <dgm:cxn modelId="{F0C4CD1C-810C-4145-906E-E6EF346E2D15}" type="presParOf" srcId="{71045F8C-00FA-488E-A7BD-E2E6753D979D}" destId="{601CDFA2-8205-4060-95D5-B0A001D0D0E3}" srcOrd="8" destOrd="0" presId="urn:microsoft.com/office/officeart/2005/8/layout/target3"/>
    <dgm:cxn modelId="{97F3661F-7B17-45D1-AD9F-3ED9CC95CFFF}" type="presParOf" srcId="{71045F8C-00FA-488E-A7BD-E2E6753D979D}" destId="{EA95FEE9-5F68-48C7-93BB-0F8C419DA96D}" srcOrd="9" destOrd="0" presId="urn:microsoft.com/office/officeart/2005/8/layout/target3"/>
    <dgm:cxn modelId="{96D0D89E-A9E9-4716-A6A5-997F64D640C1}" type="presParOf" srcId="{71045F8C-00FA-488E-A7BD-E2E6753D979D}" destId="{BB3828A8-1683-43A3-8BCA-2995B7EAE8F3}" srcOrd="10" destOrd="0" presId="urn:microsoft.com/office/officeart/2005/8/layout/target3"/>
    <dgm:cxn modelId="{5C8E65D6-F9FA-4094-B8B7-6927486BF431}" type="presParOf" srcId="{71045F8C-00FA-488E-A7BD-E2E6753D979D}" destId="{CC1D5B29-8413-4412-9F6D-55E531B84639}" srcOrd="11" destOrd="0" presId="urn:microsoft.com/office/officeart/2005/8/layout/target3"/>
    <dgm:cxn modelId="{DBC28F40-EC25-42BF-B9A5-AB789299977E}" type="presParOf" srcId="{71045F8C-00FA-488E-A7BD-E2E6753D979D}" destId="{AEEDACE7-4427-455B-A155-2C3381828BD7}" srcOrd="12" destOrd="0" presId="urn:microsoft.com/office/officeart/2005/8/layout/target3"/>
    <dgm:cxn modelId="{84EEB320-2B84-4CEC-AD39-13CDB8DDC2EF}" type="presParOf" srcId="{71045F8C-00FA-488E-A7BD-E2E6753D979D}" destId="{7C8531F2-00DF-4DB1-A6C6-AF46193E1BBF}" srcOrd="13" destOrd="0" presId="urn:microsoft.com/office/officeart/2005/8/layout/target3"/>
    <dgm:cxn modelId="{010BCC9D-DE96-435D-82AE-148C487957F1}" type="presParOf" srcId="{71045F8C-00FA-488E-A7BD-E2E6753D979D}" destId="{304CA11A-E17E-4999-A128-C72BF543B20D}" srcOrd="14" destOrd="0" presId="urn:microsoft.com/office/officeart/2005/8/layout/target3"/>
    <dgm:cxn modelId="{0078EE87-D822-40C6-AD6A-9253BF8F6532}" type="presParOf" srcId="{71045F8C-00FA-488E-A7BD-E2E6753D979D}" destId="{C67EF5F7-B425-49AF-82F9-2446588ED851}" srcOrd="15" destOrd="0" presId="urn:microsoft.com/office/officeart/2005/8/layout/target3"/>
    <dgm:cxn modelId="{F7E0C800-FB98-4021-A87A-A3B74BCDE165}" type="presParOf" srcId="{71045F8C-00FA-488E-A7BD-E2E6753D979D}" destId="{14E80F71-B028-4CCE-8C5A-7AE67F9A28C6}" srcOrd="16" destOrd="0" presId="urn:microsoft.com/office/officeart/2005/8/layout/target3"/>
    <dgm:cxn modelId="{23054EF1-6279-45BA-86E4-4F0C4C4E1C25}" type="presParOf" srcId="{71045F8C-00FA-488E-A7BD-E2E6753D979D}" destId="{F732C171-B6A8-40AC-BE86-9061B3C3D3B8}" srcOrd="17" destOrd="0" presId="urn:microsoft.com/office/officeart/2005/8/layout/target3"/>
    <dgm:cxn modelId="{49A600EC-EC32-4B95-8888-D848FA15A295}" type="presParOf" srcId="{71045F8C-00FA-488E-A7BD-E2E6753D979D}" destId="{D8C5187E-68B6-4E2E-86D0-57087190219B}" srcOrd="18" destOrd="0" presId="urn:microsoft.com/office/officeart/2005/8/layout/target3"/>
    <dgm:cxn modelId="{CC49D06D-C398-46F4-A547-7534B4A63621}" type="presParOf" srcId="{71045F8C-00FA-488E-A7BD-E2E6753D979D}" destId="{1A909E4D-639C-4CB7-A7CE-FC1133FAA37E}" srcOrd="19" destOrd="0" presId="urn:microsoft.com/office/officeart/2005/8/layout/target3"/>
    <dgm:cxn modelId="{BAFC34CC-BE1B-43E1-80F8-65FEDD05FCB1}" type="presParOf" srcId="{71045F8C-00FA-488E-A7BD-E2E6753D979D}" destId="{D102FEF8-6917-41D2-AE5D-914C1EA8F84A}" srcOrd="20" destOrd="0" presId="urn:microsoft.com/office/officeart/2005/8/layout/target3"/>
    <dgm:cxn modelId="{B4C6A294-E569-49BC-B5E6-82E13F9901E0}" type="presParOf" srcId="{71045F8C-00FA-488E-A7BD-E2E6753D979D}" destId="{4D19AB04-24FA-40C2-B203-52AE3D15E171}" srcOrd="21" destOrd="0" presId="urn:microsoft.com/office/officeart/2005/8/layout/target3"/>
    <dgm:cxn modelId="{BC607D71-DD8E-4015-962B-365FCB236AAD}" type="presParOf" srcId="{71045F8C-00FA-488E-A7BD-E2E6753D979D}" destId="{B7652895-8F40-40B1-8BC2-AD2A1592E4B6}" srcOrd="22" destOrd="0" presId="urn:microsoft.com/office/officeart/2005/8/layout/target3"/>
    <dgm:cxn modelId="{2D662672-7A4E-4EF1-9810-9C1A66CBB2CF}" type="presParOf" srcId="{71045F8C-00FA-488E-A7BD-E2E6753D979D}" destId="{3F478621-DC04-4E99-8ED0-6EF817E39D41}" srcOrd="23" destOrd="0" presId="urn:microsoft.com/office/officeart/2005/8/layout/target3"/>
    <dgm:cxn modelId="{B2FA8A57-07CF-4920-B5B2-02D0DD480FAC}" type="presParOf" srcId="{71045F8C-00FA-488E-A7BD-E2E6753D979D}" destId="{83FE2C4A-F11C-43B1-9923-1AFAA3244381}" srcOrd="24" destOrd="0" presId="urn:microsoft.com/office/officeart/2005/8/layout/target3"/>
    <dgm:cxn modelId="{024A16F8-E4C6-4E16-A4D1-9ADDF553B033}" type="presParOf" srcId="{71045F8C-00FA-488E-A7BD-E2E6753D979D}" destId="{0E0F4EFC-82FA-4EC4-801E-BC2F931EC339}" srcOrd="25" destOrd="0" presId="urn:microsoft.com/office/officeart/2005/8/layout/target3"/>
    <dgm:cxn modelId="{A77A7FB1-2FFC-4C92-AF75-0CF610F3E295}" type="presParOf" srcId="{71045F8C-00FA-488E-A7BD-E2E6753D979D}" destId="{D3CEBA79-51F7-49AC-8104-9DE2B978BFF4}" srcOrd="26" destOrd="0" presId="urn:microsoft.com/office/officeart/2005/8/layout/target3"/>
    <dgm:cxn modelId="{196A03DA-57F6-404A-9D15-C16C968AB998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6667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6667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-6667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13333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13333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-13333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Kuchtová Květoslava</a:t>
          </a:r>
          <a:endParaRPr lang="cs-CZ" sz="18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20000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20000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-20000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b="0" i="0" u="none" kern="1200" dirty="0" smtClean="0"/>
            <a:t>VY_32_INOVACE_6A_14_Nizozemsko</a:t>
          </a:r>
          <a:endParaRPr lang="cs-CZ" sz="18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26667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26667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-26667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dirty="0" smtClean="0"/>
            <a:t>Zeměpis 7.ročník</a:t>
          </a:r>
          <a:endParaRPr lang="cs-CZ" sz="18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33333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33333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-33333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40000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40000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-40000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F0C079-2C56-4F1C-94BE-22EFFFE68410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98B91C-A335-4E96-830B-25F5D8D97B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90350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98B91C-A335-4E96-830B-25F5D8D97BFE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69509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921201-29B6-41A1-9056-BD81E18CBAB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74297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98B91C-A335-4E96-830B-25F5D8D97BFE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98209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98B91C-A335-4E96-830B-25F5D8D97BFE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02550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98B91C-A335-4E96-830B-25F5D8D97BF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99603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98B91C-A335-4E96-830B-25F5D8D97BFE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64091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98B91C-A335-4E96-830B-25F5D8D97BFE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97723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98B91C-A335-4E96-830B-25F5D8D97BFE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97856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98B91C-A335-4E96-830B-25F5D8D97BFE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9519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98B91C-A335-4E96-830B-25F5D8D97BFE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382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98B91C-A335-4E96-830B-25F5D8D97BFE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0121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0CB25-BCA6-4992-813B-79C7369E01E3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91A0970-DC12-4390-800A-ABC0601E4C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0CB25-BCA6-4992-813B-79C7369E01E3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91A0970-DC12-4390-800A-ABC0601E4C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0CB25-BCA6-4992-813B-79C7369E01E3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A0970-DC12-4390-800A-ABC0601E4C1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0CB25-BCA6-4992-813B-79C7369E01E3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A0970-DC12-4390-800A-ABC0601E4C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0CB25-BCA6-4992-813B-79C7369E01E3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91A0970-DC12-4390-800A-ABC0601E4C1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0CB25-BCA6-4992-813B-79C7369E01E3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A0970-DC12-4390-800A-ABC0601E4C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0CB25-BCA6-4992-813B-79C7369E01E3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A0970-DC12-4390-800A-ABC0601E4C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0CB25-BCA6-4992-813B-79C7369E01E3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A0970-DC12-4390-800A-ABC0601E4C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0CB25-BCA6-4992-813B-79C7369E01E3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A0970-DC12-4390-800A-ABC0601E4C11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0CB25-BCA6-4992-813B-79C7369E01E3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A0970-DC12-4390-800A-ABC0601E4C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0CB25-BCA6-4992-813B-79C7369E01E3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A0970-DC12-4390-800A-ABC0601E4C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130CB25-BCA6-4992-813B-79C7369E01E3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91A0970-DC12-4390-800A-ABC0601E4C1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jpeg"/><Relationship Id="rId4" Type="http://schemas.openxmlformats.org/officeDocument/2006/relationships/image" Target="../media/image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nd05.jxs.cz/432/811/4067a5c56e_78965172_o2.jpg" TargetMode="External"/><Relationship Id="rId13" Type="http://schemas.openxmlformats.org/officeDocument/2006/relationships/hyperlink" Target="http://blog.awaystay.com/wp-content/uploads/2012/09/242.jpg" TargetMode="External"/><Relationship Id="rId3" Type="http://schemas.openxmlformats.org/officeDocument/2006/relationships/hyperlink" Target="http://upload.wikimedia.org/wikipedia/commons/thumb/3/32/Flag_of_Benelux.svg/220px-Flag_of_Benelux.svg.png" TargetMode="External"/><Relationship Id="rId7" Type="http://schemas.openxmlformats.org/officeDocument/2006/relationships/hyperlink" Target="http://staty.jirpa.cz/vlajky/Nizozemsko.gif" TargetMode="External"/><Relationship Id="rId12" Type="http://schemas.openxmlformats.org/officeDocument/2006/relationships/hyperlink" Target="http://barchick.com/wp-content/uploads/2011/10/amsterdam.jpg" TargetMode="External"/><Relationship Id="rId2" Type="http://schemas.openxmlformats.org/officeDocument/2006/relationships/hyperlink" Target="http://upload.wikimedia.org/wikipedia/commons/thumb/a/a6/Benelux_schematic_map.png/220px-Benelux_schematic_map.png" TargetMode="External"/><Relationship Id="rId16" Type="http://schemas.openxmlformats.org/officeDocument/2006/relationships/hyperlink" Target="http://media.novinky.cz/820/278202-original1-z6q8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8/83/Coat_of_arms_of_the_Netherlands_(1815-1907).svg/523px-Coat_of_arms_of_the_Netherlands_(1815-1907).svg.png" TargetMode="External"/><Relationship Id="rId11" Type="http://schemas.openxmlformats.org/officeDocument/2006/relationships/hyperlink" Target="http://www.bugbog.com/images/maps/netherlands-map.jpg" TargetMode="External"/><Relationship Id="rId5" Type="http://schemas.openxmlformats.org/officeDocument/2006/relationships/hyperlink" Target="http://countries.pppst.com/geo_map_benelux_blank.gif" TargetMode="External"/><Relationship Id="rId15" Type="http://schemas.openxmlformats.org/officeDocument/2006/relationships/hyperlink" Target="http://www.mundo.cz/sites/default/files/images/holandsko-na-kole/holandsko-syr-gouda.jpg" TargetMode="External"/><Relationship Id="rId10" Type="http://schemas.openxmlformats.org/officeDocument/2006/relationships/hyperlink" Target="http://upload.wikimedia.org/wikipedia/commons/a/af/Amsterdam_airphoto.jpg" TargetMode="External"/><Relationship Id="rId4" Type="http://schemas.openxmlformats.org/officeDocument/2006/relationships/hyperlink" Target="http://tripio.cz/media/images/d/b/img4ed78e20913bd_1000.jpg" TargetMode="External"/><Relationship Id="rId9" Type="http://schemas.openxmlformats.org/officeDocument/2006/relationships/hyperlink" Target="http://www.euroskop.cz/gallery/64/19254-nizozemsko_mapa.gif" TargetMode="External"/><Relationship Id="rId14" Type="http://schemas.openxmlformats.org/officeDocument/2006/relationships/hyperlink" Target="http://images.travelpod.com/tripwow/photos/ta-0478-2d5a-ece7/-327-m-ile-vaalserberg-tepesi-en-y%C3%BCksek-tepe-amsterdam-the-netherlands+13318244123-tpfil02aw-1759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860467953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35023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lze využít jako prezentaci nového učiva, k procvičování nebo opakování již probraného učiva pro žáky 7. tříd s pomocí interaktivní tabule.</a:t>
            </a:r>
          </a:p>
        </p:txBody>
      </p:sp>
    </p:spTree>
    <p:extLst>
      <p:ext uri="{BB962C8B-B14F-4D97-AF65-F5344CB8AC3E}">
        <p14:creationId xmlns:p14="http://schemas.microsoft.com/office/powerpoint/2010/main" val="1236711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Uzivatel\Desktop\geo_map_benelux_blank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4386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12377" y="463487"/>
            <a:ext cx="420339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chemeClr val="accent2">
                    <a:lumMod val="75000"/>
                  </a:schemeClr>
                </a:solidFill>
                <a:latin typeface="Adobe Arabic" pitchFamily="18" charset="-78"/>
                <a:cs typeface="Adobe Arabic" pitchFamily="18" charset="-78"/>
              </a:rPr>
              <a:t>BENELUX</a:t>
            </a:r>
            <a:endParaRPr lang="cs-CZ" sz="9600" dirty="0">
              <a:solidFill>
                <a:schemeClr val="accent2">
                  <a:lumMod val="75000"/>
                </a:schemeClr>
              </a:solidFill>
              <a:latin typeface="Adobe Arabic" pitchFamily="18" charset="-78"/>
              <a:cs typeface="Adobe Arabic" pitchFamily="18" charset="-78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2204864"/>
            <a:ext cx="7663829" cy="14157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/>
              <a:t>je označení pro volné společenství Belgie, Nizozemska a Lucemburska</a:t>
            </a:r>
          </a:p>
          <a:p>
            <a:pPr marL="285750" indent="-285750">
              <a:buFontTx/>
              <a:buChar char="-"/>
            </a:pPr>
            <a:endParaRPr lang="cs-CZ" dirty="0"/>
          </a:p>
          <a:p>
            <a:pPr marL="285750" indent="-285750">
              <a:buFontTx/>
              <a:buChar char="-"/>
            </a:pP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                 </a:t>
            </a:r>
            <a:r>
              <a:rPr lang="cs-CZ" sz="3200" dirty="0" err="1" smtClean="0">
                <a:solidFill>
                  <a:srgbClr val="FF0000"/>
                </a:solidFill>
              </a:rPr>
              <a:t>Be</a:t>
            </a:r>
            <a:r>
              <a:rPr lang="cs-CZ" sz="3200" dirty="0" err="1" smtClean="0"/>
              <a:t>lgigue</a:t>
            </a:r>
            <a:r>
              <a:rPr lang="cs-CZ" sz="3200" dirty="0" smtClean="0"/>
              <a:t>, </a:t>
            </a:r>
            <a:r>
              <a:rPr lang="cs-CZ" sz="3200" dirty="0" err="1" smtClean="0">
                <a:solidFill>
                  <a:srgbClr val="FF0000"/>
                </a:solidFill>
              </a:rPr>
              <a:t>Ne</a:t>
            </a:r>
            <a:r>
              <a:rPr lang="cs-CZ" sz="3200" dirty="0" err="1" smtClean="0"/>
              <a:t>derland</a:t>
            </a:r>
            <a:r>
              <a:rPr lang="cs-CZ" sz="3200" dirty="0" smtClean="0"/>
              <a:t> a </a:t>
            </a:r>
            <a:r>
              <a:rPr lang="cs-CZ" sz="3200" dirty="0" smtClean="0">
                <a:solidFill>
                  <a:srgbClr val="FF0000"/>
                </a:solidFill>
              </a:rPr>
              <a:t>Lux</a:t>
            </a:r>
            <a:r>
              <a:rPr lang="cs-CZ" sz="3200" dirty="0" smtClean="0"/>
              <a:t>emburg</a:t>
            </a:r>
            <a:endParaRPr lang="cs-CZ" sz="3200" dirty="0"/>
          </a:p>
        </p:txBody>
      </p:sp>
      <p:pic>
        <p:nvPicPr>
          <p:cNvPr id="1026" name="Picture 2" descr="C:\Users\Uzivatel\Desktop\220px-Benelux_schematic_map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44" y="2564904"/>
            <a:ext cx="2235200" cy="2601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zivatel\Desktop\600px-Flag_of_Benelux_svg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005064"/>
            <a:ext cx="3888432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236296" y="5301208"/>
            <a:ext cx="16692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Vlajka Beneluxu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1383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000"/>
                            </p:stCondLst>
                            <p:childTnLst>
                              <p:par>
                                <p:cTn id="19" presetID="6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1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tripio.cz/media/images/d/b/img4ed78e20913bd_100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9989" y="-254480"/>
            <a:ext cx="9525000" cy="7143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843808" y="225514"/>
            <a:ext cx="363740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solidFill>
                  <a:srgbClr val="FF0066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Nizozemsko</a:t>
            </a:r>
            <a:endParaRPr lang="cs-CZ" sz="5400" b="1" cap="none" spc="50" dirty="0">
              <a:ln w="11430"/>
              <a:solidFill>
                <a:srgbClr val="FF0066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79542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479634" y="2967335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343825" y="404664"/>
            <a:ext cx="4014818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cap="none" spc="50" dirty="0" smtClean="0">
                <a:ln w="11430"/>
                <a:solidFill>
                  <a:srgbClr val="FF0066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Nizozemsko</a:t>
            </a:r>
            <a:endParaRPr lang="cs-CZ" sz="6000" b="1" cap="none" spc="50" dirty="0">
              <a:ln w="11430"/>
              <a:solidFill>
                <a:srgbClr val="FF0066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074" name="Picture 2" descr="C:\Users\Uzivatel\Desktop\beatrix_0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8643" y="188640"/>
            <a:ext cx="2677853" cy="3622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zivatel\Desktop\523px-Coat_of_arms_of_the_Netherlands_%281815-1907%29_svg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381" y="146950"/>
            <a:ext cx="2236321" cy="2565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zivatel\Desktop\800px-Flag_of_the_Netherlands_svg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5" y="4653137"/>
            <a:ext cx="3744416" cy="2134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301732" y="2152869"/>
            <a:ext cx="4653325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Rozloha                             41 526 km²</a:t>
            </a:r>
          </a:p>
          <a:p>
            <a:r>
              <a:rPr lang="cs-CZ" dirty="0" smtClean="0"/>
              <a:t>Počet obyvatel                  16 850 000</a:t>
            </a:r>
          </a:p>
          <a:p>
            <a:r>
              <a:rPr lang="cs-CZ" dirty="0" smtClean="0"/>
              <a:t>Hlavní město                     Amsterdam</a:t>
            </a:r>
          </a:p>
          <a:p>
            <a:r>
              <a:rPr lang="cs-CZ" dirty="0" smtClean="0"/>
              <a:t>Měna                                  Euro                                </a:t>
            </a:r>
          </a:p>
          <a:p>
            <a:r>
              <a:rPr lang="cs-CZ" dirty="0" smtClean="0"/>
              <a:t>Hlava státu                        královna Beatrix</a:t>
            </a:r>
          </a:p>
          <a:p>
            <a:r>
              <a:rPr lang="cs-CZ" dirty="0" smtClean="0"/>
              <a:t>Jazyk                                   nizozemština</a:t>
            </a:r>
            <a:endParaRPr lang="cs-CZ" dirty="0"/>
          </a:p>
        </p:txBody>
      </p:sp>
      <p:pic>
        <p:nvPicPr>
          <p:cNvPr id="3079" name="Picture 7" descr="C:\Users\Uzivatel\Desktop\netherlands-map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747" y="4013313"/>
            <a:ext cx="4228114" cy="2766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732240" y="3982414"/>
            <a:ext cx="17088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Královna Beatrix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76127" y="1420327"/>
            <a:ext cx="33502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66"/>
                </a:solidFill>
              </a:rPr>
              <a:t>Nizozemské království</a:t>
            </a:r>
            <a:endParaRPr lang="cs-CZ" sz="2800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3681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0"/>
                            </p:stCondLst>
                            <p:childTnLst>
                              <p:par>
                                <p:cTn id="33" presetID="6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1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3000"/>
                            </p:stCondLst>
                            <p:childTnLst>
                              <p:par>
                                <p:cTn id="37" presetID="6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1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6000"/>
                            </p:stCondLst>
                            <p:childTnLst>
                              <p:par>
                                <p:cTn id="41" presetID="6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1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zivatel\Desktop\nizozemsko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132856"/>
            <a:ext cx="7200800" cy="4503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99592" y="1268760"/>
            <a:ext cx="7848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Nizozemsko sousedí Německem Lucemburskem a Belgií. Břehy Nizozemska omývá Severní moře.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123728" y="231030"/>
            <a:ext cx="375122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solidFill>
                  <a:srgbClr val="FF0066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Nizozemsko</a:t>
            </a:r>
            <a:endParaRPr lang="cs-CZ" sz="5400" b="1" cap="none" spc="50" dirty="0">
              <a:ln w="11430"/>
              <a:solidFill>
                <a:srgbClr val="FF0066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11903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1" presetClass="entr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411760" y="256183"/>
            <a:ext cx="363740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solidFill>
                  <a:srgbClr val="FF0066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Nizozemsko</a:t>
            </a:r>
            <a:endParaRPr lang="cs-CZ" sz="5400" b="1" cap="none" spc="50" dirty="0">
              <a:ln w="11430"/>
              <a:solidFill>
                <a:srgbClr val="FF0066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700808"/>
            <a:ext cx="8164736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Nížinatá země na pobřeží Severního moře, pouze na jihovýchodě se rozprostírá</a:t>
            </a:r>
          </a:p>
          <a:p>
            <a:r>
              <a:rPr lang="cs-CZ" dirty="0" smtClean="0"/>
              <a:t>Rýnská břidličná vrchovina. Nejvyšší vrchol je </a:t>
            </a:r>
            <a:r>
              <a:rPr lang="cs-CZ" dirty="0" err="1" smtClean="0"/>
              <a:t>Valsserberg</a:t>
            </a:r>
            <a:r>
              <a:rPr lang="cs-CZ" dirty="0" smtClean="0"/>
              <a:t>, měří 322m.</a:t>
            </a:r>
          </a:p>
          <a:p>
            <a:r>
              <a:rPr lang="cs-CZ" dirty="0" smtClean="0"/>
              <a:t>Více než čtvrtina území leží pod úrovní mořské hladiny.</a:t>
            </a:r>
          </a:p>
          <a:p>
            <a:r>
              <a:rPr lang="cs-CZ" dirty="0" smtClean="0"/>
              <a:t>Nová území se získávají ohrazením a vysoušením částí Severního moře.</a:t>
            </a:r>
          </a:p>
          <a:p>
            <a:r>
              <a:rPr lang="cs-CZ" dirty="0" smtClean="0"/>
              <a:t>Díky rovinatému terénu vanou zemí neustále silný vítr. Tento fakt využívají místní</a:t>
            </a:r>
          </a:p>
          <a:p>
            <a:r>
              <a:rPr lang="cs-CZ" dirty="0" smtClean="0"/>
              <a:t>Obyvatelé již odedávna, kdy stavěli větrné mlýny. Dodnes jeden ze symbolů Nizozemí.</a:t>
            </a:r>
          </a:p>
          <a:p>
            <a:r>
              <a:rPr lang="cs-CZ" dirty="0" smtClean="0"/>
              <a:t>Dalším ze znaků království jsou tulipány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6074" y="3933056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Nizozemci jsou </a:t>
            </a:r>
            <a:r>
              <a:rPr lang="cs-CZ" dirty="0"/>
              <a:t>třetím největším </a:t>
            </a:r>
            <a:r>
              <a:rPr lang="cs-CZ" dirty="0" smtClean="0"/>
              <a:t>vývozcem květin na světě. Díky </a:t>
            </a:r>
            <a:r>
              <a:rPr lang="cs-CZ" dirty="0"/>
              <a:t>tomu se jejich vlasti přezdívá zahrada Evropy. Vedle pěstitelství se Nizozemci řadí i mezi největší světové producenty </a:t>
            </a:r>
            <a:r>
              <a:rPr lang="cs-CZ" dirty="0" smtClean="0"/>
              <a:t>mléka, mléčných výrobků a jejich </a:t>
            </a:r>
            <a:r>
              <a:rPr lang="cs-CZ" dirty="0"/>
              <a:t>sýry jsou mezinárodně proslulé.</a:t>
            </a:r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7544" y="5172186"/>
            <a:ext cx="842493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Nizozemskou zajímavostí jsou dřeváky, ty vznikly proto, že  obyvatelé při vysoušení </a:t>
            </a:r>
            <a:r>
              <a:rPr lang="cs-CZ" dirty="0"/>
              <a:t>moře potřebovali boty, které budou nepromokavé</a:t>
            </a:r>
            <a:r>
              <a:rPr lang="cs-CZ" dirty="0" smtClean="0"/>
              <a:t>. </a:t>
            </a:r>
          </a:p>
          <a:p>
            <a:endParaRPr lang="cs-CZ" dirty="0"/>
          </a:p>
          <a:p>
            <a:r>
              <a:rPr lang="cs-CZ" dirty="0" smtClean="0"/>
              <a:t>Největším přístavem v zemi je přístav Rotterdam.</a:t>
            </a:r>
            <a:endParaRPr lang="cs-CZ" dirty="0"/>
          </a:p>
          <a:p>
            <a:endParaRPr lang="cs-CZ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2561993" y="1052736"/>
            <a:ext cx="33369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66"/>
                </a:solidFill>
              </a:rPr>
              <a:t>Nebo také Nizozemí, či Holandsko</a:t>
            </a:r>
            <a:endParaRPr lang="cs-CZ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6822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1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21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000"/>
                            </p:stCondLst>
                            <p:childTnLst>
                              <p:par>
                                <p:cTn id="25" presetID="21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a/af/Amsterdam_airphoto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5969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03848" y="1412776"/>
            <a:ext cx="12729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Amsterdam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0670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Users\Uzivatel\Desktop\amsterdam-coffee-shop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429000"/>
            <a:ext cx="421196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Uzivatel\Desktop\469x26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429000"/>
            <a:ext cx="493204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139214" y="1340768"/>
            <a:ext cx="32403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Amsterdamské vodní kanály slouží </a:t>
            </a:r>
            <a:r>
              <a:rPr lang="cs-CZ" dirty="0"/>
              <a:t>jako významná dopravní tepna po </a:t>
            </a:r>
            <a:r>
              <a:rPr lang="cs-CZ" b="1" dirty="0" smtClean="0"/>
              <a:t>Amsterdamu.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124204" y="476672"/>
            <a:ext cx="35189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Amsterdam nebo také Amsterodam</a:t>
            </a:r>
          </a:p>
          <a:p>
            <a:r>
              <a:rPr lang="cs-CZ" dirty="0" smtClean="0"/>
              <a:t>či </a:t>
            </a:r>
            <a:r>
              <a:rPr lang="cs-CZ" dirty="0" err="1" smtClean="0"/>
              <a:t>Amstrdam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074" name="Picture 2" descr="http://blog.awaystay.com/wp-content/uploads/2012/09/242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291"/>
            <a:ext cx="5076056" cy="3430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330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zivatel\AppData\Local\Microsoft\Windows\Temporary Internet Files\Content.IE5\0KYD7OBG\MP90042789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4248472" cy="6552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zivatel\AppData\Local\Microsoft\Windows\Temporary Internet Files\Content.IE5\09U5P7ZX\MP90042792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16632"/>
            <a:ext cx="4536504" cy="6552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932040" y="476672"/>
            <a:ext cx="14292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Větrné mlýny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99792" y="4869160"/>
            <a:ext cx="9385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Dřeváky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882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1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1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Users\Uzivatel\Desktop\valserberg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4320480" cy="6552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tripio.cz/media/images/d/b/img4ed78e20913bd_100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0510" y="3645024"/>
            <a:ext cx="4466553" cy="3024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zivatel\Desktop\holandsko-syr-gouda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16630"/>
            <a:ext cx="4435063" cy="338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476672"/>
            <a:ext cx="1265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Valsserberg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32040" y="404664"/>
            <a:ext cx="15880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Holandské sýry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6016" y="3789040"/>
            <a:ext cx="9643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Tulipány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6314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1" presetClass="entr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1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1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7744" y="-181786"/>
            <a:ext cx="374441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spc="50" dirty="0" smtClean="0">
                <a:ln w="11430"/>
                <a:solidFill>
                  <a:srgbClr val="FF0066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Opakování</a:t>
            </a:r>
          </a:p>
          <a:p>
            <a:endParaRPr lang="cs-CZ" sz="6000" b="1" spc="50" dirty="0">
              <a:ln w="11430"/>
              <a:solidFill>
                <a:srgbClr val="FF0066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endParaRPr lang="cs-CZ" sz="6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907833"/>
            <a:ext cx="860444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Vyber správnou odpověď – Nizozemsko je   a/ přímořský stát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b/ vnitrozemský stát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- Nizozemsko je    a/ republika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b/ království</a:t>
            </a:r>
          </a:p>
          <a:p>
            <a:r>
              <a:rPr lang="cs-CZ" dirty="0" smtClean="0"/>
              <a:t>Doplň věty:   Nizozemsku se také říká ……………….. nebo ………………….… .</a:t>
            </a:r>
          </a:p>
          <a:p>
            <a:r>
              <a:rPr lang="cs-CZ" dirty="0" smtClean="0"/>
              <a:t>                      Hlavou státu je …………………………</a:t>
            </a:r>
          </a:p>
          <a:p>
            <a:r>
              <a:rPr lang="cs-CZ" dirty="0" smtClean="0"/>
              <a:t>                      Hlavní město………………….</a:t>
            </a:r>
          </a:p>
          <a:p>
            <a:r>
              <a:rPr lang="cs-CZ" dirty="0" smtClean="0"/>
              <a:t>                      Nizozemsko je ve světě proslulé pěstováním……………</a:t>
            </a:r>
          </a:p>
          <a:p>
            <a:r>
              <a:rPr lang="cs-CZ" dirty="0" smtClean="0"/>
              <a:t>                      Největším Nizozemským přístavem je ………………….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06345" y="3873509"/>
            <a:ext cx="40177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35696" y="4216157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55976" y="5655221"/>
            <a:ext cx="30917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Typická Nizozemská keramika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63081" y="1249375"/>
            <a:ext cx="645719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Co znamená slovo Benelux. Které státy tento spolek tvoří ? Jaké zvíře je znázorněno na vlajce </a:t>
            </a:r>
            <a:r>
              <a:rPr lang="cs-CZ" dirty="0" smtClean="0"/>
              <a:t>Beneluxu.</a:t>
            </a:r>
            <a:endParaRPr lang="cs-CZ" dirty="0"/>
          </a:p>
        </p:txBody>
      </p:sp>
      <p:pic>
        <p:nvPicPr>
          <p:cNvPr id="4098" name="Picture 2" descr="http://media.novinky.cz/820/278202-original1-z6q8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549772"/>
            <a:ext cx="4067944" cy="2525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746670" y="692696"/>
            <a:ext cx="27070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Pracuj s interaktivní tabulí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2983060"/>
            <a:ext cx="15648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z</a:t>
            </a:r>
            <a:r>
              <a:rPr lang="cs-CZ" dirty="0" smtClean="0">
                <a:solidFill>
                  <a:srgbClr val="FF0000"/>
                </a:solidFill>
              </a:rPr>
              <a:t>emě tulipánů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33308" y="2969662"/>
            <a:ext cx="1216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Holandsko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56689" y="3203483"/>
            <a:ext cx="17532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k</a:t>
            </a:r>
            <a:r>
              <a:rPr lang="cs-CZ" dirty="0" smtClean="0">
                <a:solidFill>
                  <a:srgbClr val="FF0000"/>
                </a:solidFill>
              </a:rPr>
              <a:t>rálovna Beatrix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143742" y="3515272"/>
            <a:ext cx="12958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Amsterdam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070492" y="3789040"/>
            <a:ext cx="9813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tulipánů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099" name="Picture 3" descr="C:\Users\Honza\AppData\Local\Microsoft\Windows\Temporary Internet Files\Content.IE5\NWLR38MV\MC90044471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0524" y="3332648"/>
            <a:ext cx="1793543" cy="2322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5468596" y="4058175"/>
            <a:ext cx="12037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Rotterdam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8127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7000"/>
                            </p:stCondLst>
                            <p:childTnLst>
                              <p:par>
                                <p:cTn id="22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3000"/>
                            </p:stCondLst>
                            <p:childTnLst>
                              <p:par>
                                <p:cTn id="66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8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 fontScale="25000" lnSpcReduction="20000"/>
          </a:bodyPr>
          <a:lstStyle/>
          <a:p>
            <a:r>
              <a:rPr lang="pl-PL" sz="4400" dirty="0"/>
              <a:t>INTERNET. </a:t>
            </a:r>
            <a:r>
              <a:rPr lang="pl-PL" sz="4400" i="1" dirty="0"/>
              <a:t>www.google.cz</a:t>
            </a:r>
            <a:r>
              <a:rPr lang="pl-PL" sz="4400" dirty="0"/>
              <a:t> [online]. [cit. 13.1.2013]. Dostupný na WWW: </a:t>
            </a:r>
            <a:r>
              <a:rPr lang="pl-PL" sz="4400" dirty="0">
                <a:hlinkClick r:id="rId2"/>
              </a:rPr>
              <a:t>http://</a:t>
            </a:r>
            <a:r>
              <a:rPr lang="pl-PL" sz="4400" dirty="0" smtClean="0">
                <a:hlinkClick r:id="rId2"/>
              </a:rPr>
              <a:t>upload.wikimedia.org/wikipedia/commons/thumb/a/a6/Benelux_schematic_map.png/220px-Benelux_schematic_map.png</a:t>
            </a:r>
            <a:endParaRPr lang="pl-PL" sz="4400" dirty="0" smtClean="0"/>
          </a:p>
          <a:p>
            <a:r>
              <a:rPr lang="pl-PL" sz="4400" dirty="0"/>
              <a:t>INTERNET. </a:t>
            </a:r>
            <a:r>
              <a:rPr lang="pl-PL" sz="4400" i="1" dirty="0"/>
              <a:t>www.google.cz</a:t>
            </a:r>
            <a:r>
              <a:rPr lang="pl-PL" sz="4400" dirty="0"/>
              <a:t> [online]. [cit. 13.1.2013]. Dostupný na WWW: </a:t>
            </a:r>
            <a:r>
              <a:rPr lang="pl-PL" sz="4400" dirty="0">
                <a:hlinkClick r:id="rId3"/>
              </a:rPr>
              <a:t>http://</a:t>
            </a:r>
            <a:r>
              <a:rPr lang="pl-PL" sz="4400" dirty="0" smtClean="0">
                <a:hlinkClick r:id="rId3"/>
              </a:rPr>
              <a:t>upload.wikimedia.org/wikipedia/commons/thumb/3/32/Flag_of_Benelux.svg/220px-Flag_of_Benelux.svg.png</a:t>
            </a:r>
            <a:endParaRPr lang="pl-PL" sz="4400" dirty="0" smtClean="0"/>
          </a:p>
          <a:p>
            <a:r>
              <a:rPr lang="pl-PL" sz="4400" dirty="0"/>
              <a:t>INTERNET. </a:t>
            </a:r>
            <a:r>
              <a:rPr lang="pl-PL" sz="4400" i="1" dirty="0"/>
              <a:t>www.google.cz</a:t>
            </a:r>
            <a:r>
              <a:rPr lang="pl-PL" sz="4400" dirty="0"/>
              <a:t> [online]. [cit. 13.1.2013]. Dostupný na WWW: </a:t>
            </a:r>
            <a:r>
              <a:rPr lang="pl-PL" sz="4400" dirty="0">
                <a:hlinkClick r:id="rId4"/>
              </a:rPr>
              <a:t>http://</a:t>
            </a:r>
            <a:r>
              <a:rPr lang="pl-PL" sz="4400" dirty="0" smtClean="0">
                <a:hlinkClick r:id="rId4"/>
              </a:rPr>
              <a:t>tripio.cz/media/images/d/b/img4ed78e20913bd_1000.jpg</a:t>
            </a:r>
            <a:endParaRPr lang="pl-PL" sz="4400" dirty="0" smtClean="0"/>
          </a:p>
          <a:p>
            <a:r>
              <a:rPr lang="pl-PL" sz="4400" dirty="0"/>
              <a:t>INTERNET. </a:t>
            </a:r>
            <a:r>
              <a:rPr lang="pl-PL" sz="4400" i="1" dirty="0"/>
              <a:t>www.google.cz</a:t>
            </a:r>
            <a:r>
              <a:rPr lang="pl-PL" sz="4400" dirty="0"/>
              <a:t> [online]. [cit. 13.1.2013]. Dostupný na WWW: </a:t>
            </a:r>
            <a:r>
              <a:rPr lang="pl-PL" sz="4400" dirty="0">
                <a:hlinkClick r:id="rId5"/>
              </a:rPr>
              <a:t>http://</a:t>
            </a:r>
            <a:r>
              <a:rPr lang="pl-PL" sz="4400" dirty="0" smtClean="0">
                <a:hlinkClick r:id="rId5"/>
              </a:rPr>
              <a:t>countries.pppst.com/geo_map_benelux_blank.gif</a:t>
            </a:r>
            <a:endParaRPr lang="pl-PL" sz="4400" dirty="0" smtClean="0"/>
          </a:p>
          <a:p>
            <a:r>
              <a:rPr lang="pl-PL" sz="4400" dirty="0"/>
              <a:t>KATEPANOMEGAS. </a:t>
            </a:r>
            <a:r>
              <a:rPr lang="pl-PL" sz="4400" i="1" dirty="0"/>
              <a:t>www.wikipedie.cz</a:t>
            </a:r>
            <a:r>
              <a:rPr lang="pl-PL" sz="4400" dirty="0"/>
              <a:t> [online]. [cit. 13.1.2013]. Dostupný na WWW: </a:t>
            </a:r>
            <a:r>
              <a:rPr lang="pl-PL" sz="4400" dirty="0">
                <a:hlinkClick r:id="rId6"/>
              </a:rPr>
              <a:t>http://upload.wikimedia.org/wikipedia/commons/thumb/8/83/Coat_of_arms_of_the_Netherlands_%281815-1907%29.svg/523px-Coat_of_arms_of_the_Netherlands_%</a:t>
            </a:r>
            <a:r>
              <a:rPr lang="pl-PL" sz="4400" dirty="0" smtClean="0">
                <a:hlinkClick r:id="rId6"/>
              </a:rPr>
              <a:t>281815-1907%29.svg.png</a:t>
            </a:r>
            <a:endParaRPr lang="pl-PL" sz="4400" dirty="0" smtClean="0"/>
          </a:p>
          <a:p>
            <a:r>
              <a:rPr lang="pl-PL" sz="4400" dirty="0"/>
              <a:t>INTERNET. </a:t>
            </a:r>
            <a:r>
              <a:rPr lang="pl-PL" sz="4400" i="1" dirty="0"/>
              <a:t>www.google.cz</a:t>
            </a:r>
            <a:r>
              <a:rPr lang="pl-PL" sz="4400" dirty="0"/>
              <a:t> [online]. [cit. 13.1.2013]. Dostupný na WWW: </a:t>
            </a:r>
            <a:r>
              <a:rPr lang="pl-PL" sz="4400" dirty="0">
                <a:hlinkClick r:id="rId7"/>
              </a:rPr>
              <a:t>http://</a:t>
            </a:r>
            <a:r>
              <a:rPr lang="pl-PL" sz="4400" dirty="0" smtClean="0">
                <a:hlinkClick r:id="rId7"/>
              </a:rPr>
              <a:t>staty.jirpa.cz/vlajky/Nizozemsko.gif</a:t>
            </a:r>
            <a:endParaRPr lang="pl-PL" sz="4400" dirty="0" smtClean="0"/>
          </a:p>
          <a:p>
            <a:r>
              <a:rPr lang="pl-PL" sz="4400" dirty="0"/>
              <a:t>INTERNET. </a:t>
            </a:r>
            <a:r>
              <a:rPr lang="pl-PL" sz="4400" i="1" dirty="0"/>
              <a:t>www.google.cz</a:t>
            </a:r>
            <a:r>
              <a:rPr lang="pl-PL" sz="4400" dirty="0"/>
              <a:t> [online]. [cit. 13.1.2013]. Dostupný na WWW: </a:t>
            </a:r>
            <a:r>
              <a:rPr lang="pl-PL" sz="4400" dirty="0">
                <a:hlinkClick r:id="rId8"/>
              </a:rPr>
              <a:t>http://</a:t>
            </a:r>
            <a:r>
              <a:rPr lang="pl-PL" sz="4400" dirty="0" smtClean="0">
                <a:hlinkClick r:id="rId8"/>
              </a:rPr>
              <a:t>nd05.jxs.cz/432/811/4067a5c56e_78965172_o2.jpg</a:t>
            </a:r>
            <a:endParaRPr lang="pl-PL" sz="4400" dirty="0" smtClean="0"/>
          </a:p>
          <a:p>
            <a:r>
              <a:rPr lang="pl-PL" sz="4400" dirty="0"/>
              <a:t>INTERNET. </a:t>
            </a:r>
            <a:r>
              <a:rPr lang="pl-PL" sz="4400" i="1" dirty="0"/>
              <a:t>www.google.cz</a:t>
            </a:r>
            <a:r>
              <a:rPr lang="pl-PL" sz="4400" dirty="0"/>
              <a:t> [online]. [cit. 13.1.2013]. Dostupný na WWW: </a:t>
            </a:r>
            <a:r>
              <a:rPr lang="pl-PL" sz="4400" dirty="0">
                <a:hlinkClick r:id="rId9"/>
              </a:rPr>
              <a:t>http://</a:t>
            </a:r>
            <a:r>
              <a:rPr lang="pl-PL" sz="4400" dirty="0" smtClean="0">
                <a:hlinkClick r:id="rId9"/>
              </a:rPr>
              <a:t>www.euroskop.cz/gallery/64/19254-nizozemsko_mapa.gif</a:t>
            </a:r>
            <a:endParaRPr lang="pl-PL" sz="4400" dirty="0" smtClean="0"/>
          </a:p>
          <a:p>
            <a:r>
              <a:rPr lang="pl-PL" sz="4400" dirty="0"/>
              <a:t>INTERNET. </a:t>
            </a:r>
            <a:r>
              <a:rPr lang="pl-PL" sz="4400" i="1" dirty="0"/>
              <a:t>www.google.cz</a:t>
            </a:r>
            <a:r>
              <a:rPr lang="pl-PL" sz="4400" dirty="0"/>
              <a:t> [online]. [cit. 13.1.2013]. Dostupný na WWW: </a:t>
            </a:r>
            <a:r>
              <a:rPr lang="pl-PL" sz="4400" dirty="0">
                <a:hlinkClick r:id="rId10"/>
              </a:rPr>
              <a:t>http://</a:t>
            </a:r>
            <a:r>
              <a:rPr lang="pl-PL" sz="4400" dirty="0" smtClean="0">
                <a:hlinkClick r:id="rId10"/>
              </a:rPr>
              <a:t>upload.wikimedia.org/wikipedia/commons/a/af/Amsterdam_airphoto.jpg</a:t>
            </a:r>
            <a:endParaRPr lang="pl-PL" sz="4400" dirty="0" smtClean="0"/>
          </a:p>
          <a:p>
            <a:r>
              <a:rPr lang="pl-PL" sz="4400" dirty="0"/>
              <a:t>INTERNET. </a:t>
            </a:r>
            <a:r>
              <a:rPr lang="pl-PL" sz="4400" i="1" dirty="0"/>
              <a:t>www.google.cz</a:t>
            </a:r>
            <a:r>
              <a:rPr lang="pl-PL" sz="4400" dirty="0"/>
              <a:t> [online]. [cit. 13.1.2013]. Dostupný na WWW: </a:t>
            </a:r>
            <a:r>
              <a:rPr lang="pl-PL" sz="4400" dirty="0">
                <a:hlinkClick r:id="rId11"/>
              </a:rPr>
              <a:t>http://</a:t>
            </a:r>
            <a:r>
              <a:rPr lang="pl-PL" sz="4400" dirty="0" smtClean="0">
                <a:hlinkClick r:id="rId11"/>
              </a:rPr>
              <a:t>www.bugbog.com/images/maps/netherlands-map.jpg</a:t>
            </a:r>
            <a:endParaRPr lang="pl-PL" sz="4400" dirty="0" smtClean="0"/>
          </a:p>
          <a:p>
            <a:r>
              <a:rPr lang="pl-PL" sz="4400" dirty="0"/>
              <a:t>INTERNET. </a:t>
            </a:r>
            <a:r>
              <a:rPr lang="pl-PL" sz="4400" i="1" dirty="0"/>
              <a:t>www.google.cz</a:t>
            </a:r>
            <a:r>
              <a:rPr lang="pl-PL" sz="4400" dirty="0"/>
              <a:t> [online]. [cit. 13.1.2013]. Dostupný na WWW: </a:t>
            </a:r>
            <a:r>
              <a:rPr lang="pl-PL" sz="4400" dirty="0">
                <a:hlinkClick r:id="rId12"/>
              </a:rPr>
              <a:t>http://</a:t>
            </a:r>
            <a:r>
              <a:rPr lang="pl-PL" sz="4400" dirty="0" smtClean="0">
                <a:hlinkClick r:id="rId12"/>
              </a:rPr>
              <a:t>barchick.com/wp-content/uploads/2011/10/amsterdam.jpg</a:t>
            </a:r>
            <a:endParaRPr lang="pl-PL" sz="4400" dirty="0" smtClean="0"/>
          </a:p>
          <a:p>
            <a:r>
              <a:rPr lang="pl-PL" sz="4400" dirty="0"/>
              <a:t>INTERNET. </a:t>
            </a:r>
            <a:r>
              <a:rPr lang="pl-PL" sz="4400" i="1" dirty="0"/>
              <a:t>www.google.cz</a:t>
            </a:r>
            <a:r>
              <a:rPr lang="pl-PL" sz="4400" dirty="0"/>
              <a:t> [online]. [cit. 13.1.2013]. Dostupný na WWW: </a:t>
            </a:r>
            <a:r>
              <a:rPr lang="pl-PL" sz="4400" dirty="0">
                <a:hlinkClick r:id="rId13"/>
              </a:rPr>
              <a:t>http://</a:t>
            </a:r>
            <a:r>
              <a:rPr lang="pl-PL" sz="4400" dirty="0" smtClean="0">
                <a:hlinkClick r:id="rId13"/>
              </a:rPr>
              <a:t>blog.awaystay.com/wp-content/uploads/2012/09/242.jpg</a:t>
            </a:r>
            <a:endParaRPr lang="pl-PL" sz="4400" dirty="0" smtClean="0"/>
          </a:p>
          <a:p>
            <a:r>
              <a:rPr lang="pl-PL" sz="4400" dirty="0"/>
              <a:t>INTERNET. </a:t>
            </a:r>
            <a:r>
              <a:rPr lang="pl-PL" sz="4400" i="1" dirty="0"/>
              <a:t>www.google.cz</a:t>
            </a:r>
            <a:r>
              <a:rPr lang="pl-PL" sz="4400" dirty="0"/>
              <a:t> [online]. [cit. 13.1.2013]. Dostupný na WWW: </a:t>
            </a:r>
            <a:r>
              <a:rPr lang="pl-PL" sz="4400" dirty="0">
                <a:hlinkClick r:id="rId14"/>
              </a:rPr>
              <a:t>http://images.travelpod.com/tripwow/photos/ta-0478-2d5a-ece7/-</a:t>
            </a:r>
            <a:r>
              <a:rPr lang="pl-PL" sz="4400" dirty="0" smtClean="0">
                <a:hlinkClick r:id="rId14"/>
              </a:rPr>
              <a:t>327-m-ile-vaalserberg-tepesi-en-y%25C3%25BCksek-tepe-amsterdam-the-netherlands+13318244123-tpfil02aw-17590.jpg</a:t>
            </a:r>
            <a:endParaRPr lang="pl-PL" sz="4400" dirty="0" smtClean="0"/>
          </a:p>
          <a:p>
            <a:r>
              <a:rPr lang="pl-PL" sz="4400" dirty="0"/>
              <a:t>INTERNET. </a:t>
            </a:r>
            <a:r>
              <a:rPr lang="pl-PL" sz="4400" i="1" dirty="0"/>
              <a:t>www.google.cz</a:t>
            </a:r>
            <a:r>
              <a:rPr lang="pl-PL" sz="4400" dirty="0"/>
              <a:t> [online]. [cit. 13.1.2013]. Dostupný na WWW: </a:t>
            </a:r>
            <a:r>
              <a:rPr lang="pl-PL" sz="4400" dirty="0">
                <a:hlinkClick r:id="rId15"/>
              </a:rPr>
              <a:t>http://</a:t>
            </a:r>
            <a:r>
              <a:rPr lang="pl-PL" sz="4400" dirty="0" smtClean="0">
                <a:hlinkClick r:id="rId15"/>
              </a:rPr>
              <a:t>www.mundo.cz/sites/default/files/images/holandsko-na-kole/holandsko-syr-gouda.jpg</a:t>
            </a:r>
            <a:endParaRPr lang="pl-PL" sz="4400" dirty="0" smtClean="0"/>
          </a:p>
          <a:p>
            <a:r>
              <a:rPr lang="pl-PL" sz="4400" dirty="0"/>
              <a:t>INTERNET. </a:t>
            </a:r>
            <a:r>
              <a:rPr lang="pl-PL" sz="4400" i="1" dirty="0"/>
              <a:t>www.google.cz</a:t>
            </a:r>
            <a:r>
              <a:rPr lang="pl-PL" sz="4400" dirty="0"/>
              <a:t> [online]. [cit. 13.1.2013]. Dostupný na WWW: </a:t>
            </a:r>
            <a:r>
              <a:rPr lang="pl-PL" sz="4400" dirty="0">
                <a:hlinkClick r:id="rId16"/>
              </a:rPr>
              <a:t>http://</a:t>
            </a:r>
            <a:r>
              <a:rPr lang="pl-PL" sz="4400" dirty="0" smtClean="0">
                <a:hlinkClick r:id="rId16"/>
              </a:rPr>
              <a:t>media.novinky.cz/820/278202-original1-z6q83.jpg</a:t>
            </a:r>
            <a:endParaRPr lang="pl-PL" sz="4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5603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226</TotalTime>
  <Words>406</Words>
  <Application>Microsoft Office PowerPoint</Application>
  <PresentationFormat>Předvádění na obrazovce (4:3)</PresentationFormat>
  <Paragraphs>93</Paragraphs>
  <Slides>14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 User</dc:creator>
  <cp:lastModifiedBy>Honza</cp:lastModifiedBy>
  <cp:revision>43</cp:revision>
  <dcterms:created xsi:type="dcterms:W3CDTF">2012-10-26T14:08:00Z</dcterms:created>
  <dcterms:modified xsi:type="dcterms:W3CDTF">2013-02-07T17:53:57Z</dcterms:modified>
</cp:coreProperties>
</file>