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9" r:id="rId2"/>
    <p:sldId id="268" r:id="rId3"/>
    <p:sldId id="258" r:id="rId4"/>
    <p:sldId id="256" r:id="rId5"/>
    <p:sldId id="264" r:id="rId6"/>
    <p:sldId id="259" r:id="rId7"/>
    <p:sldId id="265" r:id="rId8"/>
    <p:sldId id="260" r:id="rId9"/>
    <p:sldId id="261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8" autoAdjust="0"/>
    <p:restoredTop sz="94660"/>
  </p:normalViewPr>
  <p:slideViewPr>
    <p:cSldViewPr>
      <p:cViewPr varScale="1">
        <p:scale>
          <a:sx n="77" d="100"/>
          <a:sy n="77" d="100"/>
        </p:scale>
        <p:origin x="-90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Kuchtová Květoslava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i="0" u="none" dirty="0" smtClean="0"/>
            <a:t>VY_32_INOVACE_6A_15_evropská část Ruska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</a:t>
          </a:r>
          <a:r>
            <a:rPr lang="cs-CZ" smtClean="0"/>
            <a:t>Zeměpis 7.ročník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3B3A36-D24A-4193-AA4D-BC18802E1D0B}" type="presOf" srcId="{EBC41103-E2E5-4D48-9B4B-425520D3D098}" destId="{F732C171-B6A8-40AC-BE86-9061B3C3D3B8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C82D214-AB66-43A0-A9D3-4CF5B3CE51EF}" type="presOf" srcId="{019433A1-1324-4DE1-9E6F-32B851095F74}" destId="{83FE2C4A-F11C-43B1-9923-1AFAA3244381}" srcOrd="1" destOrd="0" presId="urn:microsoft.com/office/officeart/2005/8/layout/target3"/>
    <dgm:cxn modelId="{B5764463-27B1-47B0-B715-6F83BD320B84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357D8D6C-149F-4DDF-A339-ED930F7B488F}" type="presOf" srcId="{C73C7642-F245-4585-8F88-243F9FAEF6CA}" destId="{304CA11A-E17E-4999-A128-C72BF543B20D}" srcOrd="0" destOrd="0" presId="urn:microsoft.com/office/officeart/2005/8/layout/target3"/>
    <dgm:cxn modelId="{663D60B0-8961-4F9F-A156-0391B6D824EF}" type="presOf" srcId="{FBBFC3EA-9D9D-4F3A-BEA6-9C2C0E46BF20}" destId="{601CDFA2-8205-4060-95D5-B0A001D0D0E3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277545D5-3B6F-4FC1-9AFF-AC69C4B14388}" type="presOf" srcId="{0C6E1E16-08A6-4B86-AB9F-749A7749D4C9}" destId="{B7652895-8F40-40B1-8BC2-AD2A1592E4B6}" srcOrd="1" destOrd="0" presId="urn:microsoft.com/office/officeart/2005/8/layout/target3"/>
    <dgm:cxn modelId="{34472B0A-C6BD-4625-B77C-BC02D33509B0}" type="presOf" srcId="{9F18DD90-522E-4A06-9EDB-3FF7C7EB6637}" destId="{932F2F5B-E5E6-4E00-9503-10413FFBA7E0}" srcOrd="1" destOrd="0" presId="urn:microsoft.com/office/officeart/2005/8/layout/target3"/>
    <dgm:cxn modelId="{4CC6C3DF-51EC-4712-975A-EA4DD6BFE13F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2E97EFC-C1CB-44C3-8B04-981A14496984}" type="presOf" srcId="{445C7998-7549-48B0-BD68-D4F0167F02E5}" destId="{BC35EE03-4121-4EF9-923D-7CB6D30D358D}" srcOrd="0" destOrd="0" presId="urn:microsoft.com/office/officeart/2005/8/layout/target3"/>
    <dgm:cxn modelId="{AA0D3822-7666-4CD0-A51F-5A991656906C}" type="presOf" srcId="{39F8B381-5807-488E-AC22-73DD4140ED4A}" destId="{71045F8C-00FA-488E-A7BD-E2E6753D979D}" srcOrd="0" destOrd="0" presId="urn:microsoft.com/office/officeart/2005/8/layout/target3"/>
    <dgm:cxn modelId="{8AAE2563-48A1-4CA5-AA57-0B7C8C281959}" type="presOf" srcId="{019433A1-1324-4DE1-9E6F-32B851095F74}" destId="{CC1D5B29-8413-4412-9F6D-55E531B84639}" srcOrd="0" destOrd="0" presId="urn:microsoft.com/office/officeart/2005/8/layout/target3"/>
    <dgm:cxn modelId="{6F315E10-83F0-466E-8180-7AF7573D6CC4}" type="presOf" srcId="{0C6E1E16-08A6-4B86-AB9F-749A7749D4C9}" destId="{D8344A4C-A59C-418B-AE84-1CF03F62012F}" srcOrd="0" destOrd="0" presId="urn:microsoft.com/office/officeart/2005/8/layout/target3"/>
    <dgm:cxn modelId="{EC13A7E2-69FF-4A07-83B9-AB4B537492F5}" type="presOf" srcId="{EBC41103-E2E5-4D48-9B4B-425520D3D098}" destId="{D3CEBA79-51F7-49AC-8104-9DE2B978BFF4}" srcOrd="1" destOrd="0" presId="urn:microsoft.com/office/officeart/2005/8/layout/target3"/>
    <dgm:cxn modelId="{66891D58-644A-42AB-9DDB-A096BB7B1DCF}" type="presOf" srcId="{9F18DD90-522E-4A06-9EDB-3FF7C7EB6637}" destId="{D102FEF8-6917-41D2-AE5D-914C1EA8F84A}" srcOrd="0" destOrd="0" presId="urn:microsoft.com/office/officeart/2005/8/layout/target3"/>
    <dgm:cxn modelId="{ED688755-AACE-4E3D-BE84-310A8F8192E3}" type="presOf" srcId="{FBBFC3EA-9D9D-4F3A-BEA6-9C2C0E46BF20}" destId="{3F478621-DC04-4E99-8ED0-6EF817E39D41}" srcOrd="1" destOrd="0" presId="urn:microsoft.com/office/officeart/2005/8/layout/target3"/>
    <dgm:cxn modelId="{0B339C18-A025-4757-99EB-D64DB6A3C76E}" type="presParOf" srcId="{71045F8C-00FA-488E-A7BD-E2E6753D979D}" destId="{3577EC6B-C980-4F34-8C69-4365E7B8FC8C}" srcOrd="0" destOrd="0" presId="urn:microsoft.com/office/officeart/2005/8/layout/target3"/>
    <dgm:cxn modelId="{5333EBDD-A852-4C61-BCE0-AFF11850B366}" type="presParOf" srcId="{71045F8C-00FA-488E-A7BD-E2E6753D979D}" destId="{6940EB87-DC1D-4BC3-9408-9AC2E1FFC039}" srcOrd="1" destOrd="0" presId="urn:microsoft.com/office/officeart/2005/8/layout/target3"/>
    <dgm:cxn modelId="{E06A5739-83C0-4D96-B57D-CC84E9504380}" type="presParOf" srcId="{71045F8C-00FA-488E-A7BD-E2E6753D979D}" destId="{BC35EE03-4121-4EF9-923D-7CB6D30D358D}" srcOrd="2" destOrd="0" presId="urn:microsoft.com/office/officeart/2005/8/layout/target3"/>
    <dgm:cxn modelId="{87ADA1E4-B3CF-4094-A1A3-36B4A322AF2F}" type="presParOf" srcId="{71045F8C-00FA-488E-A7BD-E2E6753D979D}" destId="{D3840DFA-901C-4049-8AB2-27AC2BA34540}" srcOrd="3" destOrd="0" presId="urn:microsoft.com/office/officeart/2005/8/layout/target3"/>
    <dgm:cxn modelId="{9F83DC2A-504A-482F-B2A0-5BB5F748D041}" type="presParOf" srcId="{71045F8C-00FA-488E-A7BD-E2E6753D979D}" destId="{5BDA8D49-C64C-4FDF-ACCF-171444A32B21}" srcOrd="4" destOrd="0" presId="urn:microsoft.com/office/officeart/2005/8/layout/target3"/>
    <dgm:cxn modelId="{F45203B3-A60B-4937-A5D8-372F57B8BB53}" type="presParOf" srcId="{71045F8C-00FA-488E-A7BD-E2E6753D979D}" destId="{D8344A4C-A59C-418B-AE84-1CF03F62012F}" srcOrd="5" destOrd="0" presId="urn:microsoft.com/office/officeart/2005/8/layout/target3"/>
    <dgm:cxn modelId="{6470A887-EE61-4D02-8E9F-92AD710675F3}" type="presParOf" srcId="{71045F8C-00FA-488E-A7BD-E2E6753D979D}" destId="{57DDA582-354B-4295-AE97-083B34E96D1A}" srcOrd="6" destOrd="0" presId="urn:microsoft.com/office/officeart/2005/8/layout/target3"/>
    <dgm:cxn modelId="{275B0D39-41BC-4176-A38A-D059462FAC2A}" type="presParOf" srcId="{71045F8C-00FA-488E-A7BD-E2E6753D979D}" destId="{4A11C032-4DF2-44E5-8C80-1286B3D4B133}" srcOrd="7" destOrd="0" presId="urn:microsoft.com/office/officeart/2005/8/layout/target3"/>
    <dgm:cxn modelId="{75827F41-2BC5-474B-A62C-98F86CCA3DF4}" type="presParOf" srcId="{71045F8C-00FA-488E-A7BD-E2E6753D979D}" destId="{601CDFA2-8205-4060-95D5-B0A001D0D0E3}" srcOrd="8" destOrd="0" presId="urn:microsoft.com/office/officeart/2005/8/layout/target3"/>
    <dgm:cxn modelId="{569BA950-4D44-42EE-9EE0-77597735E579}" type="presParOf" srcId="{71045F8C-00FA-488E-A7BD-E2E6753D979D}" destId="{EA95FEE9-5F68-48C7-93BB-0F8C419DA96D}" srcOrd="9" destOrd="0" presId="urn:microsoft.com/office/officeart/2005/8/layout/target3"/>
    <dgm:cxn modelId="{5E90EAB0-2837-4D5C-8C8C-DC3F4CA3BC95}" type="presParOf" srcId="{71045F8C-00FA-488E-A7BD-E2E6753D979D}" destId="{BB3828A8-1683-43A3-8BCA-2995B7EAE8F3}" srcOrd="10" destOrd="0" presId="urn:microsoft.com/office/officeart/2005/8/layout/target3"/>
    <dgm:cxn modelId="{B8F0AD9F-7429-4573-9B35-4E875A98BFA2}" type="presParOf" srcId="{71045F8C-00FA-488E-A7BD-E2E6753D979D}" destId="{CC1D5B29-8413-4412-9F6D-55E531B84639}" srcOrd="11" destOrd="0" presId="urn:microsoft.com/office/officeart/2005/8/layout/target3"/>
    <dgm:cxn modelId="{03532D83-9243-49CE-8F59-C72581F38561}" type="presParOf" srcId="{71045F8C-00FA-488E-A7BD-E2E6753D979D}" destId="{AEEDACE7-4427-455B-A155-2C3381828BD7}" srcOrd="12" destOrd="0" presId="urn:microsoft.com/office/officeart/2005/8/layout/target3"/>
    <dgm:cxn modelId="{90154A9E-A85D-4B17-8D29-6C67CD5D2585}" type="presParOf" srcId="{71045F8C-00FA-488E-A7BD-E2E6753D979D}" destId="{7C8531F2-00DF-4DB1-A6C6-AF46193E1BBF}" srcOrd="13" destOrd="0" presId="urn:microsoft.com/office/officeart/2005/8/layout/target3"/>
    <dgm:cxn modelId="{3EB6DABF-7F19-4EDB-93E3-3EFB0C69AAF7}" type="presParOf" srcId="{71045F8C-00FA-488E-A7BD-E2E6753D979D}" destId="{304CA11A-E17E-4999-A128-C72BF543B20D}" srcOrd="14" destOrd="0" presId="urn:microsoft.com/office/officeart/2005/8/layout/target3"/>
    <dgm:cxn modelId="{D26CA078-1D13-4714-B8BC-9F2201B4F125}" type="presParOf" srcId="{71045F8C-00FA-488E-A7BD-E2E6753D979D}" destId="{C67EF5F7-B425-49AF-82F9-2446588ED851}" srcOrd="15" destOrd="0" presId="urn:microsoft.com/office/officeart/2005/8/layout/target3"/>
    <dgm:cxn modelId="{6AD87CB2-50B3-46FB-AA6B-B707CFDC4659}" type="presParOf" srcId="{71045F8C-00FA-488E-A7BD-E2E6753D979D}" destId="{14E80F71-B028-4CCE-8C5A-7AE67F9A28C6}" srcOrd="16" destOrd="0" presId="urn:microsoft.com/office/officeart/2005/8/layout/target3"/>
    <dgm:cxn modelId="{E76A3CF9-DB6A-46A1-8E81-022F2C25011F}" type="presParOf" srcId="{71045F8C-00FA-488E-A7BD-E2E6753D979D}" destId="{F732C171-B6A8-40AC-BE86-9061B3C3D3B8}" srcOrd="17" destOrd="0" presId="urn:microsoft.com/office/officeart/2005/8/layout/target3"/>
    <dgm:cxn modelId="{0AAE8D1D-809C-4330-BE90-7A65DA74BA13}" type="presParOf" srcId="{71045F8C-00FA-488E-A7BD-E2E6753D979D}" destId="{D8C5187E-68B6-4E2E-86D0-57087190219B}" srcOrd="18" destOrd="0" presId="urn:microsoft.com/office/officeart/2005/8/layout/target3"/>
    <dgm:cxn modelId="{04ABF0DB-2F4E-47B7-8DF5-17E3395790A5}" type="presParOf" srcId="{71045F8C-00FA-488E-A7BD-E2E6753D979D}" destId="{1A909E4D-639C-4CB7-A7CE-FC1133FAA37E}" srcOrd="19" destOrd="0" presId="urn:microsoft.com/office/officeart/2005/8/layout/target3"/>
    <dgm:cxn modelId="{6F53A357-500A-494D-9F6F-BCD93305A64B}" type="presParOf" srcId="{71045F8C-00FA-488E-A7BD-E2E6753D979D}" destId="{D102FEF8-6917-41D2-AE5D-914C1EA8F84A}" srcOrd="20" destOrd="0" presId="urn:microsoft.com/office/officeart/2005/8/layout/target3"/>
    <dgm:cxn modelId="{A7544A14-6AF6-47D3-895C-4ED5D778FC17}" type="presParOf" srcId="{71045F8C-00FA-488E-A7BD-E2E6753D979D}" destId="{4D19AB04-24FA-40C2-B203-52AE3D15E171}" srcOrd="21" destOrd="0" presId="urn:microsoft.com/office/officeart/2005/8/layout/target3"/>
    <dgm:cxn modelId="{21CA0E82-CC81-4BBA-9EF2-BA3019E6A773}" type="presParOf" srcId="{71045F8C-00FA-488E-A7BD-E2E6753D979D}" destId="{B7652895-8F40-40B1-8BC2-AD2A1592E4B6}" srcOrd="22" destOrd="0" presId="urn:microsoft.com/office/officeart/2005/8/layout/target3"/>
    <dgm:cxn modelId="{453485D4-CD45-4EE8-89F2-788334ABBFA0}" type="presParOf" srcId="{71045F8C-00FA-488E-A7BD-E2E6753D979D}" destId="{3F478621-DC04-4E99-8ED0-6EF817E39D41}" srcOrd="23" destOrd="0" presId="urn:microsoft.com/office/officeart/2005/8/layout/target3"/>
    <dgm:cxn modelId="{4CD2227B-7AA3-4728-ADC7-2F42E740FA37}" type="presParOf" srcId="{71045F8C-00FA-488E-A7BD-E2E6753D979D}" destId="{83FE2C4A-F11C-43B1-9923-1AFAA3244381}" srcOrd="24" destOrd="0" presId="urn:microsoft.com/office/officeart/2005/8/layout/target3"/>
    <dgm:cxn modelId="{7694BD3A-CAD9-4BF0-9ED3-94407FD7DBA3}" type="presParOf" srcId="{71045F8C-00FA-488E-A7BD-E2E6753D979D}" destId="{0E0F4EFC-82FA-4EC4-801E-BC2F931EC339}" srcOrd="25" destOrd="0" presId="urn:microsoft.com/office/officeart/2005/8/layout/target3"/>
    <dgm:cxn modelId="{9582D6DB-3C71-4B12-9718-A1D17FC988A0}" type="presParOf" srcId="{71045F8C-00FA-488E-A7BD-E2E6753D979D}" destId="{D3CEBA79-51F7-49AC-8104-9DE2B978BFF4}" srcOrd="26" destOrd="0" presId="urn:microsoft.com/office/officeart/2005/8/layout/target3"/>
    <dgm:cxn modelId="{11F7AE0F-7DBF-4C5D-94C2-B5607490F19A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Mgr. Kuchtová Květoslava</a:t>
          </a:r>
          <a:endParaRPr lang="cs-CZ" sz="16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b="0" i="0" u="none" kern="1200" dirty="0" smtClean="0"/>
            <a:t>VY_32_INOVACE_6A_15_evropská část Ruska</a:t>
          </a:r>
          <a:endParaRPr lang="cs-CZ" sz="16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smtClean="0"/>
            <a:t>: </a:t>
          </a:r>
          <a:r>
            <a:rPr lang="cs-CZ" sz="1600" kern="1200" smtClean="0"/>
            <a:t>Zeměpis 7.ročník</a:t>
          </a:r>
          <a:endParaRPr lang="cs-CZ" sz="16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CZ.1.07/1.4.00/21.1431</a:t>
          </a:r>
          <a:endParaRPr lang="cs-CZ" sz="16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59369-0F1E-45D6-8981-BCE0768F0DAA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9BB19-9E6A-4CD6-A307-D17564810C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750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15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898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614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513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330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3505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690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9BB19-9E6A-4CD6-A307-D17564810CF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875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173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3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283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42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944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761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815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690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168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10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52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389A5-1A3F-42C9-97CD-752E62E8E251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C4CC5-CFEB-447B-8B4E-4F00FCFB22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19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4.bp.blogspot.com/-wY-twzgFDKc/Tant6snpfaI/AAAAAAAAAck/ql7nzaCTx5M/s1600/" TargetMode="External"/><Relationship Id="rId3" Type="http://schemas.openxmlformats.org/officeDocument/2006/relationships/hyperlink" Target="http://vlajky-statu.luksoft.cz/nahled-velky/ruska_vlajka.jpg" TargetMode="External"/><Relationship Id="rId7" Type="http://schemas.openxmlformats.org/officeDocument/2006/relationships/hyperlink" Target="http://www.bugbog.com/images/maps/russia-map.jpg" TargetMode="External"/><Relationship Id="rId2" Type="http://schemas.openxmlformats.org/officeDocument/2006/relationships/hyperlink" Target="http://www.vlajky-statu.cz/data/vlajky/vlajka-belorusko-1100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a/Vladimir_Putin_12015.jpg/220px-Vladimir_Putin_12015.jpg" TargetMode="External"/><Relationship Id="rId5" Type="http://schemas.openxmlformats.org/officeDocument/2006/relationships/hyperlink" Target="http://www.life-is-good.org/wp-content/uploads/2010/12/kovrik-1-rubl.jpg" TargetMode="External"/><Relationship Id="rId4" Type="http://schemas.openxmlformats.org/officeDocument/2006/relationships/hyperlink" Target="http://upload.wikimedia.org/wikipedia/commons/thumb/f/f2/Coat_of_Arms_of_the_Russian_Federation.svg/220px-Coat_of_Arms_of_the_Russian_Federation.svg.png" TargetMode="External"/><Relationship Id="rId9" Type="http://schemas.openxmlformats.org/officeDocument/2006/relationships/hyperlink" Target="http://aa.ecn.cz/img_upload/e6ffb6c50bc1424ab10ecf09e063cd63/ladoga_lak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04408450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923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 s pomocí interaktivní tabule.</a:t>
            </a:r>
          </a:p>
        </p:txBody>
      </p:sp>
    </p:spTree>
    <p:extLst>
      <p:ext uri="{BB962C8B-B14F-4D97-AF65-F5344CB8AC3E}">
        <p14:creationId xmlns:p14="http://schemas.microsoft.com/office/powerpoint/2010/main" val="2722729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ivatel\Desktop\plocha\EasternEurop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331640" y="404664"/>
            <a:ext cx="57720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Východní Evropa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516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18995" y="203858"/>
            <a:ext cx="57720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Východní Evropa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939608"/>
              </p:ext>
            </p:extLst>
          </p:nvPr>
        </p:nvGraphicFramePr>
        <p:xfrm>
          <a:off x="457200" y="3680301"/>
          <a:ext cx="8229600" cy="36576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83568" y="1844824"/>
            <a:ext cx="748883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Do východní Evropy obvykle spadá Ukrajina,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evropská část Ruska, Bělorusko a Moldavsko.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Malými okraji svého území zasahují také státy Ázerbájdžán, Gruzie a Kazachstán . </a:t>
            </a:r>
          </a:p>
        </p:txBody>
      </p:sp>
      <p:pic>
        <p:nvPicPr>
          <p:cNvPr id="2050" name="Picture 2" descr="C:\Users\Uzivatel\AppData\Local\Microsoft\Windows\Temporary Internet Files\Content.IE5\KECRYMP1\MC9001618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8775">
            <a:off x="-92180" y="4414788"/>
            <a:ext cx="3466631" cy="225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USISP8LZ\MC9003562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68154"/>
            <a:ext cx="2639501" cy="233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XXPCW6SS\MC9001617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22634">
            <a:off x="4121442" y="4276745"/>
            <a:ext cx="2249064" cy="238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 rot="19554173">
            <a:off x="7300416" y="4768673"/>
            <a:ext cx="1296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/>
          </a:p>
        </p:txBody>
      </p:sp>
      <p:pic>
        <p:nvPicPr>
          <p:cNvPr id="2055" name="Picture 7" descr="C:\Users\Uzivatel\AppData\Local\Microsoft\Windows\Temporary Internet Files\Content.IE5\USISP8LZ\MP90036261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9958">
            <a:off x="3249158" y="3512194"/>
            <a:ext cx="1684784" cy="84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zivatel\Desktop\index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726">
            <a:off x="6545616" y="3963678"/>
            <a:ext cx="2733675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 rot="20280771">
            <a:off x="6567827" y="3580222"/>
            <a:ext cx="2046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evropská část Ruska</a:t>
            </a:r>
            <a:endParaRPr lang="cs-CZ" dirty="0"/>
          </a:p>
        </p:txBody>
      </p:sp>
      <p:pic>
        <p:nvPicPr>
          <p:cNvPr id="2058" name="Picture 10" descr="C:\Users\Uzivatel\AppData\Local\Microsoft\Windows\Temporary Internet Files\Content.IE5\944SZ71B\MP900362810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1140">
            <a:off x="7550291" y="4256039"/>
            <a:ext cx="1598107" cy="168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 rot="19552508">
            <a:off x="3535914" y="3580223"/>
            <a:ext cx="1165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Bělorusko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8821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zivatel\Desktop\plocha\EasternEurop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16016" y="2539008"/>
            <a:ext cx="2970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Rusko – evropská část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69241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zivatel\AppData\Local\Microsoft\Windows\Temporary Internet Files\Content.IE5\KECRYMP1\MP90036281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2816"/>
            <a:ext cx="2736305" cy="16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979341" y="156332"/>
            <a:ext cx="50798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Rusko – evropská část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6726" y="4581128"/>
            <a:ext cx="653884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Rozloha                              3 900 000 km² 23% z celkové rozlohy Ruska</a:t>
            </a:r>
          </a:p>
          <a:p>
            <a:r>
              <a:rPr lang="cs-CZ" dirty="0" smtClean="0"/>
              <a:t>Hlavní město                     Moskva</a:t>
            </a:r>
          </a:p>
          <a:p>
            <a:r>
              <a:rPr lang="cs-CZ" dirty="0" smtClean="0"/>
              <a:t>Hlava státu                         Vladimír Putin</a:t>
            </a:r>
          </a:p>
          <a:p>
            <a:r>
              <a:rPr lang="cs-CZ" dirty="0" smtClean="0"/>
              <a:t>Jazyk                                    ruština</a:t>
            </a:r>
          </a:p>
          <a:p>
            <a:r>
              <a:rPr lang="cs-CZ" dirty="0" smtClean="0"/>
              <a:t>Měna                                   rubl</a:t>
            </a:r>
            <a:endParaRPr lang="cs-CZ" dirty="0"/>
          </a:p>
        </p:txBody>
      </p:sp>
      <p:pic>
        <p:nvPicPr>
          <p:cNvPr id="4099" name="Picture 3" descr="C:\Users\Uzivatel\Desktop\Coat_of_Arms_of_the_Russian_Federation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73631"/>
            <a:ext cx="2018979" cy="239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Desktop\220px-Vladimir_Putin_120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23762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life-is-good.org/wp-content/uploads/2010/12/kovrik-1-rubl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46812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7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19672" y="188640"/>
            <a:ext cx="49756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Rusko –evropská část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31789"/>
            <a:ext cx="7305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Evropská část Ruska sousedí s Norskem, Estonskem, Lotyšskem, Běloruskem,</a:t>
            </a:r>
          </a:p>
          <a:p>
            <a:r>
              <a:rPr lang="cs-CZ" dirty="0" smtClean="0"/>
              <a:t>Ukrajinou a od asijské části ho dělí řeka Ural a pohoří Ural.</a:t>
            </a:r>
            <a:endParaRPr lang="cs-CZ" dirty="0"/>
          </a:p>
        </p:txBody>
      </p:sp>
      <p:pic>
        <p:nvPicPr>
          <p:cNvPr id="2050" name="Picture 2" descr="http://www.bugbog.com/images/maps/russia-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38" y="2276475"/>
            <a:ext cx="6953250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20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9675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Východoevropská rovina přecházející v </a:t>
            </a:r>
            <a:r>
              <a:rPr lang="cs-CZ" dirty="0"/>
              <a:t>nízké pahorkatiny. Na jihu evropské části leží pohoří Kavkaz </a:t>
            </a:r>
            <a:r>
              <a:rPr lang="cs-CZ" dirty="0" smtClean="0"/>
              <a:t>a proláklina </a:t>
            </a:r>
            <a:r>
              <a:rPr lang="cs-CZ" dirty="0"/>
              <a:t>Kaspického moře. </a:t>
            </a:r>
            <a:endParaRPr lang="cs-CZ" b="1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960771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Evropskou </a:t>
            </a:r>
            <a:r>
              <a:rPr lang="cs-CZ" dirty="0"/>
              <a:t>část Ruska obklopuje </a:t>
            </a:r>
            <a:r>
              <a:rPr lang="cs-CZ" dirty="0" smtClean="0"/>
              <a:t>Atlantský oceán a Severní ledový oceán. </a:t>
            </a:r>
            <a:r>
              <a:rPr lang="cs-CZ" dirty="0"/>
              <a:t>Nachází se zde Ladožské jezero, Oněžské jezero </a:t>
            </a:r>
            <a:r>
              <a:rPr lang="cs-CZ" dirty="0" smtClean="0"/>
              <a:t>na hranici mezi </a:t>
            </a:r>
            <a:r>
              <a:rPr lang="cs-CZ" dirty="0"/>
              <a:t>Evropou a Asií </a:t>
            </a:r>
            <a:r>
              <a:rPr lang="cs-CZ" dirty="0" smtClean="0"/>
              <a:t>leží Kaspické </a:t>
            </a:r>
            <a:r>
              <a:rPr lang="cs-CZ" dirty="0"/>
              <a:t>moře. Významnými řekami jsou Volha , Ural, Don, </a:t>
            </a:r>
            <a:r>
              <a:rPr lang="cs-CZ" dirty="0" smtClean="0"/>
              <a:t>Pečora.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23728" y="260648"/>
            <a:ext cx="41743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Povrch a vodstvo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122" name="Picture 2" descr="C:\Users\Uzivatel\Desktop\ladožské jez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590" y="5039613"/>
            <a:ext cx="597666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zivatel\Desktop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590" y="1988029"/>
            <a:ext cx="561662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0072" y="2276872"/>
            <a:ext cx="814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Kavkaz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5301208"/>
            <a:ext cx="1644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Ladožské jezero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541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8805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r>
              <a:rPr lang="cs-CZ" dirty="0"/>
              <a:t> evropské části Ruska se </a:t>
            </a:r>
            <a:r>
              <a:rPr lang="cs-CZ" dirty="0" smtClean="0"/>
              <a:t>nachází více surovin než v asijské části. Jsou to především </a:t>
            </a:r>
            <a:r>
              <a:rPr lang="cs-CZ" dirty="0"/>
              <a:t>ropa, zemní plyn a železná </a:t>
            </a:r>
            <a:r>
              <a:rPr lang="cs-CZ" dirty="0" smtClean="0"/>
              <a:t>ruda?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195371" y="116632"/>
            <a:ext cx="21771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Víte, že …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0241" y="980728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Jedním ze symbolů ruského stolování je zdobná nádoba na ohřívání vody zvaná samovar?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8246" y="155679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Rusko je největší země na světě a stále se zvětšuje. Na Dálném východě se díky zemětřesením a sopečné činnosti zvětšilo o necelých pět kilometrů čtverečních </a:t>
            </a:r>
          </a:p>
          <a:p>
            <a:r>
              <a:rPr lang="cs-CZ" dirty="0"/>
              <a:t> </a:t>
            </a:r>
            <a:r>
              <a:rPr lang="cs-CZ" dirty="0" smtClean="0"/>
              <a:t>/od roku 2007/ 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99530" y="7192292"/>
            <a:ext cx="6624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0667" y="354514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Matrjoška je název ruské, duté, dřevěné a malované panenky, kterou lze rozložit a která</a:t>
            </a:r>
          </a:p>
          <a:p>
            <a:r>
              <a:rPr lang="cs-CZ" dirty="0" smtClean="0"/>
              <a:t>v sobě skrývá několik dalších a čím dál menších dřevěných panenek ?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873056"/>
              </p:ext>
            </p:extLst>
          </p:nvPr>
        </p:nvGraphicFramePr>
        <p:xfrm>
          <a:off x="-1332656" y="6171507"/>
          <a:ext cx="8435280" cy="684803"/>
        </p:xfrm>
        <a:graphic>
          <a:graphicData uri="http://schemas.openxmlformats.org/drawingml/2006/table">
            <a:tbl>
              <a:tblPr/>
              <a:tblGrid>
                <a:gridCol w="8435280"/>
              </a:tblGrid>
              <a:tr h="684803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71533" y="4509120"/>
            <a:ext cx="86923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Ucha je tradiční ruská polévka z ryb, kořenové zeleniny, cibule, brambor, bobkového listu,</a:t>
            </a:r>
          </a:p>
          <a:p>
            <a:r>
              <a:rPr lang="cs-CZ" dirty="0" smtClean="0"/>
              <a:t>limetky, kopru, černého pepře, skořice a hřebíčku?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8509" y="5458477"/>
            <a:ext cx="7400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Šči je horká zelná polévka. Je prvním chodem v ruské kuchyni víc jak tisíc let?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15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9" grpId="0"/>
      <p:bldP spid="13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912602" y="188640"/>
            <a:ext cx="24858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Opakování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556792"/>
            <a:ext cx="72532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Východní Evropy patří státy…………………..,……………………,………………………,</a:t>
            </a:r>
          </a:p>
          <a:p>
            <a:endParaRPr lang="cs-CZ" dirty="0" smtClean="0"/>
          </a:p>
          <a:p>
            <a:r>
              <a:rPr lang="cs-CZ" dirty="0" smtClean="0"/>
              <a:t>a………………………………………………… Hlavní město je …………………………………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84581" y="1372126"/>
            <a:ext cx="962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Ukrajina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6" y="21328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5148064" y="1372126"/>
            <a:ext cx="1109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Bělorusko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71738" y="1372126"/>
            <a:ext cx="1057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Moldávie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1965635"/>
            <a:ext cx="2039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evropská část Ruska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564904"/>
            <a:ext cx="8126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Evropská část Ruska je od asijského oddělena řekou……………………a pohořím…………….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025342" y="2426215"/>
            <a:ext cx="57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Ural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72393" y="2460785"/>
            <a:ext cx="57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Ural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8357" y="3070554"/>
            <a:ext cx="5412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 státu je prezident ………………………………………………..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88773" y="2934236"/>
            <a:ext cx="1516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Vladimír Putin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14455" y="3445873"/>
            <a:ext cx="4826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Dutá dřevěná panenka se jmenuje………………………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238508" y="3407378"/>
            <a:ext cx="1124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matrjoška</a:t>
            </a:r>
            <a:endParaRPr lang="cs-CZ" dirty="0"/>
          </a:p>
        </p:txBody>
      </p:sp>
      <p:pic>
        <p:nvPicPr>
          <p:cNvPr id="21" name="Picture 5" descr="C:\Users\Uzivatel\Desktop\220px-Vladimir_Putin_120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725" y="2928219"/>
            <a:ext cx="1225092" cy="174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5972393" y="1948190"/>
            <a:ext cx="90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Moskva</a:t>
            </a:r>
            <a:endParaRPr lang="cs-CZ" dirty="0"/>
          </a:p>
        </p:txBody>
      </p:sp>
      <p:pic>
        <p:nvPicPr>
          <p:cNvPr id="3074" name="Picture 2" descr="http://rusko.svetadily.cz/userfiles/image/clanky/rusko-moskva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31" y="4807005"/>
            <a:ext cx="2931409" cy="195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levuska.cz/pictures/img/images/blu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773" y="4554026"/>
            <a:ext cx="2209376" cy="220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9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7" grpId="0"/>
      <p:bldP spid="18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fontScale="55000" lnSpcReduction="20000"/>
          </a:bodyPr>
          <a:lstStyle/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2"/>
              </a:rPr>
              <a:t>http://</a:t>
            </a:r>
            <a:r>
              <a:rPr lang="pl-PL" dirty="0" smtClean="0">
                <a:hlinkClick r:id="rId2"/>
              </a:rPr>
              <a:t>www.vlajky-statu.cz/data/vlajky/vlajka-belorusko-1100.gif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3"/>
              </a:rPr>
              <a:t>http://</a:t>
            </a:r>
            <a:r>
              <a:rPr lang="pl-PL" dirty="0" smtClean="0">
                <a:hlinkClick r:id="rId3"/>
              </a:rPr>
              <a:t>vlajky-statu.luksoft.cz/nahled-velky/ruska_vlajka.jpg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upload.wikimedia.org/wikipedia/commons/thumb/f/f2/Coat_of_Arms_of_the_Russian_Federation.svg/220px-Coat_of_Arms_of_the_Russian_Federation.svg.png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5"/>
              </a:rPr>
              <a:t>http://</a:t>
            </a:r>
            <a:r>
              <a:rPr lang="pl-PL" dirty="0" smtClean="0">
                <a:hlinkClick r:id="rId5"/>
              </a:rPr>
              <a:t>www.life-is-good.org/wp-content/uploads/2010/12/kovrik-1-rubl.jpg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6"/>
              </a:rPr>
              <a:t>http://</a:t>
            </a:r>
            <a:r>
              <a:rPr lang="pl-PL" dirty="0" smtClean="0">
                <a:hlinkClick r:id="rId6"/>
              </a:rPr>
              <a:t>upload.wikimedia.org/wikipedia/commons/thumb/c/ca/Vladimir_Putin_12015.jpg/220px-Vladimir_Putin_12015.jpg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7"/>
              </a:rPr>
              <a:t>http://</a:t>
            </a:r>
            <a:r>
              <a:rPr lang="pl-PL" dirty="0" smtClean="0">
                <a:hlinkClick r:id="rId7"/>
              </a:rPr>
              <a:t>www.bugbog.com/images/maps/russia-map.jpg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8"/>
              </a:rPr>
              <a:t>http://4.bp.blogspot.com/-wY-twzgFDKc/Tant6snpfaI/AAAAAAAAAck/ql7nzaCTx5M/s1600/%</a:t>
            </a:r>
            <a:r>
              <a:rPr lang="pl-PL" dirty="0" smtClean="0">
                <a:hlinkClick r:id="rId8"/>
              </a:rPr>
              <a:t>2523Kavkaz.jpg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9"/>
              </a:rPr>
              <a:t>http://</a:t>
            </a:r>
            <a:r>
              <a:rPr lang="pl-PL" dirty="0" smtClean="0">
                <a:hlinkClick r:id="rId9"/>
              </a:rPr>
              <a:t>aa.ecn.cz/img_upload/e6ffb6c50bc1424ab10ecf09e063cd63/ladoga_lake.jpg</a:t>
            </a:r>
            <a:endParaRPr lang="pl-PL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827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408</Words>
  <Application>Microsoft Office PowerPoint</Application>
  <PresentationFormat>Předvádění na obrazovce (4:3)</PresentationFormat>
  <Paragraphs>71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Honza</cp:lastModifiedBy>
  <cp:revision>33</cp:revision>
  <dcterms:created xsi:type="dcterms:W3CDTF">2012-12-18T13:57:56Z</dcterms:created>
  <dcterms:modified xsi:type="dcterms:W3CDTF">2013-02-07T17:55:19Z</dcterms:modified>
</cp:coreProperties>
</file>