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68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5" r:id="rId12"/>
    <p:sldId id="264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VY_32_INOVACE_6A_16_Ukrajina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DE7702-F387-4C1D-87B8-AA99B5BCBDE9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FAF1E664-53F1-435F-8768-B356342A01A8}" type="presOf" srcId="{FBBFC3EA-9D9D-4F3A-BEA6-9C2C0E46BF20}" destId="{3F478621-DC04-4E99-8ED0-6EF817E39D41}" srcOrd="1" destOrd="0" presId="urn:microsoft.com/office/officeart/2005/8/layout/target3"/>
    <dgm:cxn modelId="{56A360CA-6D43-4273-96BF-4E55A54D5369}" type="presOf" srcId="{019433A1-1324-4DE1-9E6F-32B851095F74}" destId="{CC1D5B29-8413-4412-9F6D-55E531B84639}" srcOrd="0" destOrd="0" presId="urn:microsoft.com/office/officeart/2005/8/layout/target3"/>
    <dgm:cxn modelId="{512B8075-BFA0-4FBF-9A4D-98AF194FD7E2}" type="presOf" srcId="{EBC41103-E2E5-4D48-9B4B-425520D3D098}" destId="{D3CEBA79-51F7-49AC-8104-9DE2B978BFF4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B9E48D0-B1F5-4C95-8A1D-8CF89BA26B31}" type="presOf" srcId="{019433A1-1324-4DE1-9E6F-32B851095F74}" destId="{83FE2C4A-F11C-43B1-9923-1AFAA3244381}" srcOrd="1" destOrd="0" presId="urn:microsoft.com/office/officeart/2005/8/layout/target3"/>
    <dgm:cxn modelId="{875A9C78-CE2E-45F8-A5F5-D4DF08041F45}" type="presOf" srcId="{EBC41103-E2E5-4D48-9B4B-425520D3D098}" destId="{F732C171-B6A8-40AC-BE86-9061B3C3D3B8}" srcOrd="0" destOrd="0" presId="urn:microsoft.com/office/officeart/2005/8/layout/target3"/>
    <dgm:cxn modelId="{76A93E9C-BA11-4125-AC56-8AFE7A3F7B65}" type="presOf" srcId="{C73C7642-F245-4585-8F88-243F9FAEF6CA}" destId="{0E0F4EFC-82FA-4EC4-801E-BC2F931EC339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0DA3559-0FEC-4073-93E7-12232ADD7F23}" type="presOf" srcId="{9F18DD90-522E-4A06-9EDB-3FF7C7EB6637}" destId="{932F2F5B-E5E6-4E00-9503-10413FFBA7E0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E5EEC54E-11A8-432F-9C58-834F3C2FE909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C442B64-2E59-4132-9350-DFBE8E2D2372}" type="presOf" srcId="{FBBFC3EA-9D9D-4F3A-BEA6-9C2C0E46BF20}" destId="{601CDFA2-8205-4060-95D5-B0A001D0D0E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7BEBAA8-815C-4DC2-9CAE-7EBFF9E782A3}" type="presOf" srcId="{0C6E1E16-08A6-4B86-AB9F-749A7749D4C9}" destId="{B7652895-8F40-40B1-8BC2-AD2A1592E4B6}" srcOrd="1" destOrd="0" presId="urn:microsoft.com/office/officeart/2005/8/layout/target3"/>
    <dgm:cxn modelId="{E189CEAD-02BE-45DF-AB18-79B3893676EE}" type="presOf" srcId="{9F18DD90-522E-4A06-9EDB-3FF7C7EB6637}" destId="{D102FEF8-6917-41D2-AE5D-914C1EA8F84A}" srcOrd="0" destOrd="0" presId="urn:microsoft.com/office/officeart/2005/8/layout/target3"/>
    <dgm:cxn modelId="{AA294CA0-3B5B-4BD5-BE62-7C851F165ABE}" type="presOf" srcId="{C73C7642-F245-4585-8F88-243F9FAEF6CA}" destId="{304CA11A-E17E-4999-A128-C72BF543B20D}" srcOrd="0" destOrd="0" presId="urn:microsoft.com/office/officeart/2005/8/layout/target3"/>
    <dgm:cxn modelId="{B3719030-3C26-43DA-86BF-079C9A40289A}" type="presOf" srcId="{445C7998-7549-48B0-BD68-D4F0167F02E5}" destId="{BC35EE03-4121-4EF9-923D-7CB6D30D358D}" srcOrd="0" destOrd="0" presId="urn:microsoft.com/office/officeart/2005/8/layout/target3"/>
    <dgm:cxn modelId="{39D2F976-159B-4298-912C-4AAC41ECC762}" type="presOf" srcId="{39F8B381-5807-488E-AC22-73DD4140ED4A}" destId="{71045F8C-00FA-488E-A7BD-E2E6753D979D}" srcOrd="0" destOrd="0" presId="urn:microsoft.com/office/officeart/2005/8/layout/target3"/>
    <dgm:cxn modelId="{EE191FB5-312A-4E1B-9899-E37D1608417D}" type="presParOf" srcId="{71045F8C-00FA-488E-A7BD-E2E6753D979D}" destId="{3577EC6B-C980-4F34-8C69-4365E7B8FC8C}" srcOrd="0" destOrd="0" presId="urn:microsoft.com/office/officeart/2005/8/layout/target3"/>
    <dgm:cxn modelId="{50A4AAAB-BCEB-4E34-9A69-2CEC4E1C36C9}" type="presParOf" srcId="{71045F8C-00FA-488E-A7BD-E2E6753D979D}" destId="{6940EB87-DC1D-4BC3-9408-9AC2E1FFC039}" srcOrd="1" destOrd="0" presId="urn:microsoft.com/office/officeart/2005/8/layout/target3"/>
    <dgm:cxn modelId="{FC3D7FF7-9B82-4A84-BDF2-97E484C22E5D}" type="presParOf" srcId="{71045F8C-00FA-488E-A7BD-E2E6753D979D}" destId="{BC35EE03-4121-4EF9-923D-7CB6D30D358D}" srcOrd="2" destOrd="0" presId="urn:microsoft.com/office/officeart/2005/8/layout/target3"/>
    <dgm:cxn modelId="{670DD15E-B6EB-4A68-A86D-0E52AD17E90F}" type="presParOf" srcId="{71045F8C-00FA-488E-A7BD-E2E6753D979D}" destId="{D3840DFA-901C-4049-8AB2-27AC2BA34540}" srcOrd="3" destOrd="0" presId="urn:microsoft.com/office/officeart/2005/8/layout/target3"/>
    <dgm:cxn modelId="{A42D4515-7294-4133-948C-61D97E581030}" type="presParOf" srcId="{71045F8C-00FA-488E-A7BD-E2E6753D979D}" destId="{5BDA8D49-C64C-4FDF-ACCF-171444A32B21}" srcOrd="4" destOrd="0" presId="urn:microsoft.com/office/officeart/2005/8/layout/target3"/>
    <dgm:cxn modelId="{40CD429A-8189-48A0-9046-A5A93F86BDB6}" type="presParOf" srcId="{71045F8C-00FA-488E-A7BD-E2E6753D979D}" destId="{D8344A4C-A59C-418B-AE84-1CF03F62012F}" srcOrd="5" destOrd="0" presId="urn:microsoft.com/office/officeart/2005/8/layout/target3"/>
    <dgm:cxn modelId="{7117CDFC-6122-48BA-BF85-A5AD26B9DBF9}" type="presParOf" srcId="{71045F8C-00FA-488E-A7BD-E2E6753D979D}" destId="{57DDA582-354B-4295-AE97-083B34E96D1A}" srcOrd="6" destOrd="0" presId="urn:microsoft.com/office/officeart/2005/8/layout/target3"/>
    <dgm:cxn modelId="{9DD731DC-7D87-471F-B53C-74818BE062C5}" type="presParOf" srcId="{71045F8C-00FA-488E-A7BD-E2E6753D979D}" destId="{4A11C032-4DF2-44E5-8C80-1286B3D4B133}" srcOrd="7" destOrd="0" presId="urn:microsoft.com/office/officeart/2005/8/layout/target3"/>
    <dgm:cxn modelId="{BA7F0EFA-5F61-441A-8B72-4BDD8ACEA13D}" type="presParOf" srcId="{71045F8C-00FA-488E-A7BD-E2E6753D979D}" destId="{601CDFA2-8205-4060-95D5-B0A001D0D0E3}" srcOrd="8" destOrd="0" presId="urn:microsoft.com/office/officeart/2005/8/layout/target3"/>
    <dgm:cxn modelId="{5911FF8F-84A7-4E8D-A1DB-130DF510A337}" type="presParOf" srcId="{71045F8C-00FA-488E-A7BD-E2E6753D979D}" destId="{EA95FEE9-5F68-48C7-93BB-0F8C419DA96D}" srcOrd="9" destOrd="0" presId="urn:microsoft.com/office/officeart/2005/8/layout/target3"/>
    <dgm:cxn modelId="{B82F6B71-30D4-410C-B251-3889FA050E90}" type="presParOf" srcId="{71045F8C-00FA-488E-A7BD-E2E6753D979D}" destId="{BB3828A8-1683-43A3-8BCA-2995B7EAE8F3}" srcOrd="10" destOrd="0" presId="urn:microsoft.com/office/officeart/2005/8/layout/target3"/>
    <dgm:cxn modelId="{5EA282AB-DB3A-4B9A-A52D-0EF6DF246422}" type="presParOf" srcId="{71045F8C-00FA-488E-A7BD-E2E6753D979D}" destId="{CC1D5B29-8413-4412-9F6D-55E531B84639}" srcOrd="11" destOrd="0" presId="urn:microsoft.com/office/officeart/2005/8/layout/target3"/>
    <dgm:cxn modelId="{A854C87A-E126-44E1-A087-95500E741AE0}" type="presParOf" srcId="{71045F8C-00FA-488E-A7BD-E2E6753D979D}" destId="{AEEDACE7-4427-455B-A155-2C3381828BD7}" srcOrd="12" destOrd="0" presId="urn:microsoft.com/office/officeart/2005/8/layout/target3"/>
    <dgm:cxn modelId="{19C9426D-872B-4E18-B4A8-EB53EBB456C9}" type="presParOf" srcId="{71045F8C-00FA-488E-A7BD-E2E6753D979D}" destId="{7C8531F2-00DF-4DB1-A6C6-AF46193E1BBF}" srcOrd="13" destOrd="0" presId="urn:microsoft.com/office/officeart/2005/8/layout/target3"/>
    <dgm:cxn modelId="{02ACD771-BD13-429E-A2A9-45D7CAF407F7}" type="presParOf" srcId="{71045F8C-00FA-488E-A7BD-E2E6753D979D}" destId="{304CA11A-E17E-4999-A128-C72BF543B20D}" srcOrd="14" destOrd="0" presId="urn:microsoft.com/office/officeart/2005/8/layout/target3"/>
    <dgm:cxn modelId="{CE4067D4-D815-4030-8863-1F58A05140DA}" type="presParOf" srcId="{71045F8C-00FA-488E-A7BD-E2E6753D979D}" destId="{C67EF5F7-B425-49AF-82F9-2446588ED851}" srcOrd="15" destOrd="0" presId="urn:microsoft.com/office/officeart/2005/8/layout/target3"/>
    <dgm:cxn modelId="{709C492E-5133-44E2-94C1-D53C3472396B}" type="presParOf" srcId="{71045F8C-00FA-488E-A7BD-E2E6753D979D}" destId="{14E80F71-B028-4CCE-8C5A-7AE67F9A28C6}" srcOrd="16" destOrd="0" presId="urn:microsoft.com/office/officeart/2005/8/layout/target3"/>
    <dgm:cxn modelId="{F48D60E4-ED3B-45B2-A1F8-204E2BEBE689}" type="presParOf" srcId="{71045F8C-00FA-488E-A7BD-E2E6753D979D}" destId="{F732C171-B6A8-40AC-BE86-9061B3C3D3B8}" srcOrd="17" destOrd="0" presId="urn:microsoft.com/office/officeart/2005/8/layout/target3"/>
    <dgm:cxn modelId="{82EA737A-FF43-4CC6-A91F-83E0C615B05B}" type="presParOf" srcId="{71045F8C-00FA-488E-A7BD-E2E6753D979D}" destId="{D8C5187E-68B6-4E2E-86D0-57087190219B}" srcOrd="18" destOrd="0" presId="urn:microsoft.com/office/officeart/2005/8/layout/target3"/>
    <dgm:cxn modelId="{11B76187-1245-4352-97CA-E7B3481896B4}" type="presParOf" srcId="{71045F8C-00FA-488E-A7BD-E2E6753D979D}" destId="{1A909E4D-639C-4CB7-A7CE-FC1133FAA37E}" srcOrd="19" destOrd="0" presId="urn:microsoft.com/office/officeart/2005/8/layout/target3"/>
    <dgm:cxn modelId="{41BD8695-957F-48A0-B82E-B901B4CAA608}" type="presParOf" srcId="{71045F8C-00FA-488E-A7BD-E2E6753D979D}" destId="{D102FEF8-6917-41D2-AE5D-914C1EA8F84A}" srcOrd="20" destOrd="0" presId="urn:microsoft.com/office/officeart/2005/8/layout/target3"/>
    <dgm:cxn modelId="{552FFB37-E726-47D4-BF80-B083A496F77F}" type="presParOf" srcId="{71045F8C-00FA-488E-A7BD-E2E6753D979D}" destId="{4D19AB04-24FA-40C2-B203-52AE3D15E171}" srcOrd="21" destOrd="0" presId="urn:microsoft.com/office/officeart/2005/8/layout/target3"/>
    <dgm:cxn modelId="{DB29E0FD-A7B6-492A-B69A-9218A6BABC1B}" type="presParOf" srcId="{71045F8C-00FA-488E-A7BD-E2E6753D979D}" destId="{B7652895-8F40-40B1-8BC2-AD2A1592E4B6}" srcOrd="22" destOrd="0" presId="urn:microsoft.com/office/officeart/2005/8/layout/target3"/>
    <dgm:cxn modelId="{AF655052-ADF7-44D1-8CE0-FDCCA5EC47B6}" type="presParOf" srcId="{71045F8C-00FA-488E-A7BD-E2E6753D979D}" destId="{3F478621-DC04-4E99-8ED0-6EF817E39D41}" srcOrd="23" destOrd="0" presId="urn:microsoft.com/office/officeart/2005/8/layout/target3"/>
    <dgm:cxn modelId="{51DC3C96-3B6F-48CC-BB05-13FE9C130D6B}" type="presParOf" srcId="{71045F8C-00FA-488E-A7BD-E2E6753D979D}" destId="{83FE2C4A-F11C-43B1-9923-1AFAA3244381}" srcOrd="24" destOrd="0" presId="urn:microsoft.com/office/officeart/2005/8/layout/target3"/>
    <dgm:cxn modelId="{32386CF8-45CB-427E-96C5-C03938DE43BC}" type="presParOf" srcId="{71045F8C-00FA-488E-A7BD-E2E6753D979D}" destId="{0E0F4EFC-82FA-4EC4-801E-BC2F931EC339}" srcOrd="25" destOrd="0" presId="urn:microsoft.com/office/officeart/2005/8/layout/target3"/>
    <dgm:cxn modelId="{78982EBC-5507-4DCA-8073-22558D97C4F2}" type="presParOf" srcId="{71045F8C-00FA-488E-A7BD-E2E6753D979D}" destId="{D3CEBA79-51F7-49AC-8104-9DE2B978BFF4}" srcOrd="26" destOrd="0" presId="urn:microsoft.com/office/officeart/2005/8/layout/target3"/>
    <dgm:cxn modelId="{66E66E09-68B0-4AC6-90C4-DE62C73E531A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VY_32_INOVACE_6A_16_Ukrajina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</a:t>
          </a:r>
          <a:r>
            <a:rPr lang="cs-CZ" sz="1800" kern="1200" smtClean="0"/>
            <a:t>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DF3B-3C6C-41F8-AE4E-09F57D95615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B44D1-DB7C-4763-8D41-6E0590573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046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66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152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990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4684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01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694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415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8647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0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4490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B44D1-DB7C-4763-8D41-6E05905739E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90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013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761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541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165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522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925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02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92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979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137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50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5025E-F068-4C07-9812-739E4A7E687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687E1-DBB6-4B26-BEE4-EABF2AF0C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359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edekr.cz/files/staty/mapy/180.jpg" TargetMode="External"/><Relationship Id="rId3" Type="http://schemas.openxmlformats.org/officeDocument/2006/relationships/hyperlink" Target="http://www.statnivlajky.cz/data/flags/ultra/ru.png" TargetMode="External"/><Relationship Id="rId7" Type="http://schemas.openxmlformats.org/officeDocument/2006/relationships/hyperlink" Target="http://www.euractiv.cz/uploads/tx_tmimage/Janukovyc.jpg" TargetMode="External"/><Relationship Id="rId12" Type="http://schemas.openxmlformats.org/officeDocument/2006/relationships/hyperlink" Target="http://nd04.jxs.cz/639/875/ce2bf1c822_76658125_o2.jpg" TargetMode="External"/><Relationship Id="rId2" Type="http://schemas.openxmlformats.org/officeDocument/2006/relationships/hyperlink" Target="http://www.vlajky-statu.cz/data/vlajky/vlajka-belorusko-1100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umizmat.com.ua/catalog/img/1grn_r.jpg" TargetMode="External"/><Relationship Id="rId11" Type="http://schemas.openxmlformats.org/officeDocument/2006/relationships/hyperlink" Target="http://www.pavrda.cz/cernobyl/img/aes.jpg" TargetMode="External"/><Relationship Id="rId5" Type="http://schemas.openxmlformats.org/officeDocument/2006/relationships/hyperlink" Target="http://upload.wikimedia.org/wikipedia/commons/thumb/9/95/Lesser_Coat_of_Arms_of_Ukraine.svg/144px-Lesser_Coat_of_Arms_of_Ukraine.svg.png" TargetMode="External"/><Relationship Id="rId10" Type="http://schemas.openxmlformats.org/officeDocument/2006/relationships/hyperlink" Target="http://upload.wikimedia.org/wikipedia/commons/c/cc/Kyjob-%C4%8Cernobyl.gif" TargetMode="External"/><Relationship Id="rId4" Type="http://schemas.openxmlformats.org/officeDocument/2006/relationships/hyperlink" Target="http://www.vlajky-statu.cz/data/vlajky/vlajka-ukrajina-800.gif" TargetMode="External"/><Relationship Id="rId9" Type="http://schemas.openxmlformats.org/officeDocument/2006/relationships/hyperlink" Target="http://www.world-geographics.com/cfg/public/_lib/img/maps/europe/topographic_map_of_ukrai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2076403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3888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849807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" name="Picture 2" descr="C:\Users\Uzivatel\Desktop\plocha\EasternEurope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269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475656" y="313817"/>
            <a:ext cx="57720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Východní Evropa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30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AppData\Local\Microsoft\Windows\Temporary Internet Files\Content.IE5\USISP8LZ\MC90035623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071" y="3146217"/>
            <a:ext cx="1803400" cy="159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Uzivatel\Desktop\index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726">
            <a:off x="6178932" y="3892310"/>
            <a:ext cx="2733675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 descr="C:\Users\Uzivatel\AppData\Local\Microsoft\Windows\Temporary Internet Files\Content.IE5\944SZ71B\MP90036281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1140">
            <a:off x="7483853" y="4146027"/>
            <a:ext cx="1223289" cy="1776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548680"/>
            <a:ext cx="57720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Východní Evropa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86737"/>
            <a:ext cx="70567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latin typeface="Arial" charset="0"/>
                <a:cs typeface="Arial" charset="0"/>
              </a:rPr>
              <a:t>Do východní Evropy obvykle spadá Ukrajina, evropská část Ruska, Bělorusko a Moldavsko. Malými okraji svého území zasahují také státy Ázerbájdžán, Gruzie a Kazachstán .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8691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2" descr="C:\Users\Uzivatel\AppData\Local\Microsoft\Windows\Temporary Internet Files\Content.IE5\KECRYMP1\MC9001618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8775">
            <a:off x="188775" y="4337994"/>
            <a:ext cx="3466631" cy="225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59832" y="35730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Picture 7" descr="C:\Users\Uzivatel\AppData\Local\Microsoft\Windows\Temporary Internet Files\Content.IE5\USISP8LZ\MP9003626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99958">
            <a:off x="3328646" y="3574807"/>
            <a:ext cx="1336037" cy="668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Uzivatel\AppData\Local\Microsoft\Windows\Temporary Internet Files\Content.IE5\XXPCW6SS\MC9001617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22634">
            <a:off x="4121442" y="4276745"/>
            <a:ext cx="2249064" cy="238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38733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 rot="19566102">
            <a:off x="6309284" y="3166074"/>
            <a:ext cx="20465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evropská část Ruska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rot="19366027">
            <a:off x="3524794" y="3573016"/>
            <a:ext cx="1133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Bělorusko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7890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C:\Users\Uzivatel\AppData\Local\Microsoft\Windows\Temporary Internet Files\Content.IE5\KECRYMP1\MP900433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366">
            <a:off x="2061150" y="2859482"/>
            <a:ext cx="3125336" cy="245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88640"/>
            <a:ext cx="833369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Povrch východní Evropy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41574"/>
            <a:ext cx="78296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>
                <a:latin typeface="Arial" charset="0"/>
                <a:cs typeface="Arial" charset="0"/>
              </a:rPr>
              <a:t>Povrch východní Evropy tvoří Východoevropská rovina, sahající až k pohoří Ural a řece Ural, které na východě oddělují Evropu od Asie.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3" descr="C:\Users\Uzivatel\AppData\Local\Microsoft\Windows\Temporary Internet Files\Content.IE5\KECRYMP1\MC900426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9" y="2996952"/>
            <a:ext cx="3403938" cy="323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4878452"/>
            <a:ext cx="1027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Ural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72555" y="2902386"/>
            <a:ext cx="1244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pohoří Ural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61633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1" name="Picture 5" descr="C:\Users\Uzivatel\Desktop\sahar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814" y="3338057"/>
            <a:ext cx="3293689" cy="3259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821053" y="3439845"/>
            <a:ext cx="2476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Východoevropská rovina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33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9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" name="Picture 2" descr="C:\Users\Uzivatel\Desktop\plocha\EasternEurope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7152" y="476672"/>
            <a:ext cx="82323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Východní Evropa - Ukrajina</a:t>
            </a:r>
          </a:p>
          <a:p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 rot="1610664">
            <a:off x="4819567" y="3975528"/>
            <a:ext cx="962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Ukrajina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666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332656"/>
            <a:ext cx="31244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Ukrajina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3" y="3669685"/>
            <a:ext cx="726012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                   603 700 km²</a:t>
            </a:r>
          </a:p>
          <a:p>
            <a:r>
              <a:rPr lang="cs-CZ" dirty="0" smtClean="0"/>
              <a:t>Počet obyvatel                                45 644 419</a:t>
            </a:r>
          </a:p>
          <a:p>
            <a:r>
              <a:rPr lang="cs-CZ" dirty="0" smtClean="0"/>
              <a:t>Hlavní město                                    Kyjev</a:t>
            </a:r>
          </a:p>
          <a:p>
            <a:r>
              <a:rPr lang="cs-CZ" dirty="0" smtClean="0"/>
              <a:t>Hlava státu                                       Viktor </a:t>
            </a:r>
            <a:r>
              <a:rPr lang="cs-CZ" dirty="0" err="1" smtClean="0"/>
              <a:t>Janukovič</a:t>
            </a:r>
            <a:endParaRPr lang="cs-CZ" dirty="0" smtClean="0"/>
          </a:p>
          <a:p>
            <a:r>
              <a:rPr lang="cs-CZ" dirty="0" smtClean="0"/>
              <a:t>Jazyk                                                  ukrajinština, ruština a krymská tatarština   </a:t>
            </a:r>
          </a:p>
          <a:p>
            <a:r>
              <a:rPr lang="cs-CZ" dirty="0" smtClean="0"/>
              <a:t>Měna                                                 ukrajinská hřivna     </a:t>
            </a:r>
            <a:endParaRPr lang="cs-CZ" dirty="0"/>
          </a:p>
        </p:txBody>
      </p:sp>
      <p:pic>
        <p:nvPicPr>
          <p:cNvPr id="1026" name="Picture 2" descr="C:\Users\Uzivatel\Desktop\Lesser_Coat_of_Arms_of_Ukraine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2656"/>
            <a:ext cx="2075681" cy="2893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USISP8LZ\MP90036285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820" y="1310959"/>
            <a:ext cx="2872606" cy="191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Desktop\image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40908"/>
            <a:ext cx="2088231" cy="204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\Desktop\image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416" y="523264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085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8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100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4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7000"/>
                            </p:stCondLst>
                            <p:childTnLst>
                              <p:par>
                                <p:cTn id="61" presetID="16" presetClass="entr" presetSubtype="4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6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zivatel\Desktop\KYIV3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92896"/>
            <a:ext cx="6264696" cy="393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zivatel\Desktop\18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73" y="2447502"/>
            <a:ext cx="7953246" cy="441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32724" y="188640"/>
            <a:ext cx="214661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Ukrajina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6279" y="838486"/>
            <a:ext cx="74772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 svojí rozlohou  je Ukrajina druhým největším státem Evropy / po Rusku /.</a:t>
            </a:r>
          </a:p>
          <a:p>
            <a:r>
              <a:rPr lang="cs-CZ" dirty="0" smtClean="0"/>
              <a:t>Ukrajina sousedí na východě s Ruskem, na severu s Běloruskem, </a:t>
            </a:r>
          </a:p>
          <a:p>
            <a:r>
              <a:rPr lang="cs-CZ" dirty="0" smtClean="0"/>
              <a:t>Na západě s Polskem, Slovenskem a Maďarskem, na jihozápadě s Moldavskem</a:t>
            </a:r>
          </a:p>
          <a:p>
            <a:r>
              <a:rPr lang="cs-CZ" dirty="0" smtClean="0"/>
              <a:t>a Rumunskem. Jižní hranici tvoří Černé a Azovské moře.</a:t>
            </a:r>
          </a:p>
          <a:p>
            <a:r>
              <a:rPr lang="cs-CZ" dirty="0" smtClean="0"/>
              <a:t>Hlavní město Kyjev leží na řece Dněpr.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3217335"/>
            <a:ext cx="672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Kyjev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40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83497" y="188640"/>
            <a:ext cx="179882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Povrch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089" y="980728"/>
            <a:ext cx="864941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Ukrajiny je převážně rovinatý. Na východě země zasahuje z Ruska Východoevropská</a:t>
            </a:r>
          </a:p>
          <a:p>
            <a:r>
              <a:rPr lang="cs-CZ" dirty="0" smtClean="0"/>
              <a:t>rovina. Směrem ke středu a západu se povrch mírně zvedá, nalézá se zde Podolská a </a:t>
            </a:r>
          </a:p>
          <a:p>
            <a:r>
              <a:rPr lang="cs-CZ" dirty="0" smtClean="0"/>
              <a:t>Dněperská plošina. Na jihu se rozprostírá Černomořská nížina. Na jihozápadě vystupují </a:t>
            </a:r>
          </a:p>
          <a:p>
            <a:r>
              <a:rPr lang="cs-CZ" dirty="0" smtClean="0"/>
              <a:t>Karpaty s nejvyšším vrcholem Ukrajiny </a:t>
            </a:r>
            <a:r>
              <a:rPr lang="cs-CZ" dirty="0" err="1" smtClean="0"/>
              <a:t>Hoverla</a:t>
            </a:r>
            <a:r>
              <a:rPr lang="cs-CZ" dirty="0" smtClean="0"/>
              <a:t> 2 061 m.</a:t>
            </a:r>
          </a:p>
          <a:p>
            <a:r>
              <a:rPr lang="cs-CZ" dirty="0" smtClean="0"/>
              <a:t>Jih země tvoří Krymské hory.</a:t>
            </a:r>
            <a:endParaRPr lang="cs-CZ" dirty="0"/>
          </a:p>
        </p:txBody>
      </p:sp>
      <p:pic>
        <p:nvPicPr>
          <p:cNvPr id="3075" name="Picture 3" descr="C:\Users\Uzivatel\Desktop\topographic_map_of_ukrai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76872"/>
            <a:ext cx="6084167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54089" y="3501008"/>
            <a:ext cx="6406143" cy="360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5536" y="3131676"/>
            <a:ext cx="2476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Východoevropská rovina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54089" y="4221088"/>
            <a:ext cx="525401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07292" y="3844116"/>
            <a:ext cx="2952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Podolská a Dněperská plošina</a:t>
            </a:r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216694" y="5301208"/>
            <a:ext cx="676896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899592" y="4939314"/>
            <a:ext cx="2034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Černomořská nížina</a:t>
            </a:r>
            <a:endParaRPr lang="cs-CZ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395536" y="4567436"/>
            <a:ext cx="3744628" cy="83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076651" y="4221088"/>
            <a:ext cx="903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Karpaty</a:t>
            </a:r>
            <a:endParaRPr lang="cs-CZ" dirty="0"/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254089" y="6237312"/>
            <a:ext cx="66941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76" name="TextovéPole 3075"/>
          <p:cNvSpPr txBox="1"/>
          <p:nvPr/>
        </p:nvSpPr>
        <p:spPr>
          <a:xfrm>
            <a:off x="536265" y="5836622"/>
            <a:ext cx="1455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Krymské hory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64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7" grpId="0"/>
      <p:bldP spid="22" grpId="0"/>
      <p:bldP spid="28" grpId="0"/>
      <p:bldP spid="307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2446" y="966782"/>
            <a:ext cx="77768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Do Černého moře podél hranic s Rumunskem ústí řeka Dunaj. Dále se tam vlévají řeky </a:t>
            </a:r>
            <a:r>
              <a:rPr lang="cs-CZ" dirty="0" smtClean="0"/>
              <a:t>Dněstr </a:t>
            </a:r>
            <a:r>
              <a:rPr lang="cs-CZ" dirty="0"/>
              <a:t>a Dněpr. Do Azovského moře z východu teče řeka Doněc. Severozápad </a:t>
            </a:r>
            <a:r>
              <a:rPr lang="cs-CZ" dirty="0" smtClean="0"/>
              <a:t>Ukrajiny je </a:t>
            </a:r>
            <a:r>
              <a:rPr lang="cs-CZ" dirty="0"/>
              <a:t>odvodňován Bugem, který teče do Visly a do Baltského moře. Ukrajina má i několik jezer, největší se nacházejí v okolí údolí Dunaje. Některá se rozkládají i u pobřeží Černého a Azovského moře.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320451"/>
            <a:ext cx="20712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vodstvo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8962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16632"/>
            <a:ext cx="220791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Černobyl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3168" y="906979"/>
            <a:ext cx="86535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Černobyl je město na severu Ukrajiny, poblíž běloruských hranic.</a:t>
            </a:r>
          </a:p>
          <a:p>
            <a:r>
              <a:rPr lang="cs-CZ" dirty="0" smtClean="0"/>
              <a:t> Městem protéká řeka Pripjať.</a:t>
            </a:r>
          </a:p>
          <a:p>
            <a:r>
              <a:rPr lang="cs-CZ" dirty="0" smtClean="0"/>
              <a:t>Černobyl je spojován s výbuchem jaderné elektrárny 26. dubna 1986.</a:t>
            </a:r>
          </a:p>
          <a:p>
            <a:r>
              <a:rPr lang="cs-CZ" dirty="0" smtClean="0"/>
              <a:t>Byla to největší jaderná katastrofa v historii jaderné energetiky, havárie 7. stupně.</a:t>
            </a:r>
          </a:p>
          <a:p>
            <a:r>
              <a:rPr lang="cs-CZ" dirty="0" smtClean="0"/>
              <a:t>Srovnatelná je pouze havárie elektrárny </a:t>
            </a:r>
            <a:r>
              <a:rPr lang="cs-CZ" dirty="0" err="1" smtClean="0"/>
              <a:t>Fukušima</a:t>
            </a:r>
            <a:r>
              <a:rPr lang="cs-CZ" dirty="0" smtClean="0"/>
              <a:t> v Japonsku v roce 2011.</a:t>
            </a:r>
          </a:p>
          <a:p>
            <a:r>
              <a:rPr lang="cs-CZ" dirty="0" smtClean="0"/>
              <a:t>Do vzduchu se uvolnil radioaktivní mrak, který postupoval západní částí tehdy ještě </a:t>
            </a:r>
          </a:p>
          <a:p>
            <a:r>
              <a:rPr lang="cs-CZ" dirty="0" smtClean="0"/>
              <a:t>Sovětského Svazu, Východní Evropou a Skandinávií, do celé severní polokoule.</a:t>
            </a:r>
          </a:p>
          <a:p>
            <a:r>
              <a:rPr lang="cs-CZ" dirty="0" smtClean="0"/>
              <a:t>I když havárie uvolnila tolik radiace jako 400 bomb z Hirošimy a byla obrovskou katastrofou,</a:t>
            </a:r>
          </a:p>
          <a:p>
            <a:r>
              <a:rPr lang="cs-CZ" dirty="0" smtClean="0"/>
              <a:t>nepřerostla v katastrofu globální.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Uzivatel\Desktop\220px-Kyjob-Černobyl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61048"/>
            <a:ext cx="2095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Desktop\800px-INES_cs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80" y="4365104"/>
            <a:ext cx="4026024" cy="228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avrda.cz/cernobyl/img/ae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799" y="3861048"/>
            <a:ext cx="2219325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71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63888" y="266164"/>
            <a:ext cx="133344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Krym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7270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Krym je autonomní  republika, je součástí  Ukrajiny. Leží na Krymském poloostrově na jihu Ukrajiny a na severu Černého moře.</a:t>
            </a:r>
          </a:p>
          <a:p>
            <a:r>
              <a:rPr lang="cs-CZ" dirty="0" smtClean="0"/>
              <a:t>Hlavní město Simferopol založila carevna Kateřina Veliká.</a:t>
            </a:r>
          </a:p>
          <a:p>
            <a:r>
              <a:rPr lang="cs-CZ" dirty="0"/>
              <a:t> </a:t>
            </a:r>
            <a:r>
              <a:rPr lang="cs-CZ" dirty="0" smtClean="0"/>
              <a:t>Mezi další významná města patří přístav Sevastopol, </a:t>
            </a:r>
            <a:r>
              <a:rPr lang="cs-CZ" dirty="0" err="1" smtClean="0"/>
              <a:t>Kerč</a:t>
            </a:r>
            <a:r>
              <a:rPr lang="cs-CZ" dirty="0" smtClean="0"/>
              <a:t>, </a:t>
            </a:r>
            <a:r>
              <a:rPr lang="cs-CZ" dirty="0" err="1" smtClean="0"/>
              <a:t>Sudak</a:t>
            </a:r>
            <a:r>
              <a:rPr lang="cs-CZ" dirty="0" smtClean="0"/>
              <a:t> nebo letovisko Jalta, kde se koncem </a:t>
            </a:r>
            <a:r>
              <a:rPr lang="cs-CZ" dirty="0"/>
              <a:t>2. světové války sešli tři nejmocnější muži světa – </a:t>
            </a:r>
            <a:r>
              <a:rPr lang="cs-CZ" dirty="0" err="1"/>
              <a:t>Churchil</a:t>
            </a:r>
            <a:r>
              <a:rPr lang="cs-CZ" dirty="0"/>
              <a:t>, </a:t>
            </a:r>
            <a:r>
              <a:rPr lang="cs-CZ" dirty="0" err="1"/>
              <a:t>Roosvelt</a:t>
            </a:r>
            <a:r>
              <a:rPr lang="cs-CZ" dirty="0"/>
              <a:t> a Stalin, </a:t>
            </a:r>
            <a:r>
              <a:rPr lang="cs-CZ" dirty="0" smtClean="0"/>
              <a:t>aby </a:t>
            </a:r>
            <a:r>
              <a:rPr lang="cs-CZ" dirty="0"/>
              <a:t>si rozdělili svět.</a:t>
            </a:r>
          </a:p>
          <a:p>
            <a:r>
              <a:rPr lang="cs-CZ" dirty="0" smtClean="0"/>
              <a:t>Díky oblázkovým i písečným plážím, lázním a historickým památkám se této oblastí</a:t>
            </a:r>
          </a:p>
          <a:p>
            <a:r>
              <a:rPr lang="cs-CZ" dirty="0" smtClean="0"/>
              <a:t>říká Ruská riviéra.</a:t>
            </a:r>
            <a:endParaRPr lang="cs-CZ" dirty="0"/>
          </a:p>
          <a:p>
            <a:endParaRPr lang="cs-CZ" dirty="0" smtClean="0"/>
          </a:p>
        </p:txBody>
      </p:sp>
      <p:pic>
        <p:nvPicPr>
          <p:cNvPr id="1027" name="Picture 3" descr="C:\Users\Uzivatel\Desktop\imag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900" y="3712593"/>
            <a:ext cx="2206183" cy="245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6268670"/>
            <a:ext cx="1201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Simferopol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15096" y="6310320"/>
            <a:ext cx="1569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Kateřina Veliká</a:t>
            </a:r>
            <a:endParaRPr lang="cs-CZ" dirty="0"/>
          </a:p>
        </p:txBody>
      </p:sp>
      <p:pic>
        <p:nvPicPr>
          <p:cNvPr id="2050" name="Picture 2" descr="http://www.russian-matchmaking.net/images/cities/bh_Nic165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8" y="3706575"/>
            <a:ext cx="3213421" cy="246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61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9832" y="260648"/>
            <a:ext cx="24858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817461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Ukrajina patří mezi státy  ……………………….Evropy. Hlavní město je 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Nejvyšší vrchol Ukrajiny je …………………………., leží v …………………………………………………..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Při pobřeží Černého moře leží úrodná nížina……………………………………………………..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Z Ruska zasahuje do Ukrajiny……………………………rovina, na poloostrově ……………………..</a:t>
            </a:r>
          </a:p>
          <a:p>
            <a:endParaRPr lang="cs-CZ" dirty="0" smtClean="0"/>
          </a:p>
          <a:p>
            <a:r>
              <a:rPr lang="cs-CZ" dirty="0" smtClean="0"/>
              <a:t>se tyčí ……………....hory. Poloostrov …………………leží na severu………………….moře. </a:t>
            </a:r>
          </a:p>
          <a:p>
            <a:endParaRPr lang="cs-CZ" dirty="0" smtClean="0"/>
          </a:p>
          <a:p>
            <a:r>
              <a:rPr lang="cs-CZ" dirty="0" smtClean="0"/>
              <a:t>Hlavní město založila 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Ukrajinské město…………………….je známé výbuchem………………………………………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Byla to nejhorší havárie v jaderné energetice označená stupněm……….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51390" y="1340768"/>
            <a:ext cx="10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Východní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1340768"/>
            <a:ext cx="672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Kyjev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8976" y="1844824"/>
            <a:ext cx="910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Hoverla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76712" y="1844824"/>
            <a:ext cx="1131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Karpatech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12245" y="2420888"/>
            <a:ext cx="1430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Černomořsk</a:t>
            </a:r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84535" y="2924944"/>
            <a:ext cx="1836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Východoevropská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2938534"/>
            <a:ext cx="67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Krym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3429000"/>
            <a:ext cx="973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Krymské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9991" y="3424594"/>
            <a:ext cx="67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Krym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70841" y="3486284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Černého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16770" y="4005064"/>
            <a:ext cx="1569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Kateřina Veliká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74793" y="4581128"/>
            <a:ext cx="1025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Černobyl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59361" y="4544455"/>
            <a:ext cx="1928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jaderné elektrárny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68129" y="50851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13053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475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www.vlajky-statu.cz/data/vlajky/vlajka-belorusko-1100.gif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www.statnivlajky.cz/data/flags/ultra/ru.png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www.vlajky-statu.cz/data/vlajky/vlajka-ukrajina-800.gif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upload.wikimedia.org/wikipedia/commons/thumb/9/95/Lesser_Coat_of_Arms_of_Ukraine.svg/144px-Lesser_Coat_of_Arms_of_Ukraine.svg.png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numizmat.com.ua/catalog/img/1grn_r.jpg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www.euractiv.cz/uploads/tx_tmimage/Janukovyc.jpg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www.bedekr.cz/files/staty/mapy/180.jpg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http://www.world-geographics.com/cfg/public/_</a:t>
            </a:r>
            <a:r>
              <a:rPr lang="pl-PL" dirty="0" smtClean="0">
                <a:hlinkClick r:id="rId9"/>
              </a:rPr>
              <a:t>lib/img/maps/europe/topographic_map_of_ukraine.jpg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http://upload.wikimedia.org/wikipedia/commons/c/cc/Kyjob-%</a:t>
            </a:r>
            <a:r>
              <a:rPr lang="pl-PL" dirty="0" smtClean="0">
                <a:hlinkClick r:id="rId10"/>
              </a:rPr>
              <a:t>C4%8Cernobyl.gif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www.pavrda.cz/cernobyl/img/aes.jpg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nd04.jxs.cz/639/875/ce2bf1c822_76658125_o2.jpg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162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594</Words>
  <Application>Microsoft Office PowerPoint</Application>
  <PresentationFormat>Předvádění na obrazovce (4:3)</PresentationFormat>
  <Paragraphs>117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27</cp:revision>
  <dcterms:created xsi:type="dcterms:W3CDTF">2012-12-29T15:16:18Z</dcterms:created>
  <dcterms:modified xsi:type="dcterms:W3CDTF">2013-02-07T18:45:31Z</dcterms:modified>
</cp:coreProperties>
</file>