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7" r:id="rId4"/>
    <p:sldId id="256" r:id="rId5"/>
    <p:sldId id="258" r:id="rId6"/>
    <p:sldId id="259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00FF00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VY_32_INOVACE_6A_18_Jihovýchodní 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Zeměpis Evropa </a:t>
          </a:r>
          <a:r>
            <a:rPr lang="cs-CZ" dirty="0" smtClean="0"/>
            <a:t>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B8E2D7-C649-4163-B295-CEE87A607FCA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1923A368-F39E-45C3-9A14-530437E10386}" type="presOf" srcId="{FBBFC3EA-9D9D-4F3A-BEA6-9C2C0E46BF20}" destId="{3F478621-DC04-4E99-8ED0-6EF817E39D41}" srcOrd="1" destOrd="0" presId="urn:microsoft.com/office/officeart/2005/8/layout/target3"/>
    <dgm:cxn modelId="{0EA210E1-C449-42C7-98C0-AF449A2D67F9}" type="presOf" srcId="{9F18DD90-522E-4A06-9EDB-3FF7C7EB6637}" destId="{D102FEF8-6917-41D2-AE5D-914C1EA8F84A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0C625AE-88A8-4610-94F6-0D76FCC86CA7}" type="presOf" srcId="{0C6E1E16-08A6-4B86-AB9F-749A7749D4C9}" destId="{D8344A4C-A59C-418B-AE84-1CF03F62012F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8155F63-0782-4387-A946-BD6505EDD17E}" type="presOf" srcId="{EBC41103-E2E5-4D48-9B4B-425520D3D098}" destId="{F732C171-B6A8-40AC-BE86-9061B3C3D3B8}" srcOrd="0" destOrd="0" presId="urn:microsoft.com/office/officeart/2005/8/layout/target3"/>
    <dgm:cxn modelId="{D2BFE77E-BF8F-4D5F-B747-D9C43CF0EAC3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491258A-A9F7-49CB-9848-5C10A97E07A3}" type="presOf" srcId="{0C6E1E16-08A6-4B86-AB9F-749A7749D4C9}" destId="{B7652895-8F40-40B1-8BC2-AD2A1592E4B6}" srcOrd="1" destOrd="0" presId="urn:microsoft.com/office/officeart/2005/8/layout/target3"/>
    <dgm:cxn modelId="{905050D2-689E-473B-94BE-E9685580FBF4}" type="presOf" srcId="{FBBFC3EA-9D9D-4F3A-BEA6-9C2C0E46BF20}" destId="{601CDFA2-8205-4060-95D5-B0A001D0D0E3}" srcOrd="0" destOrd="0" presId="urn:microsoft.com/office/officeart/2005/8/layout/target3"/>
    <dgm:cxn modelId="{053796E3-BB97-4FAE-95BB-6D2C20BB55A0}" type="presOf" srcId="{019433A1-1324-4DE1-9E6F-32B851095F74}" destId="{83FE2C4A-F11C-43B1-9923-1AFAA3244381}" srcOrd="1" destOrd="0" presId="urn:microsoft.com/office/officeart/2005/8/layout/target3"/>
    <dgm:cxn modelId="{C373B578-CDF0-4EC3-82BD-38A79013E732}" type="presOf" srcId="{C73C7642-F245-4585-8F88-243F9FAEF6CA}" destId="{304CA11A-E17E-4999-A128-C72BF543B20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E8F24666-95EF-478C-A67F-2D45713C5083}" type="presOf" srcId="{445C7998-7549-48B0-BD68-D4F0167F02E5}" destId="{BC35EE03-4121-4EF9-923D-7CB6D30D358D}" srcOrd="0" destOrd="0" presId="urn:microsoft.com/office/officeart/2005/8/layout/target3"/>
    <dgm:cxn modelId="{926F6B3F-8A38-4012-8F02-EA399ED7E9C6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18118E8-850D-4373-8A9F-6369A1FD6EE6}" type="presOf" srcId="{019433A1-1324-4DE1-9E6F-32B851095F74}" destId="{CC1D5B29-8413-4412-9F6D-55E531B84639}" srcOrd="0" destOrd="0" presId="urn:microsoft.com/office/officeart/2005/8/layout/target3"/>
    <dgm:cxn modelId="{2A161809-8BA8-4B0C-8130-BC37460FCA10}" type="presOf" srcId="{C73C7642-F245-4585-8F88-243F9FAEF6CA}" destId="{0E0F4EFC-82FA-4EC4-801E-BC2F931EC339}" srcOrd="1" destOrd="0" presId="urn:microsoft.com/office/officeart/2005/8/layout/target3"/>
    <dgm:cxn modelId="{84B020E9-8071-43F7-86AB-183C1EEFCC97}" type="presOf" srcId="{9F18DD90-522E-4A06-9EDB-3FF7C7EB6637}" destId="{932F2F5B-E5E6-4E00-9503-10413FFBA7E0}" srcOrd="1" destOrd="0" presId="urn:microsoft.com/office/officeart/2005/8/layout/target3"/>
    <dgm:cxn modelId="{084B1BE5-CDE8-4D95-8ABF-869B51A6F902}" type="presParOf" srcId="{71045F8C-00FA-488E-A7BD-E2E6753D979D}" destId="{3577EC6B-C980-4F34-8C69-4365E7B8FC8C}" srcOrd="0" destOrd="0" presId="urn:microsoft.com/office/officeart/2005/8/layout/target3"/>
    <dgm:cxn modelId="{3B201DCC-FC88-4606-A882-DF1BB29529DD}" type="presParOf" srcId="{71045F8C-00FA-488E-A7BD-E2E6753D979D}" destId="{6940EB87-DC1D-4BC3-9408-9AC2E1FFC039}" srcOrd="1" destOrd="0" presId="urn:microsoft.com/office/officeart/2005/8/layout/target3"/>
    <dgm:cxn modelId="{11B0F39E-0364-4400-BF5C-FD14CF333227}" type="presParOf" srcId="{71045F8C-00FA-488E-A7BD-E2E6753D979D}" destId="{BC35EE03-4121-4EF9-923D-7CB6D30D358D}" srcOrd="2" destOrd="0" presId="urn:microsoft.com/office/officeart/2005/8/layout/target3"/>
    <dgm:cxn modelId="{2935283C-EC46-4F8E-BFA5-79DD478AF963}" type="presParOf" srcId="{71045F8C-00FA-488E-A7BD-E2E6753D979D}" destId="{D3840DFA-901C-4049-8AB2-27AC2BA34540}" srcOrd="3" destOrd="0" presId="urn:microsoft.com/office/officeart/2005/8/layout/target3"/>
    <dgm:cxn modelId="{A20EF1B7-933B-48BA-BD57-C904E93C0F6D}" type="presParOf" srcId="{71045F8C-00FA-488E-A7BD-E2E6753D979D}" destId="{5BDA8D49-C64C-4FDF-ACCF-171444A32B21}" srcOrd="4" destOrd="0" presId="urn:microsoft.com/office/officeart/2005/8/layout/target3"/>
    <dgm:cxn modelId="{345AA512-4184-4331-9ED7-5CC4157ADA27}" type="presParOf" srcId="{71045F8C-00FA-488E-A7BD-E2E6753D979D}" destId="{D8344A4C-A59C-418B-AE84-1CF03F62012F}" srcOrd="5" destOrd="0" presId="urn:microsoft.com/office/officeart/2005/8/layout/target3"/>
    <dgm:cxn modelId="{3D55027C-ACCB-48D4-BE02-D451844A82C7}" type="presParOf" srcId="{71045F8C-00FA-488E-A7BD-E2E6753D979D}" destId="{57DDA582-354B-4295-AE97-083B34E96D1A}" srcOrd="6" destOrd="0" presId="urn:microsoft.com/office/officeart/2005/8/layout/target3"/>
    <dgm:cxn modelId="{863146A2-5FAD-4736-BF3A-A2691799279C}" type="presParOf" srcId="{71045F8C-00FA-488E-A7BD-E2E6753D979D}" destId="{4A11C032-4DF2-44E5-8C80-1286B3D4B133}" srcOrd="7" destOrd="0" presId="urn:microsoft.com/office/officeart/2005/8/layout/target3"/>
    <dgm:cxn modelId="{DAB2CFFA-CDDE-4A7D-8BA8-A541074A8DE0}" type="presParOf" srcId="{71045F8C-00FA-488E-A7BD-E2E6753D979D}" destId="{601CDFA2-8205-4060-95D5-B0A001D0D0E3}" srcOrd="8" destOrd="0" presId="urn:microsoft.com/office/officeart/2005/8/layout/target3"/>
    <dgm:cxn modelId="{23D89CE6-B43C-4C36-8093-EC40DB580041}" type="presParOf" srcId="{71045F8C-00FA-488E-A7BD-E2E6753D979D}" destId="{EA95FEE9-5F68-48C7-93BB-0F8C419DA96D}" srcOrd="9" destOrd="0" presId="urn:microsoft.com/office/officeart/2005/8/layout/target3"/>
    <dgm:cxn modelId="{718987FC-F533-4B76-B845-62DFC5185A7F}" type="presParOf" srcId="{71045F8C-00FA-488E-A7BD-E2E6753D979D}" destId="{BB3828A8-1683-43A3-8BCA-2995B7EAE8F3}" srcOrd="10" destOrd="0" presId="urn:microsoft.com/office/officeart/2005/8/layout/target3"/>
    <dgm:cxn modelId="{F590759D-8870-4CED-8AB0-03C157C7952C}" type="presParOf" srcId="{71045F8C-00FA-488E-A7BD-E2E6753D979D}" destId="{CC1D5B29-8413-4412-9F6D-55E531B84639}" srcOrd="11" destOrd="0" presId="urn:microsoft.com/office/officeart/2005/8/layout/target3"/>
    <dgm:cxn modelId="{7382B122-014C-4D69-9DD3-DFAD2963FE8B}" type="presParOf" srcId="{71045F8C-00FA-488E-A7BD-E2E6753D979D}" destId="{AEEDACE7-4427-455B-A155-2C3381828BD7}" srcOrd="12" destOrd="0" presId="urn:microsoft.com/office/officeart/2005/8/layout/target3"/>
    <dgm:cxn modelId="{148862A0-2C4C-49AC-8DDE-DD84EBD09FBC}" type="presParOf" srcId="{71045F8C-00FA-488E-A7BD-E2E6753D979D}" destId="{7C8531F2-00DF-4DB1-A6C6-AF46193E1BBF}" srcOrd="13" destOrd="0" presId="urn:microsoft.com/office/officeart/2005/8/layout/target3"/>
    <dgm:cxn modelId="{897F360D-9E6A-474B-92A6-BAA5F49CD8D4}" type="presParOf" srcId="{71045F8C-00FA-488E-A7BD-E2E6753D979D}" destId="{304CA11A-E17E-4999-A128-C72BF543B20D}" srcOrd="14" destOrd="0" presId="urn:microsoft.com/office/officeart/2005/8/layout/target3"/>
    <dgm:cxn modelId="{E1A9B2A8-AC1B-40AE-BE31-2F4A2323A007}" type="presParOf" srcId="{71045F8C-00FA-488E-A7BD-E2E6753D979D}" destId="{C67EF5F7-B425-49AF-82F9-2446588ED851}" srcOrd="15" destOrd="0" presId="urn:microsoft.com/office/officeart/2005/8/layout/target3"/>
    <dgm:cxn modelId="{5BD5194A-370A-4239-ADC5-1D900E79DD70}" type="presParOf" srcId="{71045F8C-00FA-488E-A7BD-E2E6753D979D}" destId="{14E80F71-B028-4CCE-8C5A-7AE67F9A28C6}" srcOrd="16" destOrd="0" presId="urn:microsoft.com/office/officeart/2005/8/layout/target3"/>
    <dgm:cxn modelId="{829B00D8-5F04-48A8-9320-5CAE0563BB87}" type="presParOf" srcId="{71045F8C-00FA-488E-A7BD-E2E6753D979D}" destId="{F732C171-B6A8-40AC-BE86-9061B3C3D3B8}" srcOrd="17" destOrd="0" presId="urn:microsoft.com/office/officeart/2005/8/layout/target3"/>
    <dgm:cxn modelId="{6D2A7EB9-31B1-4EFB-845E-27E3A6E60755}" type="presParOf" srcId="{71045F8C-00FA-488E-A7BD-E2E6753D979D}" destId="{D8C5187E-68B6-4E2E-86D0-57087190219B}" srcOrd="18" destOrd="0" presId="urn:microsoft.com/office/officeart/2005/8/layout/target3"/>
    <dgm:cxn modelId="{6D37B8DD-18A8-49FD-AE29-20662DFA5D81}" type="presParOf" srcId="{71045F8C-00FA-488E-A7BD-E2E6753D979D}" destId="{1A909E4D-639C-4CB7-A7CE-FC1133FAA37E}" srcOrd="19" destOrd="0" presId="urn:microsoft.com/office/officeart/2005/8/layout/target3"/>
    <dgm:cxn modelId="{75A18C58-9FC4-4AAA-86D0-8006E67A80FC}" type="presParOf" srcId="{71045F8C-00FA-488E-A7BD-E2E6753D979D}" destId="{D102FEF8-6917-41D2-AE5D-914C1EA8F84A}" srcOrd="20" destOrd="0" presId="urn:microsoft.com/office/officeart/2005/8/layout/target3"/>
    <dgm:cxn modelId="{EE3A978D-439E-4F59-AAF3-8804274F03F1}" type="presParOf" srcId="{71045F8C-00FA-488E-A7BD-E2E6753D979D}" destId="{4D19AB04-24FA-40C2-B203-52AE3D15E171}" srcOrd="21" destOrd="0" presId="urn:microsoft.com/office/officeart/2005/8/layout/target3"/>
    <dgm:cxn modelId="{37874279-7DCA-40BB-B3C7-42D475CD0347}" type="presParOf" srcId="{71045F8C-00FA-488E-A7BD-E2E6753D979D}" destId="{B7652895-8F40-40B1-8BC2-AD2A1592E4B6}" srcOrd="22" destOrd="0" presId="urn:microsoft.com/office/officeart/2005/8/layout/target3"/>
    <dgm:cxn modelId="{C633D6AF-05D3-4F81-B01F-4823962B7CD1}" type="presParOf" srcId="{71045F8C-00FA-488E-A7BD-E2E6753D979D}" destId="{3F478621-DC04-4E99-8ED0-6EF817E39D41}" srcOrd="23" destOrd="0" presId="urn:microsoft.com/office/officeart/2005/8/layout/target3"/>
    <dgm:cxn modelId="{6F757D50-9097-4FEC-9965-5C43437D648A}" type="presParOf" srcId="{71045F8C-00FA-488E-A7BD-E2E6753D979D}" destId="{83FE2C4A-F11C-43B1-9923-1AFAA3244381}" srcOrd="24" destOrd="0" presId="urn:microsoft.com/office/officeart/2005/8/layout/target3"/>
    <dgm:cxn modelId="{FACB6992-5B86-4AC7-A45D-A2A159A82175}" type="presParOf" srcId="{71045F8C-00FA-488E-A7BD-E2E6753D979D}" destId="{0E0F4EFC-82FA-4EC4-801E-BC2F931EC339}" srcOrd="25" destOrd="0" presId="urn:microsoft.com/office/officeart/2005/8/layout/target3"/>
    <dgm:cxn modelId="{1219A68D-25BF-436F-95E0-80A460D7B2D1}" type="presParOf" srcId="{71045F8C-00FA-488E-A7BD-E2E6753D979D}" destId="{D3CEBA79-51F7-49AC-8104-9DE2B978BFF4}" srcOrd="26" destOrd="0" presId="urn:microsoft.com/office/officeart/2005/8/layout/target3"/>
    <dgm:cxn modelId="{FA541158-7693-4F01-A8DE-9D1AB629538B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Kuchtová Květoslava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b="0" i="0" u="none" kern="1200" dirty="0" smtClean="0"/>
            <a:t>VY_32_INOVACE_6A_18_Jihovýchodní Evropa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smtClean="0"/>
            <a:t>: </a:t>
          </a:r>
          <a:r>
            <a:rPr lang="cs-CZ" sz="1600" kern="1200" smtClean="0"/>
            <a:t>Zeměpis Evropa </a:t>
          </a:r>
          <a:r>
            <a:rPr lang="cs-CZ" sz="1600" kern="1200" dirty="0" smtClean="0"/>
            <a:t>7.ročník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3C0F23-7B5E-4E87-9974-899C478B6FE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B5AC59-B514-42F5-9F50-44DEC1105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407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B5AC59-B514-42F5-9F50-44DEC110552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6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B5AC59-B514-42F5-9F50-44DEC110552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282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B5AC59-B514-42F5-9F50-44DEC110552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660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B5AC59-B514-42F5-9F50-44DEC110552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509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B5AC59-B514-42F5-9F50-44DEC110552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5091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B5AC59-B514-42F5-9F50-44DEC110552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901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967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682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2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489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908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702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8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207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641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029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235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0C6081-A50F-4C8B-848B-909750148F8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4ED2E-57BF-4184-9E34-2D5821685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038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png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slovinsko+vlajka&amp;num=10&amp;hl=cs&amp;tbo=d&amp;biw=766&amp;bih=769&amp;tbm=isch&amp;tbnid=SWNg8P8i1n4BzM:&amp;imgrefurl=http://www.vlajky-statu.cz/vlajka_nahled.php?id_vlajka=172&amp;rozmer=1100&amp;docid=gM_OFmTZr_KE8M&amp;imgurl=http://www.vlajky-statu.cz/data/vlajky/vlajka-slovinsko-1100.gif&amp;w=1100&amp;h=733&amp;ei=mePqUOyQC43VsgaH-IC4Dw&amp;zoom=1&amp;iact=hc&amp;vpx=12&amp;vpy=175&amp;dur=737&amp;hovh=177&amp;hovw=266&amp;tx=153&amp;ty=83&amp;sig=115387861454138262451&amp;page=1&amp;tbnh=137&amp;tbnw=206&amp;start=0&amp;ndsp=13&amp;ved=1t:429,r:0,s:0,i:154" TargetMode="External"/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12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2.gif"/><Relationship Id="rId5" Type="http://schemas.openxmlformats.org/officeDocument/2006/relationships/image" Target="../media/image17.jpeg"/><Relationship Id="rId10" Type="http://schemas.openxmlformats.org/officeDocument/2006/relationships/image" Target="../media/image21.jpeg"/><Relationship Id="rId4" Type="http://schemas.openxmlformats.org/officeDocument/2006/relationships/image" Target="../media/image16.wmf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slovinsko+vlajka&amp;num=10&amp;hl=cs&amp;tbo=d&amp;biw=766&amp;bih=769&amp;tbm=isch&amp;tbnid=SWNg8P8i1n4BzM:&amp;imgrefurl=http://www.vlajky-statu.cz/vlajka_nahled.php?id_vlajka=172&amp;rozmer=1100&amp;docid=gM_OFmTZr_KE8M&amp;imgurl=http://www.vlajky-statu.cz/data/vlajky/vlajka-slovinsko-1100.gif&amp;w=1100&amp;h=733&amp;ei=mePqUOyQC43VsgaH-IC4Dw&amp;zoom=1&amp;iact=hc&amp;vpx=12&amp;vpy=175&amp;dur=737&amp;hovh=177&amp;hovw=266&amp;tx=153&amp;ty=83&amp;sig=115387861454138262451&amp;page=1&amp;tbnh=137&amp;tbnw=206&amp;start=0&amp;ndsp=13&amp;ved=1t:429,r:0,s:0,i:154" TargetMode="External"/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12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2.gif"/><Relationship Id="rId5" Type="http://schemas.openxmlformats.org/officeDocument/2006/relationships/image" Target="../media/image17.jpeg"/><Relationship Id="rId10" Type="http://schemas.openxmlformats.org/officeDocument/2006/relationships/image" Target="../media/image21.jpeg"/><Relationship Id="rId4" Type="http://schemas.openxmlformats.org/officeDocument/2006/relationships/image" Target="../media/image16.wmf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7/Montenegro_map_modern.png" TargetMode="External"/><Relationship Id="rId3" Type="http://schemas.openxmlformats.org/officeDocument/2006/relationships/hyperlink" Target="http://upload.wikimedia.org/wikipedia/commons/thumb/a/a0/Suedosteuropa.png/220px-Suedosteuropa.png" TargetMode="External"/><Relationship Id="rId7" Type="http://schemas.openxmlformats.org/officeDocument/2006/relationships/hyperlink" Target="http://upload.wikimedia.org/wikipedia/commons/c/ca/Serbia_map_modern.pn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horvatsko-aktualne.cz/upload/Image/Pula.jpg" TargetMode="External"/><Relationship Id="rId5" Type="http://schemas.openxmlformats.org/officeDocument/2006/relationships/hyperlink" Target="http://www.voltek.cz/poklady/chorvatsko/ostrovy/mapy/stredo-dalmatske-ostrvy_map01s.png" TargetMode="External"/><Relationship Id="rId10" Type="http://schemas.openxmlformats.org/officeDocument/2006/relationships/hyperlink" Target="http://www.vlajky-statu.cz/data/vlajky/vlajka-makedonie-1100.gif" TargetMode="External"/><Relationship Id="rId4" Type="http://schemas.openxmlformats.org/officeDocument/2006/relationships/hyperlink" Target="http://www.deviantart.com/download/31418315/Balkan_Peninsula_by_yavor.png" TargetMode="External"/><Relationship Id="rId9" Type="http://schemas.openxmlformats.org/officeDocument/2006/relationships/hyperlink" Target="http://www.vlajky-statu.cz/data/vlajky/vlajka-slovinsko-1100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4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799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331700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110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4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11921" y="116632"/>
            <a:ext cx="29201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556792"/>
            <a:ext cx="72008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Materiál lze využít jako prezentaci nového učiva, k procvičování nebo opakování již probraného učiva pro žáky 7. tříd s pomocí interaktivní </a:t>
            </a:r>
            <a:r>
              <a:rPr lang="cs-CZ" sz="3200" dirty="0" smtClean="0"/>
              <a:t>tabule.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4328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4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Desktop\220px-Suedosteurop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620688"/>
            <a:ext cx="7050648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Jihovýchodní</a:t>
            </a:r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Evropa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82533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4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32249" y="87015"/>
            <a:ext cx="70795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Jihovýchodní Evropa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66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3318" y="1124744"/>
            <a:ext cx="792409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Státy leží na Balkánském a Istrijském poloostrově a dále na Dalmatských ostrovech.</a:t>
            </a:r>
          </a:p>
          <a:p>
            <a:r>
              <a:rPr lang="cs-CZ" dirty="0" smtClean="0"/>
              <a:t>Povrch států je hornatý tvoří jej Julské Alpy, Dinárské hory Karpaty a Rodopy.</a:t>
            </a:r>
          </a:p>
          <a:p>
            <a:r>
              <a:rPr lang="cs-CZ" dirty="0" smtClean="0"/>
              <a:t>Na severu se nachází Hornotrácká a Valašská nížina.</a:t>
            </a:r>
          </a:p>
          <a:p>
            <a:r>
              <a:rPr lang="cs-CZ" dirty="0" smtClean="0"/>
              <a:t>Státy leží na pobřeží Černého nebo Jaderského moře.</a:t>
            </a:r>
          </a:p>
          <a:p>
            <a:r>
              <a:rPr lang="cs-CZ" dirty="0" smtClean="0"/>
              <a:t>Největšími řekami jsou Dunaj, Sáva, Morava, Marica.</a:t>
            </a:r>
            <a:endParaRPr lang="cs-CZ" dirty="0"/>
          </a:p>
        </p:txBody>
      </p:sp>
      <p:pic>
        <p:nvPicPr>
          <p:cNvPr id="1026" name="Picture 2" descr="C:\Users\Uzivatel\Desktop\Balkan_Peninsula_by_yavor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771856"/>
            <a:ext cx="3059832" cy="289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Desktop\Pul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776" y="3771856"/>
            <a:ext cx="306691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Desktop\stredo-dalmatske-ostrvy_map01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71856"/>
            <a:ext cx="2808312" cy="289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3203684"/>
            <a:ext cx="2162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Balkánský poloostrov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3196473"/>
            <a:ext cx="1908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Dalmatské ostrovy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3203684"/>
            <a:ext cx="1950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Istrijský poloostrov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4540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2000"/>
                            </p:stCondLst>
                            <p:childTnLst>
                              <p:par>
                                <p:cTn id="39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0"/>
                            </p:stCondLst>
                            <p:childTnLst>
                              <p:par>
                                <p:cTn id="4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8000"/>
                            </p:stCondLst>
                            <p:childTnLst>
                              <p:par>
                                <p:cTn id="50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1000"/>
                            </p:stCondLst>
                            <p:childTnLst>
                              <p:par>
                                <p:cTn id="5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4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c/ca/Serbia_map_moder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71" y="4736019"/>
            <a:ext cx="1706056" cy="1706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137819"/>
            <a:ext cx="47828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Jihovýchodní </a:t>
            </a:r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Evropa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66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556792"/>
            <a:ext cx="78043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Mezi státy jihovýchodní Evropy patří Rumunsko, Bulharsko, Slovinsko, Chorvatsko,</a:t>
            </a:r>
          </a:p>
          <a:p>
            <a:r>
              <a:rPr lang="cs-CZ" dirty="0" smtClean="0"/>
              <a:t>Bosna a Hercegovina, Makedonie, </a:t>
            </a:r>
            <a:r>
              <a:rPr lang="cs-CZ" dirty="0" err="1" smtClean="0"/>
              <a:t>Albánie,Srbsko</a:t>
            </a:r>
            <a:r>
              <a:rPr lang="cs-CZ" dirty="0" smtClean="0"/>
              <a:t> a Černá Hora.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USISP8LZ\MC9003494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13" y="3087688"/>
            <a:ext cx="1822450" cy="133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3573016"/>
            <a:ext cx="1101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Bulharsko</a:t>
            </a:r>
            <a:endParaRPr lang="cs-CZ" dirty="0"/>
          </a:p>
        </p:txBody>
      </p:sp>
      <p:pic>
        <p:nvPicPr>
          <p:cNvPr id="2051" name="Picture 3" descr="C:\Users\Uzivatel\AppData\Local\Microsoft\Windows\Temporary Internet Files\Content.IE5\KECRYMP1\MC9003562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996138"/>
            <a:ext cx="1820863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92363" y="5385941"/>
            <a:ext cx="1167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Rumunsko</a:t>
            </a:r>
            <a:endParaRPr lang="cs-CZ" dirty="0"/>
          </a:p>
        </p:txBody>
      </p:sp>
      <p:pic>
        <p:nvPicPr>
          <p:cNvPr id="2052" name="Picture 4" descr="C:\Users\Uzivatel\AppData\Local\Microsoft\Windows\Temporary Internet Files\Content.IE5\XXPCW6SS\MC9003494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862" y="3619460"/>
            <a:ext cx="1820862" cy="134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06264" y="4105513"/>
            <a:ext cx="1051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Slovinsko</a:t>
            </a:r>
            <a:endParaRPr lang="cs-CZ" dirty="0"/>
          </a:p>
        </p:txBody>
      </p:sp>
      <p:pic>
        <p:nvPicPr>
          <p:cNvPr id="2053" name="Picture 5" descr="C:\Users\Uzivatel\AppData\Local\Microsoft\Windows\Temporary Internet Files\Content.IE5\USISP8LZ\MC9003494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579" y="2894397"/>
            <a:ext cx="1738312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 rot="439574">
            <a:off x="3015623" y="3187513"/>
            <a:ext cx="1228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Chorvatsko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832846" y="639883"/>
            <a:ext cx="130522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Státy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66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4" name="Picture 6" descr="C:\Users\Uzivatel\AppData\Local\Microsoft\Windows\Temporary Internet Files\Content.IE5\USISP8LZ\MC9003562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891" y="5002721"/>
            <a:ext cx="180340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30080" y="5325435"/>
            <a:ext cx="153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Bosna</a:t>
            </a:r>
          </a:p>
          <a:p>
            <a:r>
              <a:rPr lang="cs-CZ" dirty="0" smtClean="0"/>
              <a:t>a Hercegovina</a:t>
            </a:r>
            <a:endParaRPr lang="cs-CZ" dirty="0"/>
          </a:p>
        </p:txBody>
      </p:sp>
      <p:pic>
        <p:nvPicPr>
          <p:cNvPr id="2055" name="Picture 7" descr="C:\Users\Uzivatel\AppData\Local\Microsoft\Windows\Temporary Internet Files\Content.IE5\XXPCW6SS\MC9003562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775" y="4903788"/>
            <a:ext cx="1817688" cy="153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913240" y="5561195"/>
            <a:ext cx="1238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Makedonie</a:t>
            </a:r>
            <a:endParaRPr lang="cs-CZ" dirty="0"/>
          </a:p>
        </p:txBody>
      </p:sp>
      <p:pic>
        <p:nvPicPr>
          <p:cNvPr id="2056" name="Picture 8" descr="C:\Users\Uzivatel\AppData\Local\Microsoft\Windows\Temporary Internet Files\Content.IE5\944SZ71B\MC9003562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483" y="2983252"/>
            <a:ext cx="879475" cy="181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 rot="5400000">
            <a:off x="4818623" y="3634110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Albánie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rot="3245259">
            <a:off x="723239" y="5250062"/>
            <a:ext cx="799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Srbsko</a:t>
            </a:r>
            <a:endParaRPr lang="cs-CZ" dirty="0"/>
          </a:p>
        </p:txBody>
      </p:sp>
      <p:pic>
        <p:nvPicPr>
          <p:cNvPr id="2058" name="Picture 10" descr="C:\Users\Uzivatel\Desktop\Montenegro_map_modern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690" y="2282749"/>
            <a:ext cx="1336711" cy="133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581775" y="2708920"/>
            <a:ext cx="1241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Černá Hora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22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70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300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6000"/>
                            </p:stCondLst>
                            <p:childTnLst>
                              <p:par>
                                <p:cTn id="6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900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2000"/>
                            </p:stCondLst>
                            <p:childTnLst>
                              <p:par>
                                <p:cTn id="7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5000"/>
                            </p:stCondLst>
                            <p:childTnLst>
                              <p:par>
                                <p:cTn id="84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8000"/>
                            </p:stCondLst>
                            <p:childTnLst>
                              <p:par>
                                <p:cTn id="9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9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0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47000"/>
                            </p:stCondLst>
                            <p:childTnLst>
                              <p:par>
                                <p:cTn id="110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0000"/>
                            </p:stCondLst>
                            <p:childTnLst>
                              <p:par>
                                <p:cTn id="11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3000"/>
                            </p:stCondLst>
                            <p:childTnLst>
                              <p:par>
                                <p:cTn id="1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2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4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16632"/>
            <a:ext cx="47828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Jihovýchodní Evropa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855296"/>
            <a:ext cx="550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Stát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855296"/>
            <a:ext cx="744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76629" y="872001"/>
            <a:ext cx="1403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město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6469" y="1484784"/>
            <a:ext cx="2137508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Rumunsko</a:t>
            </a:r>
          </a:p>
          <a:p>
            <a:endParaRPr lang="cs-CZ" dirty="0"/>
          </a:p>
          <a:p>
            <a:r>
              <a:rPr lang="cs-CZ" dirty="0" smtClean="0"/>
              <a:t>Bulharsko</a:t>
            </a:r>
          </a:p>
          <a:p>
            <a:endParaRPr lang="cs-CZ" dirty="0"/>
          </a:p>
          <a:p>
            <a:r>
              <a:rPr lang="cs-CZ" dirty="0" smtClean="0"/>
              <a:t>Slovinsko</a:t>
            </a:r>
          </a:p>
          <a:p>
            <a:endParaRPr lang="cs-CZ" dirty="0"/>
          </a:p>
          <a:p>
            <a:r>
              <a:rPr lang="cs-CZ" dirty="0" smtClean="0"/>
              <a:t>Chorvatsko</a:t>
            </a:r>
          </a:p>
          <a:p>
            <a:endParaRPr lang="cs-CZ" dirty="0"/>
          </a:p>
          <a:p>
            <a:r>
              <a:rPr lang="cs-CZ" dirty="0" smtClean="0"/>
              <a:t>Bosna a Hercegovina</a:t>
            </a:r>
          </a:p>
          <a:p>
            <a:endParaRPr lang="cs-CZ" dirty="0"/>
          </a:p>
          <a:p>
            <a:r>
              <a:rPr lang="cs-CZ" dirty="0" smtClean="0"/>
              <a:t>Makedonie</a:t>
            </a:r>
          </a:p>
          <a:p>
            <a:endParaRPr lang="cs-CZ" dirty="0"/>
          </a:p>
          <a:p>
            <a:r>
              <a:rPr lang="cs-CZ" dirty="0" smtClean="0"/>
              <a:t>Albánie</a:t>
            </a:r>
          </a:p>
          <a:p>
            <a:endParaRPr lang="cs-CZ" dirty="0"/>
          </a:p>
          <a:p>
            <a:r>
              <a:rPr lang="cs-CZ" dirty="0" smtClean="0"/>
              <a:t>Srbsko</a:t>
            </a:r>
          </a:p>
          <a:p>
            <a:endParaRPr lang="cs-CZ" dirty="0"/>
          </a:p>
          <a:p>
            <a:r>
              <a:rPr lang="cs-CZ" dirty="0" smtClean="0"/>
              <a:t>Černá Hora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KECRYMP1\MC9004320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176" y="5877273"/>
            <a:ext cx="1504866" cy="48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AppData\Local\Microsoft\Windows\Temporary Internet Files\Content.IE5\XXPCW6SS\MC9004320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609" y="5259770"/>
            <a:ext cx="1504866" cy="50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USISP8LZ\MP9003625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456" y="4804126"/>
            <a:ext cx="1504866" cy="43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\AppData\Local\Microsoft\Windows\Temporary Internet Files\Content.IE5\944SZ71B\MP9003626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278" y="3699904"/>
            <a:ext cx="1504865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zivatel\AppData\Local\Microsoft\Windows\Temporary Internet Files\Content.IE5\944SZ71B\MP90036265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175" y="2967675"/>
            <a:ext cx="1504866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44208" y="1412776"/>
            <a:ext cx="111107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Bukurešť</a:t>
            </a:r>
          </a:p>
          <a:p>
            <a:endParaRPr lang="cs-CZ" dirty="0"/>
          </a:p>
          <a:p>
            <a:r>
              <a:rPr lang="cs-CZ" dirty="0" smtClean="0"/>
              <a:t>Sofia</a:t>
            </a:r>
          </a:p>
          <a:p>
            <a:endParaRPr lang="cs-CZ" dirty="0"/>
          </a:p>
          <a:p>
            <a:r>
              <a:rPr lang="cs-CZ" dirty="0" smtClean="0"/>
              <a:t>Lublaň</a:t>
            </a:r>
          </a:p>
          <a:p>
            <a:endParaRPr lang="cs-CZ" dirty="0"/>
          </a:p>
          <a:p>
            <a:r>
              <a:rPr lang="cs-CZ" dirty="0" smtClean="0"/>
              <a:t>Záhřeb</a:t>
            </a:r>
          </a:p>
          <a:p>
            <a:endParaRPr lang="cs-CZ" dirty="0"/>
          </a:p>
          <a:p>
            <a:r>
              <a:rPr lang="cs-CZ" dirty="0" smtClean="0"/>
              <a:t>Sarajevo</a:t>
            </a:r>
          </a:p>
          <a:p>
            <a:endParaRPr lang="cs-CZ" dirty="0"/>
          </a:p>
          <a:p>
            <a:r>
              <a:rPr lang="cs-CZ" dirty="0" smtClean="0"/>
              <a:t>Skopje</a:t>
            </a:r>
          </a:p>
          <a:p>
            <a:endParaRPr lang="cs-CZ" dirty="0"/>
          </a:p>
          <a:p>
            <a:r>
              <a:rPr lang="cs-CZ" dirty="0" smtClean="0"/>
              <a:t>Tirana</a:t>
            </a:r>
          </a:p>
          <a:p>
            <a:endParaRPr lang="cs-CZ" dirty="0"/>
          </a:p>
          <a:p>
            <a:r>
              <a:rPr lang="cs-CZ" dirty="0" smtClean="0"/>
              <a:t>Bělehrad</a:t>
            </a:r>
          </a:p>
          <a:p>
            <a:endParaRPr lang="cs-CZ" dirty="0"/>
          </a:p>
          <a:p>
            <a:r>
              <a:rPr lang="cs-CZ" dirty="0" err="1" smtClean="0"/>
              <a:t>Podgorica</a:t>
            </a:r>
            <a:endParaRPr lang="cs-CZ" dirty="0">
              <a:hlinkClick r:id="rId8"/>
            </a:endParaRPr>
          </a:p>
          <a:p>
            <a:endParaRPr lang="cs-CZ" dirty="0"/>
          </a:p>
        </p:txBody>
      </p:sp>
      <p:pic>
        <p:nvPicPr>
          <p:cNvPr id="1026" name="Picture 2" descr="C:\Users\Uzivatel\AppData\Local\Microsoft\Windows\Temporary Internet Files\Content.IE5\944SZ71B\MP9003626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20280"/>
            <a:ext cx="1504866" cy="557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944SZ71B\MP90036280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992" y="1531934"/>
            <a:ext cx="1513804" cy="39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Desktop\vlajka-slovinsko-1100.gi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386" y="2407241"/>
            <a:ext cx="1400731" cy="50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Desktop\index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245" y="4293095"/>
            <a:ext cx="1803860" cy="465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8226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0"/>
                            </p:stCondLst>
                            <p:childTnLst>
                              <p:par>
                                <p:cTn id="5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30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6000"/>
                            </p:stCondLst>
                            <p:childTnLst>
                              <p:par>
                                <p:cTn id="6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9000"/>
                            </p:stCondLst>
                            <p:childTnLst>
                              <p:par>
                                <p:cTn id="7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2000"/>
                            </p:stCondLst>
                            <p:childTnLst>
                              <p:par>
                                <p:cTn id="7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35000"/>
                            </p:stCondLst>
                            <p:childTnLst>
                              <p:par>
                                <p:cTn id="8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8000"/>
                            </p:stCondLst>
                            <p:childTnLst>
                              <p:par>
                                <p:cTn id="9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9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0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47000"/>
                            </p:stCondLst>
                            <p:childTnLst>
                              <p:par>
                                <p:cTn id="11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00"/>
                            </p:stCondLst>
                            <p:childTnLst>
                              <p:par>
                                <p:cTn id="1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3000"/>
                            </p:stCondLst>
                            <p:childTnLst>
                              <p:par>
                                <p:cTn id="12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6000"/>
                            </p:stCondLst>
                            <p:childTnLst>
                              <p:par>
                                <p:cTn id="13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59000"/>
                            </p:stCondLst>
                            <p:childTnLst>
                              <p:par>
                                <p:cTn id="13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62000"/>
                            </p:stCondLst>
                            <p:childTnLst>
                              <p:par>
                                <p:cTn id="14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65000"/>
                            </p:stCondLst>
                            <p:childTnLst>
                              <p:par>
                                <p:cTn id="15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68000"/>
                            </p:stCondLst>
                            <p:childTnLst>
                              <p:par>
                                <p:cTn id="15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71000"/>
                            </p:stCondLst>
                            <p:childTnLst>
                              <p:par>
                                <p:cTn id="16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20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74000"/>
                            </p:stCondLst>
                            <p:childTnLst>
                              <p:par>
                                <p:cTn id="17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20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77000"/>
                            </p:stCondLst>
                            <p:childTnLst>
                              <p:par>
                                <p:cTn id="17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80000"/>
                            </p:stCondLst>
                            <p:childTnLst>
                              <p:par>
                                <p:cTn id="18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20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20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83000"/>
                            </p:stCondLst>
                            <p:childTnLst>
                              <p:par>
                                <p:cTn id="19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2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2000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86000"/>
                            </p:stCondLst>
                            <p:childTnLst>
                              <p:par>
                                <p:cTn id="19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89000"/>
                            </p:stCondLst>
                            <p:childTnLst>
                              <p:par>
                                <p:cTn id="20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2000" fill="hold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2000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4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33337"/>
            <a:ext cx="74335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Jihovýchodní </a:t>
            </a:r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Evropa - opakování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66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855296"/>
            <a:ext cx="550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Stát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855296"/>
            <a:ext cx="744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76629" y="872001"/>
            <a:ext cx="1403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město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6469" y="1484784"/>
            <a:ext cx="2137508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Rumunsko</a:t>
            </a:r>
          </a:p>
          <a:p>
            <a:endParaRPr lang="cs-CZ" dirty="0"/>
          </a:p>
          <a:p>
            <a:r>
              <a:rPr lang="cs-CZ" dirty="0" smtClean="0"/>
              <a:t>Bulharsko</a:t>
            </a:r>
          </a:p>
          <a:p>
            <a:endParaRPr lang="cs-CZ" dirty="0"/>
          </a:p>
          <a:p>
            <a:r>
              <a:rPr lang="cs-CZ" dirty="0" smtClean="0"/>
              <a:t>Slovinsko</a:t>
            </a:r>
          </a:p>
          <a:p>
            <a:endParaRPr lang="cs-CZ" dirty="0"/>
          </a:p>
          <a:p>
            <a:r>
              <a:rPr lang="cs-CZ" dirty="0" smtClean="0"/>
              <a:t>Chorvatsko</a:t>
            </a:r>
          </a:p>
          <a:p>
            <a:endParaRPr lang="cs-CZ" dirty="0"/>
          </a:p>
          <a:p>
            <a:r>
              <a:rPr lang="cs-CZ" dirty="0" smtClean="0"/>
              <a:t>Bosna a Hercegovina</a:t>
            </a:r>
          </a:p>
          <a:p>
            <a:endParaRPr lang="cs-CZ" dirty="0"/>
          </a:p>
          <a:p>
            <a:r>
              <a:rPr lang="cs-CZ" dirty="0" smtClean="0"/>
              <a:t>Makedonie</a:t>
            </a:r>
          </a:p>
          <a:p>
            <a:endParaRPr lang="cs-CZ" dirty="0"/>
          </a:p>
          <a:p>
            <a:r>
              <a:rPr lang="cs-CZ" dirty="0" smtClean="0"/>
              <a:t>Albánie</a:t>
            </a:r>
          </a:p>
          <a:p>
            <a:endParaRPr lang="cs-CZ" dirty="0"/>
          </a:p>
          <a:p>
            <a:r>
              <a:rPr lang="cs-CZ" dirty="0" smtClean="0"/>
              <a:t>Srbsko</a:t>
            </a:r>
          </a:p>
          <a:p>
            <a:endParaRPr lang="cs-CZ" dirty="0"/>
          </a:p>
          <a:p>
            <a:r>
              <a:rPr lang="cs-CZ" dirty="0" smtClean="0"/>
              <a:t>Černá Hora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KECRYMP1\MC9004320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176" y="5877273"/>
            <a:ext cx="1504866" cy="48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AppData\Local\Microsoft\Windows\Temporary Internet Files\Content.IE5\XXPCW6SS\MC9004320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609" y="5259770"/>
            <a:ext cx="1504866" cy="50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USISP8LZ\MP9003625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456" y="4804126"/>
            <a:ext cx="1504866" cy="43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\AppData\Local\Microsoft\Windows\Temporary Internet Files\Content.IE5\944SZ71B\MP9003626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278" y="3699904"/>
            <a:ext cx="1504865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zivatel\AppData\Local\Microsoft\Windows\Temporary Internet Files\Content.IE5\944SZ71B\MP90036265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175" y="2967675"/>
            <a:ext cx="1504866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44208" y="1412776"/>
            <a:ext cx="111107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Bukurešť</a:t>
            </a:r>
          </a:p>
          <a:p>
            <a:endParaRPr lang="cs-CZ" dirty="0"/>
          </a:p>
          <a:p>
            <a:r>
              <a:rPr lang="cs-CZ" dirty="0" smtClean="0"/>
              <a:t>Sofia</a:t>
            </a:r>
          </a:p>
          <a:p>
            <a:endParaRPr lang="cs-CZ" dirty="0"/>
          </a:p>
          <a:p>
            <a:r>
              <a:rPr lang="cs-CZ" dirty="0" smtClean="0"/>
              <a:t>Lublaň</a:t>
            </a:r>
          </a:p>
          <a:p>
            <a:endParaRPr lang="cs-CZ" dirty="0"/>
          </a:p>
          <a:p>
            <a:r>
              <a:rPr lang="cs-CZ" dirty="0" smtClean="0"/>
              <a:t>Záhřeb</a:t>
            </a:r>
          </a:p>
          <a:p>
            <a:endParaRPr lang="cs-CZ" dirty="0"/>
          </a:p>
          <a:p>
            <a:r>
              <a:rPr lang="cs-CZ" dirty="0" smtClean="0"/>
              <a:t>Sarajevo</a:t>
            </a:r>
          </a:p>
          <a:p>
            <a:endParaRPr lang="cs-CZ" dirty="0"/>
          </a:p>
          <a:p>
            <a:r>
              <a:rPr lang="cs-CZ" dirty="0" smtClean="0"/>
              <a:t>Skopje</a:t>
            </a:r>
          </a:p>
          <a:p>
            <a:endParaRPr lang="cs-CZ" dirty="0"/>
          </a:p>
          <a:p>
            <a:r>
              <a:rPr lang="cs-CZ" dirty="0" smtClean="0"/>
              <a:t>Tirana</a:t>
            </a:r>
          </a:p>
          <a:p>
            <a:endParaRPr lang="cs-CZ" dirty="0"/>
          </a:p>
          <a:p>
            <a:r>
              <a:rPr lang="cs-CZ" dirty="0" smtClean="0"/>
              <a:t>Bělehrad</a:t>
            </a:r>
          </a:p>
          <a:p>
            <a:endParaRPr lang="cs-CZ" dirty="0"/>
          </a:p>
          <a:p>
            <a:r>
              <a:rPr lang="cs-CZ" dirty="0" err="1" smtClean="0"/>
              <a:t>Podgorica</a:t>
            </a:r>
            <a:endParaRPr lang="cs-CZ" dirty="0">
              <a:hlinkClick r:id="rId8"/>
            </a:endParaRPr>
          </a:p>
          <a:p>
            <a:endParaRPr lang="cs-CZ" dirty="0"/>
          </a:p>
        </p:txBody>
      </p:sp>
      <p:pic>
        <p:nvPicPr>
          <p:cNvPr id="1026" name="Picture 2" descr="C:\Users\Uzivatel\AppData\Local\Microsoft\Windows\Temporary Internet Files\Content.IE5\944SZ71B\MP9003626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20280"/>
            <a:ext cx="1504866" cy="557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944SZ71B\MP90036280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992" y="1531934"/>
            <a:ext cx="1513804" cy="39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Desktop\vlajka-slovinsko-1100.gi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386" y="2407241"/>
            <a:ext cx="1400731" cy="50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Desktop\index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245" y="4293095"/>
            <a:ext cx="1803860" cy="465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971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0"/>
                            </p:stCondLst>
                            <p:childTnLst>
                              <p:par>
                                <p:cTn id="7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0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1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0"/>
                            </p:stCondLst>
                            <p:childTnLst>
                              <p:par>
                                <p:cTn id="12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2000"/>
                            </p:stCondLst>
                            <p:childTnLst>
                              <p:par>
                                <p:cTn id="13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5000"/>
                            </p:stCondLst>
                            <p:childTnLst>
                              <p:par>
                                <p:cTn id="14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2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2000"/>
                            </p:stCondLst>
                            <p:childTnLst>
                              <p:par>
                                <p:cTn id="15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2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000"/>
                            </p:stCondLst>
                            <p:childTnLst>
                              <p:par>
                                <p:cTn id="16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20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20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000"/>
                            </p:stCondLst>
                            <p:childTnLst>
                              <p:par>
                                <p:cTn id="184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20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0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20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20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2000"/>
                            </p:stCondLst>
                            <p:childTnLst>
                              <p:par>
                                <p:cTn id="19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2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2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2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2000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5000"/>
                            </p:stCondLst>
                            <p:childTnLst>
                              <p:par>
                                <p:cTn id="20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2000" fill="hold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2000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4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87824" y="26427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Zdroje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124744"/>
            <a:ext cx="792088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7.1.2013].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upload.wikimedia.org/wikipedia/commons/thumb/a/a0/Suedosteuropa.png/220px-Suedosteuropa.png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7.1.2013].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www.deviantart.com/download/31418315/Balkan_Peninsula_by_yavor.png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7.1.2013].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www.voltek.cz/poklady/chorvatsko/ostrovy/mapy/stredo-dalmatske-ostrvy_map01s.png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7.1.2013].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www.chorvatsko-aktualne.cz/upload/Image/Pula.jpg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7.1.2013].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upload.wikimedia.org/wikipedia/commons/c/ca/Serbia_map_modern.png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7.1.2013].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upload.wikimedia.org/wikipedia/commons/8/87/Montenegro_map_modern.png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7.1.2013].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www.vlajky-statu.cz/data/vlajky/vlajka-slovinsko-1100.gif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7.1.2013].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www.vlajky-statu.cz/data/vlajky/vlajka-makedonie-1100.gif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319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231</Words>
  <Application>Microsoft Office PowerPoint</Application>
  <PresentationFormat>Předvádění na obrazovce (4:3)</PresentationFormat>
  <Paragraphs>126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20</cp:revision>
  <dcterms:created xsi:type="dcterms:W3CDTF">2012-12-17T15:29:04Z</dcterms:created>
  <dcterms:modified xsi:type="dcterms:W3CDTF">2013-02-07T17:59:11Z</dcterms:modified>
</cp:coreProperties>
</file>