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7" r:id="rId2"/>
    <p:sldId id="266" r:id="rId3"/>
    <p:sldId id="264" r:id="rId4"/>
    <p:sldId id="258" r:id="rId5"/>
    <p:sldId id="256" r:id="rId6"/>
    <p:sldId id="257" r:id="rId7"/>
    <p:sldId id="259" r:id="rId8"/>
    <p:sldId id="260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VY_32_INOVACE_6A_19_Bulharsko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786B9D-3A92-4494-B8FD-33B2AA54903A}" type="presOf" srcId="{445C7998-7549-48B0-BD68-D4F0167F02E5}" destId="{4D19AB04-24FA-40C2-B203-52AE3D15E171}" srcOrd="1" destOrd="0" presId="urn:microsoft.com/office/officeart/2005/8/layout/target3"/>
    <dgm:cxn modelId="{BF629D1D-CBCA-4D8F-89F1-7149317D7C41}" type="presOf" srcId="{9F18DD90-522E-4A06-9EDB-3FF7C7EB6637}" destId="{932F2F5B-E5E6-4E00-9503-10413FFBA7E0}" srcOrd="1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DF17FCF2-F8E6-41ED-8D69-B811F60A48A7}" type="presOf" srcId="{0C6E1E16-08A6-4B86-AB9F-749A7749D4C9}" destId="{B7652895-8F40-40B1-8BC2-AD2A1592E4B6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DC11FF6-3D91-402A-8389-8602A827964F}" type="presOf" srcId="{C73C7642-F245-4585-8F88-243F9FAEF6CA}" destId="{304CA11A-E17E-4999-A128-C72BF543B20D}" srcOrd="0" destOrd="0" presId="urn:microsoft.com/office/officeart/2005/8/layout/target3"/>
    <dgm:cxn modelId="{186BB294-9036-4894-910E-335F415335EA}" type="presOf" srcId="{0C6E1E16-08A6-4B86-AB9F-749A7749D4C9}" destId="{D8344A4C-A59C-418B-AE84-1CF03F62012F}" srcOrd="0" destOrd="0" presId="urn:microsoft.com/office/officeart/2005/8/layout/target3"/>
    <dgm:cxn modelId="{7FC9B058-AB53-4175-AD93-6D9C9FE8CB09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15D324C-7889-40BC-8D4A-7FA465E403D7}" type="presOf" srcId="{EBC41103-E2E5-4D48-9B4B-425520D3D098}" destId="{D3CEBA79-51F7-49AC-8104-9DE2B978BFF4}" srcOrd="1" destOrd="0" presId="urn:microsoft.com/office/officeart/2005/8/layout/target3"/>
    <dgm:cxn modelId="{EB497D24-E9C3-4CF2-94B2-A53A49876431}" type="presOf" srcId="{019433A1-1324-4DE1-9E6F-32B851095F74}" destId="{CC1D5B29-8413-4412-9F6D-55E531B84639}" srcOrd="0" destOrd="0" presId="urn:microsoft.com/office/officeart/2005/8/layout/target3"/>
    <dgm:cxn modelId="{7A421975-5B1C-4427-95BE-2CCC70FD6ABA}" type="presOf" srcId="{EBC41103-E2E5-4D48-9B4B-425520D3D098}" destId="{F732C171-B6A8-40AC-BE86-9061B3C3D3B8}" srcOrd="0" destOrd="0" presId="urn:microsoft.com/office/officeart/2005/8/layout/target3"/>
    <dgm:cxn modelId="{4110CF13-6C76-4CB9-A9FE-78A4747A2263}" type="presOf" srcId="{39F8B381-5807-488E-AC22-73DD4140ED4A}" destId="{71045F8C-00FA-488E-A7BD-E2E6753D979D}" srcOrd="0" destOrd="0" presId="urn:microsoft.com/office/officeart/2005/8/layout/target3"/>
    <dgm:cxn modelId="{015D0444-8C69-4E06-BEEA-109123319D82}" type="presOf" srcId="{FBBFC3EA-9D9D-4F3A-BEA6-9C2C0E46BF20}" destId="{3F478621-DC04-4E99-8ED0-6EF817E39D4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41F0DC2-8729-4745-BAE3-E282C75092F2}" type="presOf" srcId="{FBBFC3EA-9D9D-4F3A-BEA6-9C2C0E46BF20}" destId="{601CDFA2-8205-4060-95D5-B0A001D0D0E3}" srcOrd="0" destOrd="0" presId="urn:microsoft.com/office/officeart/2005/8/layout/target3"/>
    <dgm:cxn modelId="{09B54FFF-1605-4FA2-929A-8CAFB54E19A5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A2F254A-D917-43D4-8E71-805C17E0CA6F}" type="presOf" srcId="{C73C7642-F245-4585-8F88-243F9FAEF6CA}" destId="{0E0F4EFC-82FA-4EC4-801E-BC2F931EC339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D8C1F12-B0A4-4224-A29D-F99483C1B720}" type="presOf" srcId="{019433A1-1324-4DE1-9E6F-32B851095F74}" destId="{83FE2C4A-F11C-43B1-9923-1AFAA3244381}" srcOrd="1" destOrd="0" presId="urn:microsoft.com/office/officeart/2005/8/layout/target3"/>
    <dgm:cxn modelId="{3069F2AF-0201-40D7-9071-8AC135C9FDDA}" type="presParOf" srcId="{71045F8C-00FA-488E-A7BD-E2E6753D979D}" destId="{3577EC6B-C980-4F34-8C69-4365E7B8FC8C}" srcOrd="0" destOrd="0" presId="urn:microsoft.com/office/officeart/2005/8/layout/target3"/>
    <dgm:cxn modelId="{F3812505-33C9-482C-A530-796518B27E99}" type="presParOf" srcId="{71045F8C-00FA-488E-A7BD-E2E6753D979D}" destId="{6940EB87-DC1D-4BC3-9408-9AC2E1FFC039}" srcOrd="1" destOrd="0" presId="urn:microsoft.com/office/officeart/2005/8/layout/target3"/>
    <dgm:cxn modelId="{745A48F0-C269-40E2-B4EB-5B1500D5B965}" type="presParOf" srcId="{71045F8C-00FA-488E-A7BD-E2E6753D979D}" destId="{BC35EE03-4121-4EF9-923D-7CB6D30D358D}" srcOrd="2" destOrd="0" presId="urn:microsoft.com/office/officeart/2005/8/layout/target3"/>
    <dgm:cxn modelId="{0EEDC105-BC63-45DB-A625-F5B639E46857}" type="presParOf" srcId="{71045F8C-00FA-488E-A7BD-E2E6753D979D}" destId="{D3840DFA-901C-4049-8AB2-27AC2BA34540}" srcOrd="3" destOrd="0" presId="urn:microsoft.com/office/officeart/2005/8/layout/target3"/>
    <dgm:cxn modelId="{C2CD7C5D-CE9F-4181-B871-D645674DA682}" type="presParOf" srcId="{71045F8C-00FA-488E-A7BD-E2E6753D979D}" destId="{5BDA8D49-C64C-4FDF-ACCF-171444A32B21}" srcOrd="4" destOrd="0" presId="urn:microsoft.com/office/officeart/2005/8/layout/target3"/>
    <dgm:cxn modelId="{E54096D1-BFE9-409E-897A-33E703EB3B73}" type="presParOf" srcId="{71045F8C-00FA-488E-A7BD-E2E6753D979D}" destId="{D8344A4C-A59C-418B-AE84-1CF03F62012F}" srcOrd="5" destOrd="0" presId="urn:microsoft.com/office/officeart/2005/8/layout/target3"/>
    <dgm:cxn modelId="{51994112-23D4-4A4A-B6C1-24B2D0BEF96F}" type="presParOf" srcId="{71045F8C-00FA-488E-A7BD-E2E6753D979D}" destId="{57DDA582-354B-4295-AE97-083B34E96D1A}" srcOrd="6" destOrd="0" presId="urn:microsoft.com/office/officeart/2005/8/layout/target3"/>
    <dgm:cxn modelId="{210430DC-34DC-425D-8F51-DD7813DFA8BE}" type="presParOf" srcId="{71045F8C-00FA-488E-A7BD-E2E6753D979D}" destId="{4A11C032-4DF2-44E5-8C80-1286B3D4B133}" srcOrd="7" destOrd="0" presId="urn:microsoft.com/office/officeart/2005/8/layout/target3"/>
    <dgm:cxn modelId="{664913A2-1C4E-42BD-A58D-B4F519098ECC}" type="presParOf" srcId="{71045F8C-00FA-488E-A7BD-E2E6753D979D}" destId="{601CDFA2-8205-4060-95D5-B0A001D0D0E3}" srcOrd="8" destOrd="0" presId="urn:microsoft.com/office/officeart/2005/8/layout/target3"/>
    <dgm:cxn modelId="{B5419C8C-DA7B-4151-9B7C-05688FA6BFB8}" type="presParOf" srcId="{71045F8C-00FA-488E-A7BD-E2E6753D979D}" destId="{EA95FEE9-5F68-48C7-93BB-0F8C419DA96D}" srcOrd="9" destOrd="0" presId="urn:microsoft.com/office/officeart/2005/8/layout/target3"/>
    <dgm:cxn modelId="{1A11D92D-77A2-4EFC-B891-17024B0BB8A1}" type="presParOf" srcId="{71045F8C-00FA-488E-A7BD-E2E6753D979D}" destId="{BB3828A8-1683-43A3-8BCA-2995B7EAE8F3}" srcOrd="10" destOrd="0" presId="urn:microsoft.com/office/officeart/2005/8/layout/target3"/>
    <dgm:cxn modelId="{CCBD62D9-ED24-4308-9DA3-6C162F09E8CD}" type="presParOf" srcId="{71045F8C-00FA-488E-A7BD-E2E6753D979D}" destId="{CC1D5B29-8413-4412-9F6D-55E531B84639}" srcOrd="11" destOrd="0" presId="urn:microsoft.com/office/officeart/2005/8/layout/target3"/>
    <dgm:cxn modelId="{CB0F4F17-AD8D-4FF3-A366-D44A98B77F6C}" type="presParOf" srcId="{71045F8C-00FA-488E-A7BD-E2E6753D979D}" destId="{AEEDACE7-4427-455B-A155-2C3381828BD7}" srcOrd="12" destOrd="0" presId="urn:microsoft.com/office/officeart/2005/8/layout/target3"/>
    <dgm:cxn modelId="{4C753BDB-4362-4A8D-9DF2-E24EC254FD77}" type="presParOf" srcId="{71045F8C-00FA-488E-A7BD-E2E6753D979D}" destId="{7C8531F2-00DF-4DB1-A6C6-AF46193E1BBF}" srcOrd="13" destOrd="0" presId="urn:microsoft.com/office/officeart/2005/8/layout/target3"/>
    <dgm:cxn modelId="{9C8362A0-0289-422B-BE02-5B6543BF4E0A}" type="presParOf" srcId="{71045F8C-00FA-488E-A7BD-E2E6753D979D}" destId="{304CA11A-E17E-4999-A128-C72BF543B20D}" srcOrd="14" destOrd="0" presId="urn:microsoft.com/office/officeart/2005/8/layout/target3"/>
    <dgm:cxn modelId="{29307061-7E92-44A4-BF17-0C5570570887}" type="presParOf" srcId="{71045F8C-00FA-488E-A7BD-E2E6753D979D}" destId="{C67EF5F7-B425-49AF-82F9-2446588ED851}" srcOrd="15" destOrd="0" presId="urn:microsoft.com/office/officeart/2005/8/layout/target3"/>
    <dgm:cxn modelId="{18BD4373-3764-4B88-AF9A-F5F076100A43}" type="presParOf" srcId="{71045F8C-00FA-488E-A7BD-E2E6753D979D}" destId="{14E80F71-B028-4CCE-8C5A-7AE67F9A28C6}" srcOrd="16" destOrd="0" presId="urn:microsoft.com/office/officeart/2005/8/layout/target3"/>
    <dgm:cxn modelId="{A80AAB61-268D-46D8-B0CD-FC0A9B57D3FB}" type="presParOf" srcId="{71045F8C-00FA-488E-A7BD-E2E6753D979D}" destId="{F732C171-B6A8-40AC-BE86-9061B3C3D3B8}" srcOrd="17" destOrd="0" presId="urn:microsoft.com/office/officeart/2005/8/layout/target3"/>
    <dgm:cxn modelId="{1FDA6E74-8124-43D2-B39E-DB1DEF190FCF}" type="presParOf" srcId="{71045F8C-00FA-488E-A7BD-E2E6753D979D}" destId="{D8C5187E-68B6-4E2E-86D0-57087190219B}" srcOrd="18" destOrd="0" presId="urn:microsoft.com/office/officeart/2005/8/layout/target3"/>
    <dgm:cxn modelId="{12C7F6DD-5D8B-436B-882E-E76809A37918}" type="presParOf" srcId="{71045F8C-00FA-488E-A7BD-E2E6753D979D}" destId="{1A909E4D-639C-4CB7-A7CE-FC1133FAA37E}" srcOrd="19" destOrd="0" presId="urn:microsoft.com/office/officeart/2005/8/layout/target3"/>
    <dgm:cxn modelId="{AA6A3990-3528-482D-BF1D-61F110042840}" type="presParOf" srcId="{71045F8C-00FA-488E-A7BD-E2E6753D979D}" destId="{D102FEF8-6917-41D2-AE5D-914C1EA8F84A}" srcOrd="20" destOrd="0" presId="urn:microsoft.com/office/officeart/2005/8/layout/target3"/>
    <dgm:cxn modelId="{C2F39BF0-8EDD-4D8D-AD57-3871877C1E07}" type="presParOf" srcId="{71045F8C-00FA-488E-A7BD-E2E6753D979D}" destId="{4D19AB04-24FA-40C2-B203-52AE3D15E171}" srcOrd="21" destOrd="0" presId="urn:microsoft.com/office/officeart/2005/8/layout/target3"/>
    <dgm:cxn modelId="{AA0F7FA1-9A5C-4DB6-91A1-DC1DBA326AB8}" type="presParOf" srcId="{71045F8C-00FA-488E-A7BD-E2E6753D979D}" destId="{B7652895-8F40-40B1-8BC2-AD2A1592E4B6}" srcOrd="22" destOrd="0" presId="urn:microsoft.com/office/officeart/2005/8/layout/target3"/>
    <dgm:cxn modelId="{360C56CC-E2FA-451B-A3C3-69ED395E80AD}" type="presParOf" srcId="{71045F8C-00FA-488E-A7BD-E2E6753D979D}" destId="{3F478621-DC04-4E99-8ED0-6EF817E39D41}" srcOrd="23" destOrd="0" presId="urn:microsoft.com/office/officeart/2005/8/layout/target3"/>
    <dgm:cxn modelId="{DF92F4DE-9F19-42D2-88D3-1E91CC138B49}" type="presParOf" srcId="{71045F8C-00FA-488E-A7BD-E2E6753D979D}" destId="{83FE2C4A-F11C-43B1-9923-1AFAA3244381}" srcOrd="24" destOrd="0" presId="urn:microsoft.com/office/officeart/2005/8/layout/target3"/>
    <dgm:cxn modelId="{D30A411C-1D39-46B5-AA01-94A292CFAB48}" type="presParOf" srcId="{71045F8C-00FA-488E-A7BD-E2E6753D979D}" destId="{0E0F4EFC-82FA-4EC4-801E-BC2F931EC339}" srcOrd="25" destOrd="0" presId="urn:microsoft.com/office/officeart/2005/8/layout/target3"/>
    <dgm:cxn modelId="{53AD5C81-0246-4AD0-B3BE-7C494BD45ECA}" type="presParOf" srcId="{71045F8C-00FA-488E-A7BD-E2E6753D979D}" destId="{D3CEBA79-51F7-49AC-8104-9DE2B978BFF4}" srcOrd="26" destOrd="0" presId="urn:microsoft.com/office/officeart/2005/8/layout/target3"/>
    <dgm:cxn modelId="{420CE7E6-0ECB-4459-B376-AFCFC5EB96C6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 dirty="0" smtClean="0"/>
            <a:t>: Mgr. Kuchtová Květoslava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b="0" i="0" u="none" kern="1200" dirty="0" smtClean="0"/>
            <a:t>VY_32_INOVACE_6A_19_Bulharsko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</a:t>
          </a:r>
          <a:r>
            <a:rPr lang="cs-CZ" sz="1900" kern="1200" dirty="0" smtClean="0"/>
            <a:t>Zeměpis 7.ročník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5E95DA-44C5-4DAB-B900-0516048BE0A4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352A5-9C73-413A-B2F8-2E5C8EB79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916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459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15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964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98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647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3955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386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3564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4352A5-9C73-413A-B2F8-2E5C8EB79FC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918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73275C-B55C-4C36-B9EE-C7707AA38ED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1A29EA4-EBF8-46BB-A6B0-664779F6430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eking.cz/mapy/bulharsko.gif" TargetMode="External"/><Relationship Id="rId3" Type="http://schemas.openxmlformats.org/officeDocument/2006/relationships/hyperlink" Target="http://upload.wikimedia.org/wikipedia/commons/thumb/2/24/Coat_of_arms_of_Bulgaria.svg/220px-Coat_of_arms_of_Bulgaria.svg.png" TargetMode="External"/><Relationship Id="rId7" Type="http://schemas.openxmlformats.org/officeDocument/2006/relationships/hyperlink" Target="http://bulharsko.evropou.cz/fotky/velke/bulharsko-mapa-velka.jpg" TargetMode="External"/><Relationship Id="rId12" Type="http://schemas.openxmlformats.org/officeDocument/2006/relationships/hyperlink" Target="http://gymtri.trinec.org/soubory/Zemepis/4-rocnik/regionalni-geografie/region-geogr-jihovych_evropa/UN_Bul_Rilsk%C3%BD_kl%C3%A1%C5%A1ter.jpg" TargetMode="External"/><Relationship Id="rId2" Type="http://schemas.openxmlformats.org/officeDocument/2006/relationships/hyperlink" Target="http://upload.wikimedia.org/wikipedia/commons/thumb/a/a0/Suedosteuropa.png/220px-Suedosteurop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ulharsko.svetadily.cz/userfiles/image/clanky/bulharsko/bulharsko-mapa-upr(1).jpg" TargetMode="External"/><Relationship Id="rId11" Type="http://schemas.openxmlformats.org/officeDocument/2006/relationships/hyperlink" Target="http://www.bulgaria-noclegi.pl/UserFiles/Image/neseber_kaplica.jpg" TargetMode="External"/><Relationship Id="rId5" Type="http://schemas.openxmlformats.org/officeDocument/2006/relationships/hyperlink" Target="http://bulharsko.ikn.cz/files/lev1.jpg" TargetMode="External"/><Relationship Id="rId10" Type="http://schemas.openxmlformats.org/officeDocument/2006/relationships/hyperlink" Target="http://dsc.invia.cz/mkt/novinky/nesebar.jpg" TargetMode="External"/><Relationship Id="rId4" Type="http://schemas.openxmlformats.org/officeDocument/2006/relationships/hyperlink" Target="http://images.focus-news.net/a1f36641c1318339dfe63fc6d19f9667.jpg" TargetMode="External"/><Relationship Id="rId9" Type="http://schemas.openxmlformats.org/officeDocument/2006/relationships/hyperlink" Target="http://www.minutex.cz/bin/motives/zlate-pisky-4ca1d7fc3404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90479833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800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205320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220px-Suedosteurop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755576" y="836712"/>
            <a:ext cx="525118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Jihovýchodní Evropa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520" y="2342821"/>
            <a:ext cx="24769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Bulharsko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09338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35896" y="270512"/>
            <a:ext cx="253146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Bulharsko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4365104"/>
            <a:ext cx="48723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Rozloha                        110 993 km²</a:t>
            </a:r>
          </a:p>
          <a:p>
            <a:r>
              <a:rPr lang="cs-CZ" dirty="0" smtClean="0"/>
              <a:t>Počet obyvatel              7 577 00</a:t>
            </a:r>
          </a:p>
          <a:p>
            <a:r>
              <a:rPr lang="cs-CZ" dirty="0" smtClean="0"/>
              <a:t>Hlavní město                 Sofie</a:t>
            </a:r>
          </a:p>
          <a:p>
            <a:r>
              <a:rPr lang="cs-CZ" dirty="0" smtClean="0"/>
              <a:t>Hlava státu                    Rosen </a:t>
            </a:r>
            <a:r>
              <a:rPr lang="cs-CZ" dirty="0" err="1" smtClean="0"/>
              <a:t>Plevneliev</a:t>
            </a:r>
            <a:endParaRPr lang="cs-CZ" dirty="0" smtClean="0"/>
          </a:p>
          <a:p>
            <a:r>
              <a:rPr lang="cs-CZ" dirty="0" smtClean="0"/>
              <a:t>Jazyk                             bulharština</a:t>
            </a:r>
          </a:p>
          <a:p>
            <a:r>
              <a:rPr lang="cs-CZ" dirty="0" smtClean="0"/>
              <a:t>Měna                              leva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KECRYMP1\MC9000187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5963"/>
            <a:ext cx="2904530" cy="1948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Desktop\715px-Coat_of_arms_of_Bulgaria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3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Desktop\lev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642" y="4149080"/>
            <a:ext cx="1787749" cy="2494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images.focus-news.net/a1f36641c1318339dfe63fc6d19f966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869" y="849560"/>
            <a:ext cx="2553164" cy="351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53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1000"/>
                            </p:stCondLst>
                            <p:childTnLst>
                              <p:par>
                                <p:cTn id="54" presetID="1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4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70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22934"/>
            <a:ext cx="74542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Bulharsko leží na Balkánském poloostrově. </a:t>
            </a:r>
          </a:p>
          <a:p>
            <a:r>
              <a:rPr lang="cs-CZ" dirty="0" smtClean="0"/>
              <a:t>Sousedí s Rumunskem, Srbskem, Makedonií, Řeckem a Tureckem.</a:t>
            </a:r>
          </a:p>
          <a:p>
            <a:r>
              <a:rPr lang="cs-CZ" dirty="0" smtClean="0"/>
              <a:t>Východní hranici tvoří Černé moře. Jeden stát není </a:t>
            </a:r>
            <a:r>
              <a:rPr lang="cs-CZ" dirty="0" err="1" smtClean="0"/>
              <a:t>označen.Odpověz</a:t>
            </a:r>
            <a:r>
              <a:rPr lang="cs-CZ" dirty="0" smtClean="0"/>
              <a:t>.</a:t>
            </a:r>
          </a:p>
          <a:p>
            <a:r>
              <a:rPr lang="cs-CZ" dirty="0" smtClean="0"/>
              <a:t>Správnost odpovědi ověř kliknutím pera na tabuli.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88193" y="25379"/>
            <a:ext cx="2297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Bulharsko</a:t>
            </a:r>
            <a:endParaRPr lang="cs-CZ" sz="3600" dirty="0"/>
          </a:p>
        </p:txBody>
      </p:sp>
      <p:pic>
        <p:nvPicPr>
          <p:cNvPr id="2050" name="Picture 2" descr="C:\Users\Uzivatel\Desktop\bulharsko-mapa-upr(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32" y="2168792"/>
            <a:ext cx="789437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646132"/>
            <a:ext cx="1284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Makedonie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583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Desktop\bulharsko-mapa-vel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2708920"/>
            <a:ext cx="6984776" cy="397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116632"/>
            <a:ext cx="61013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Bulharsko povrch a vodstvo</a:t>
            </a:r>
            <a:endParaRPr lang="cs-CZ" sz="3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974913" y="1124744"/>
            <a:ext cx="74937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Velká část povrchu Bulharska je hornatá. Na jihu se táhne pohoří</a:t>
            </a:r>
          </a:p>
          <a:p>
            <a:r>
              <a:rPr lang="cs-CZ" dirty="0" smtClean="0"/>
              <a:t>Rodopy, zde leží nejvyšší vrchol Bulharska </a:t>
            </a:r>
            <a:r>
              <a:rPr lang="cs-CZ" dirty="0" err="1" smtClean="0"/>
              <a:t>Musala</a:t>
            </a:r>
            <a:r>
              <a:rPr lang="cs-CZ" dirty="0" smtClean="0"/>
              <a:t> 2 925 m. Dále pohoří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Rila</a:t>
            </a:r>
            <a:r>
              <a:rPr lang="cs-CZ" dirty="0" smtClean="0"/>
              <a:t> a </a:t>
            </a:r>
            <a:r>
              <a:rPr lang="cs-CZ" dirty="0" err="1" smtClean="0"/>
              <a:t>Pirin</a:t>
            </a:r>
            <a:r>
              <a:rPr lang="cs-CZ" dirty="0" smtClean="0"/>
              <a:t>. Na jihovýchodě pohoří Stará Planina. Kromě pohoří </a:t>
            </a:r>
            <a:r>
              <a:rPr lang="cs-CZ" dirty="0" err="1" smtClean="0"/>
              <a:t>tvorří</a:t>
            </a:r>
            <a:endParaRPr lang="cs-CZ" dirty="0" smtClean="0"/>
          </a:p>
          <a:p>
            <a:r>
              <a:rPr lang="cs-CZ" dirty="0" smtClean="0"/>
              <a:t>Povrch i nížiny Hornotrácká  a Podunajská.</a:t>
            </a:r>
          </a:p>
          <a:p>
            <a:r>
              <a:rPr lang="cs-CZ" dirty="0" smtClean="0"/>
              <a:t>Řeky </a:t>
            </a:r>
            <a:r>
              <a:rPr lang="cs-CZ" dirty="0" err="1" smtClean="0"/>
              <a:t>Iskar</a:t>
            </a:r>
            <a:r>
              <a:rPr lang="cs-CZ" dirty="0" smtClean="0"/>
              <a:t>, </a:t>
            </a:r>
            <a:r>
              <a:rPr lang="cs-CZ" dirty="0" err="1" smtClean="0"/>
              <a:t>Tundža</a:t>
            </a:r>
            <a:r>
              <a:rPr lang="cs-CZ" dirty="0" smtClean="0"/>
              <a:t> Marica a Dunaj, který tvoří hranici s Rumunskem.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16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\Desktop\bulharsko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877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9689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99792" y="188640"/>
            <a:ext cx="32223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Turistické cíle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804972"/>
            <a:ext cx="1305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Zlaté písky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8542" y="1391678"/>
            <a:ext cx="850594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Zlaté písky získaly své jméno právem, </a:t>
            </a:r>
            <a:r>
              <a:rPr lang="cs-CZ" dirty="0" smtClean="0"/>
              <a:t>neboť se </a:t>
            </a:r>
            <a:r>
              <a:rPr lang="cs-CZ" dirty="0"/>
              <a:t>v této oblasti černozemního pobřeží nachází kolem čtyř kilometrů krásných zlatožlutých pláží, které se pozvolna svažují do </a:t>
            </a:r>
            <a:r>
              <a:rPr lang="cs-CZ" dirty="0" smtClean="0"/>
              <a:t>moře.</a:t>
            </a:r>
          </a:p>
          <a:p>
            <a:r>
              <a:rPr lang="cs-CZ" dirty="0" smtClean="0"/>
              <a:t>Ke </a:t>
            </a:r>
            <a:r>
              <a:rPr lang="cs-CZ" dirty="0"/>
              <a:t>vzniku názvu Zlaté písky se váže </a:t>
            </a:r>
            <a:r>
              <a:rPr lang="cs-CZ" dirty="0" smtClean="0"/>
              <a:t>lidová </a:t>
            </a:r>
            <a:r>
              <a:rPr lang="cs-CZ" dirty="0"/>
              <a:t>pověst</a:t>
            </a:r>
            <a:r>
              <a:rPr lang="cs-CZ" dirty="0" smtClean="0"/>
              <a:t>. </a:t>
            </a:r>
            <a:r>
              <a:rPr lang="cs-CZ" dirty="0"/>
              <a:t>Podle ní ukryli piráti na zdejším břehu veliký zlatý poklad. Sama země se však pomstila krutým banditům tím, že proměnila zlato v </a:t>
            </a:r>
            <a:r>
              <a:rPr lang="cs-CZ" dirty="0" smtClean="0"/>
              <a:t> </a:t>
            </a:r>
            <a:r>
              <a:rPr lang="cs-CZ" dirty="0"/>
              <a:t>písek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" name="Picture 2" descr="http://www.minutex.cz/bin/motives/zlate-pisky-4ca1d7fc3404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41" y="3433128"/>
            <a:ext cx="8383933" cy="316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81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9792" y="260648"/>
            <a:ext cx="32223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Turistické cíle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908720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Neseber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12776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eží </a:t>
            </a:r>
            <a:r>
              <a:rPr lang="cs-CZ" dirty="0"/>
              <a:t>na malém skalnatém poloostrově, který je spojen s pevninou jen úzkou šíjí</a:t>
            </a:r>
            <a:r>
              <a:rPr lang="cs-CZ" dirty="0" smtClean="0"/>
              <a:t>. Patří </a:t>
            </a:r>
            <a:r>
              <a:rPr lang="cs-CZ" dirty="0"/>
              <a:t>mezi památkově chráněné území zapsané v seznamu UNESCO.</a:t>
            </a:r>
            <a:br>
              <a:rPr lang="cs-CZ" dirty="0"/>
            </a:br>
            <a:r>
              <a:rPr lang="cs-CZ" dirty="0"/>
              <a:t>Ve staré části </a:t>
            </a:r>
            <a:r>
              <a:rPr lang="cs-CZ" dirty="0" smtClean="0"/>
              <a:t>se nachází </a:t>
            </a:r>
            <a:r>
              <a:rPr lang="cs-CZ" dirty="0"/>
              <a:t>úzké </a:t>
            </a:r>
            <a:r>
              <a:rPr lang="cs-CZ" dirty="0" smtClean="0"/>
              <a:t>uličky </a:t>
            </a:r>
            <a:r>
              <a:rPr lang="cs-CZ" dirty="0"/>
              <a:t>s malebnými balkánskými domy, obchůdky</a:t>
            </a:r>
            <a:r>
              <a:rPr lang="cs-CZ" dirty="0" smtClean="0"/>
              <a:t>, trhy, starobylé </a:t>
            </a:r>
            <a:r>
              <a:rPr lang="cs-CZ" dirty="0"/>
              <a:t>kostelíky, hospůdky a přístav pro výletní a </a:t>
            </a:r>
            <a:r>
              <a:rPr lang="cs-CZ" dirty="0" smtClean="0"/>
              <a:t>rybářské </a:t>
            </a:r>
            <a:r>
              <a:rPr lang="cs-CZ" dirty="0"/>
              <a:t>lodě.</a:t>
            </a:r>
            <a:br>
              <a:rPr lang="cs-CZ" dirty="0"/>
            </a:br>
            <a:r>
              <a:rPr lang="cs-CZ" dirty="0" smtClean="0"/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7" name="Picture 5" descr="C:\Users\Uzivatel\Desktop\neseber_kapli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40968"/>
            <a:ext cx="5076056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Desktop\EBE43dccb_BULHARSKO_NESEBER_KARMA_TOUR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185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86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Uzivatel\Desktop\452px-Bulgarien_09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0"/>
            <a:ext cx="554461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626" y="62588"/>
            <a:ext cx="32223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Turistické cíle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59682" y="756536"/>
            <a:ext cx="1552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Rilský klášter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924944"/>
            <a:ext cx="302433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to největší a nejznámější klášter pravoslavné církve v Bulharsku.</a:t>
            </a:r>
          </a:p>
          <a:p>
            <a:r>
              <a:rPr lang="cs-CZ" dirty="0" smtClean="0"/>
              <a:t>Nachází se v severozápadní části pohoří </a:t>
            </a:r>
            <a:r>
              <a:rPr lang="cs-CZ" dirty="0" err="1" smtClean="0"/>
              <a:t>Rila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příkladem bulharské renesance.</a:t>
            </a:r>
          </a:p>
          <a:p>
            <a:r>
              <a:rPr lang="cs-CZ" dirty="0" smtClean="0"/>
              <a:t>Patří mezi nejvýznamnější památky Bulharska a je zařazen  do Seznamu</a:t>
            </a:r>
          </a:p>
          <a:p>
            <a:r>
              <a:rPr lang="cs-CZ" dirty="0" smtClean="0"/>
              <a:t>světového dědictví UNESCO.</a:t>
            </a:r>
            <a:endParaRPr lang="cs-CZ" dirty="0"/>
          </a:p>
        </p:txBody>
      </p:sp>
      <p:pic>
        <p:nvPicPr>
          <p:cNvPr id="4098" name="Picture 2" descr="C:\Users\Uzivatel\Desktop\Bulgaria_location_map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22" y="1117311"/>
            <a:ext cx="2813401" cy="1772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spojnice 4"/>
          <p:cNvSpPr/>
          <p:nvPr/>
        </p:nvSpPr>
        <p:spPr>
          <a:xfrm flipV="1">
            <a:off x="683568" y="2347167"/>
            <a:ext cx="45719" cy="7029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29287" y="2252160"/>
            <a:ext cx="12458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Rilský klášter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6978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116632"/>
            <a:ext cx="243848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777" y="827420"/>
            <a:ext cx="6758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Správnost odpovědí ověř kliknutím pera na interaktivní tabuli.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777" y="1628800"/>
            <a:ext cx="792877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Bulharsko leží na …………………………………………..poloostrově.</a:t>
            </a:r>
          </a:p>
          <a:p>
            <a:endParaRPr lang="cs-CZ" dirty="0" smtClean="0"/>
          </a:p>
          <a:p>
            <a:r>
              <a:rPr lang="cs-CZ" dirty="0" smtClean="0"/>
              <a:t>Hlavní město je ……………………</a:t>
            </a:r>
          </a:p>
          <a:p>
            <a:endParaRPr lang="cs-CZ" dirty="0"/>
          </a:p>
          <a:p>
            <a:r>
              <a:rPr lang="cs-CZ" dirty="0" smtClean="0"/>
              <a:t>Bulharsko sousedí s ……………………..,……………………………..,…………………………….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……………………….,…………………………… a na východě s ………………………mořem.</a:t>
            </a:r>
          </a:p>
          <a:p>
            <a:endParaRPr lang="cs-CZ" dirty="0"/>
          </a:p>
          <a:p>
            <a:r>
              <a:rPr lang="cs-CZ" dirty="0" smtClean="0"/>
              <a:t>Nejvyšší vrchol Bulharska je……………………….</a:t>
            </a:r>
          </a:p>
          <a:p>
            <a:endParaRPr lang="cs-CZ" dirty="0"/>
          </a:p>
          <a:p>
            <a:r>
              <a:rPr lang="cs-CZ" dirty="0" smtClean="0"/>
              <a:t>Hlavní řekou je řeka …………………………….</a:t>
            </a:r>
          </a:p>
          <a:p>
            <a:endParaRPr lang="cs-CZ" dirty="0"/>
          </a:p>
          <a:p>
            <a:r>
              <a:rPr lang="cs-CZ" dirty="0" smtClean="0"/>
              <a:t>Turistické cíle jsou například………………………………,……………………….</a:t>
            </a:r>
          </a:p>
          <a:p>
            <a:endParaRPr lang="cs-CZ" dirty="0"/>
          </a:p>
          <a:p>
            <a:r>
              <a:rPr lang="cs-CZ" dirty="0" smtClean="0"/>
              <a:t>a…………………………klášter. Znáš historku jak vznikl název Zlaté písky?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11353" y="1444134"/>
            <a:ext cx="1398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Balkánském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2007366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Sofie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2564904"/>
            <a:ext cx="1413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Rumunskem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92164" y="2579402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Srbskem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2564904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Makedonií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3140968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Řeckem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48676" y="3140968"/>
            <a:ext cx="1182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Tureckem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18377" y="3140968"/>
            <a:ext cx="971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Černým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08351" y="3706291"/>
            <a:ext cx="878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Musala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87399" y="4221088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Dunaj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08135" y="4797152"/>
            <a:ext cx="1305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Zlaté písky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4792245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Neseber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07234" y="5373216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Rilský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7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949280"/>
            <a:ext cx="6512511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021288"/>
          </a:xfrm>
        </p:spPr>
        <p:txBody>
          <a:bodyPr>
            <a:normAutofit fontScale="70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upload.wikimedia.org/wikipedia/commons/thumb/a/a0/Suedosteuropa.png/220px-Suedosteuropa.png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upload.wikimedia.org/wikipedia/commons/thumb/2/24/Coat_of_arms_of_Bulgaria.svg/220px-Coat_of_arms_of_Bulgaria.svg.png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images.focus-news.net/a1f36641c1318339dfe63fc6d19f9667.jpg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bulharsko.ikn.cz/files/lev1.jpg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6"/>
              </a:rPr>
              <a:t>http://bulharsko.svetadily.cz/userfiles/image/clanky/bulharsko/bulharsko-mapa-upr(1).</a:t>
            </a:r>
            <a:r>
              <a:rPr lang="pl-PL" dirty="0" smtClean="0">
                <a:hlinkClick r:id="rId6"/>
              </a:rPr>
              <a:t>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bulharsko.evropou.cz/fotky/velke/bulharsko-mapa-velka.jpg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www.treking.cz/mapy/bulharsko.gif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www.minutex.cz/bin/motives/zlate-pisky-4ca1d7fc3404a.jpg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dsc.invia.cz/mkt/novinky/nesebar.jpg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www.bulgaria-noclegi.pl/UserFiles/Image/neseber_kaplica.jpg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gymtri.trinec.org/soubory/Zemepis/4-rocnik/regionalni-geografie/region-geogr-jihovych_evropa/UN_Bul_Rilsk%C3%BD_kl%C3%A1%C5%A1ter.jpg</a:t>
            </a:r>
            <a:endParaRPr lang="pl-PL" dirty="0" smtClean="0"/>
          </a:p>
          <a:p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72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136</TotalTime>
  <Words>406</Words>
  <Application>Microsoft Office PowerPoint</Application>
  <PresentationFormat>Předvádění na obrazovce (4:3)</PresentationFormat>
  <Paragraphs>94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20</cp:revision>
  <dcterms:created xsi:type="dcterms:W3CDTF">2013-01-05T15:10:18Z</dcterms:created>
  <dcterms:modified xsi:type="dcterms:W3CDTF">2013-02-07T18:00:10Z</dcterms:modified>
</cp:coreProperties>
</file>