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7" r:id="rId2"/>
    <p:sldId id="266" r:id="rId3"/>
    <p:sldId id="262" r:id="rId4"/>
    <p:sldId id="259" r:id="rId5"/>
    <p:sldId id="256" r:id="rId6"/>
    <p:sldId id="257" r:id="rId7"/>
    <p:sldId id="260" r:id="rId8"/>
    <p:sldId id="264" r:id="rId9"/>
    <p:sldId id="258" r:id="rId10"/>
    <p:sldId id="261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: VY_32_INOVACE_6A_20_Rumunsko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1672BFF-0D37-455C-85BC-90E508E1A1BB}" type="presOf" srcId="{9F18DD90-522E-4A06-9EDB-3FF7C7EB6637}" destId="{D102FEF8-6917-41D2-AE5D-914C1EA8F84A}" srcOrd="0" destOrd="0" presId="urn:microsoft.com/office/officeart/2005/8/layout/target3"/>
    <dgm:cxn modelId="{054B4C39-CE71-455F-A69A-2B8AC7DE25BA}" type="presOf" srcId="{019433A1-1324-4DE1-9E6F-32B851095F74}" destId="{83FE2C4A-F11C-43B1-9923-1AFAA324438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138468D-BB12-4D8E-8A4B-EE978BFF40F2}" type="presOf" srcId="{0C6E1E16-08A6-4B86-AB9F-749A7749D4C9}" destId="{D8344A4C-A59C-418B-AE84-1CF03F62012F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65F67D7-3DBF-44AF-BEA2-C633B7832365}" type="presOf" srcId="{019433A1-1324-4DE1-9E6F-32B851095F74}" destId="{CC1D5B29-8413-4412-9F6D-55E531B84639}" srcOrd="0" destOrd="0" presId="urn:microsoft.com/office/officeart/2005/8/layout/target3"/>
    <dgm:cxn modelId="{65C86A57-0A18-4718-A9C9-C837F39633A7}" type="presOf" srcId="{445C7998-7549-48B0-BD68-D4F0167F02E5}" destId="{4D19AB04-24FA-40C2-B203-52AE3D15E171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8B5135E-A324-4149-8D0B-C15AA2A3C240}" type="presOf" srcId="{9F18DD90-522E-4A06-9EDB-3FF7C7EB6637}" destId="{932F2F5B-E5E6-4E00-9503-10413FFBA7E0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E7DECCCE-9FED-4F27-82EE-91C2605CF4E6}" type="presOf" srcId="{FBBFC3EA-9D9D-4F3A-BEA6-9C2C0E46BF20}" destId="{601CDFA2-8205-4060-95D5-B0A001D0D0E3}" srcOrd="0" destOrd="0" presId="urn:microsoft.com/office/officeart/2005/8/layout/target3"/>
    <dgm:cxn modelId="{BD1824F1-9CD2-4E7E-BDE3-3F98E1B71A9E}" type="presOf" srcId="{EBC41103-E2E5-4D48-9B4B-425520D3D098}" destId="{F732C171-B6A8-40AC-BE86-9061B3C3D3B8}" srcOrd="0" destOrd="0" presId="urn:microsoft.com/office/officeart/2005/8/layout/target3"/>
    <dgm:cxn modelId="{ED84E10F-F06A-46FF-8F8F-9CB0646FFCFD}" type="presOf" srcId="{0C6E1E16-08A6-4B86-AB9F-749A7749D4C9}" destId="{B7652895-8F40-40B1-8BC2-AD2A1592E4B6}" srcOrd="1" destOrd="0" presId="urn:microsoft.com/office/officeart/2005/8/layout/target3"/>
    <dgm:cxn modelId="{439FBC63-5CC8-41FC-947A-D336C0962A13}" type="presOf" srcId="{FBBFC3EA-9D9D-4F3A-BEA6-9C2C0E46BF20}" destId="{3F478621-DC04-4E99-8ED0-6EF817E39D41}" srcOrd="1" destOrd="0" presId="urn:microsoft.com/office/officeart/2005/8/layout/target3"/>
    <dgm:cxn modelId="{ADE5EB64-B8E7-4491-9465-47AEB5BC1F40}" type="presOf" srcId="{EBC41103-E2E5-4D48-9B4B-425520D3D098}" destId="{D3CEBA79-51F7-49AC-8104-9DE2B978BFF4}" srcOrd="1" destOrd="0" presId="urn:microsoft.com/office/officeart/2005/8/layout/target3"/>
    <dgm:cxn modelId="{C344B11B-DE36-423B-AAC8-20795779D816}" type="presOf" srcId="{445C7998-7549-48B0-BD68-D4F0167F02E5}" destId="{BC35EE03-4121-4EF9-923D-7CB6D30D358D}" srcOrd="0" destOrd="0" presId="urn:microsoft.com/office/officeart/2005/8/layout/target3"/>
    <dgm:cxn modelId="{8BFA8977-EAB2-45FB-BA45-64A0BAF94ECC}" type="presOf" srcId="{C73C7642-F245-4585-8F88-243F9FAEF6CA}" destId="{304CA11A-E17E-4999-A128-C72BF543B20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2F13D49-31AB-43F9-93AB-52EB59BEAEFF}" type="presOf" srcId="{39F8B381-5807-488E-AC22-73DD4140ED4A}" destId="{71045F8C-00FA-488E-A7BD-E2E6753D979D}" srcOrd="0" destOrd="0" presId="urn:microsoft.com/office/officeart/2005/8/layout/target3"/>
    <dgm:cxn modelId="{B7925773-5734-40EC-B9C3-468EE0782B75}" type="presOf" srcId="{C73C7642-F245-4585-8F88-243F9FAEF6CA}" destId="{0E0F4EFC-82FA-4EC4-801E-BC2F931EC339}" srcOrd="1" destOrd="0" presId="urn:microsoft.com/office/officeart/2005/8/layout/target3"/>
    <dgm:cxn modelId="{2F269233-7468-4044-9CD4-B5F0FCCAA724}" type="presParOf" srcId="{71045F8C-00FA-488E-A7BD-E2E6753D979D}" destId="{3577EC6B-C980-4F34-8C69-4365E7B8FC8C}" srcOrd="0" destOrd="0" presId="urn:microsoft.com/office/officeart/2005/8/layout/target3"/>
    <dgm:cxn modelId="{6C77D3F1-4AB3-40CA-B81D-31091812206C}" type="presParOf" srcId="{71045F8C-00FA-488E-A7BD-E2E6753D979D}" destId="{6940EB87-DC1D-4BC3-9408-9AC2E1FFC039}" srcOrd="1" destOrd="0" presId="urn:microsoft.com/office/officeart/2005/8/layout/target3"/>
    <dgm:cxn modelId="{D15D49FF-C016-4F6F-B1AC-B62DE5EE410A}" type="presParOf" srcId="{71045F8C-00FA-488E-A7BD-E2E6753D979D}" destId="{BC35EE03-4121-4EF9-923D-7CB6D30D358D}" srcOrd="2" destOrd="0" presId="urn:microsoft.com/office/officeart/2005/8/layout/target3"/>
    <dgm:cxn modelId="{43F1C335-B1B0-4123-82B7-CD06A71C9E43}" type="presParOf" srcId="{71045F8C-00FA-488E-A7BD-E2E6753D979D}" destId="{D3840DFA-901C-4049-8AB2-27AC2BA34540}" srcOrd="3" destOrd="0" presId="urn:microsoft.com/office/officeart/2005/8/layout/target3"/>
    <dgm:cxn modelId="{FA9FA96C-977A-42AF-8CE9-E782F318FA1F}" type="presParOf" srcId="{71045F8C-00FA-488E-A7BD-E2E6753D979D}" destId="{5BDA8D49-C64C-4FDF-ACCF-171444A32B21}" srcOrd="4" destOrd="0" presId="urn:microsoft.com/office/officeart/2005/8/layout/target3"/>
    <dgm:cxn modelId="{2E973D64-7DD3-42D9-A150-FF0AE18B93BB}" type="presParOf" srcId="{71045F8C-00FA-488E-A7BD-E2E6753D979D}" destId="{D8344A4C-A59C-418B-AE84-1CF03F62012F}" srcOrd="5" destOrd="0" presId="urn:microsoft.com/office/officeart/2005/8/layout/target3"/>
    <dgm:cxn modelId="{97990886-9708-497A-BE39-32EC7842F948}" type="presParOf" srcId="{71045F8C-00FA-488E-A7BD-E2E6753D979D}" destId="{57DDA582-354B-4295-AE97-083B34E96D1A}" srcOrd="6" destOrd="0" presId="urn:microsoft.com/office/officeart/2005/8/layout/target3"/>
    <dgm:cxn modelId="{97A94732-F41F-41B4-8FAB-A005D4A0CA8A}" type="presParOf" srcId="{71045F8C-00FA-488E-A7BD-E2E6753D979D}" destId="{4A11C032-4DF2-44E5-8C80-1286B3D4B133}" srcOrd="7" destOrd="0" presId="urn:microsoft.com/office/officeart/2005/8/layout/target3"/>
    <dgm:cxn modelId="{426B06DB-D9A7-4640-B890-125D2A2FF538}" type="presParOf" srcId="{71045F8C-00FA-488E-A7BD-E2E6753D979D}" destId="{601CDFA2-8205-4060-95D5-B0A001D0D0E3}" srcOrd="8" destOrd="0" presId="urn:microsoft.com/office/officeart/2005/8/layout/target3"/>
    <dgm:cxn modelId="{1CEC0C31-674D-4573-B858-9F75872C44BC}" type="presParOf" srcId="{71045F8C-00FA-488E-A7BD-E2E6753D979D}" destId="{EA95FEE9-5F68-48C7-93BB-0F8C419DA96D}" srcOrd="9" destOrd="0" presId="urn:microsoft.com/office/officeart/2005/8/layout/target3"/>
    <dgm:cxn modelId="{5268E053-EE1E-4673-A4E4-9E51EE7F34CB}" type="presParOf" srcId="{71045F8C-00FA-488E-A7BD-E2E6753D979D}" destId="{BB3828A8-1683-43A3-8BCA-2995B7EAE8F3}" srcOrd="10" destOrd="0" presId="urn:microsoft.com/office/officeart/2005/8/layout/target3"/>
    <dgm:cxn modelId="{349862F3-D3D2-4831-B538-57B05C98DE49}" type="presParOf" srcId="{71045F8C-00FA-488E-A7BD-E2E6753D979D}" destId="{CC1D5B29-8413-4412-9F6D-55E531B84639}" srcOrd="11" destOrd="0" presId="urn:microsoft.com/office/officeart/2005/8/layout/target3"/>
    <dgm:cxn modelId="{E4E08ECF-ED0C-4E20-A5C1-607251837BAA}" type="presParOf" srcId="{71045F8C-00FA-488E-A7BD-E2E6753D979D}" destId="{AEEDACE7-4427-455B-A155-2C3381828BD7}" srcOrd="12" destOrd="0" presId="urn:microsoft.com/office/officeart/2005/8/layout/target3"/>
    <dgm:cxn modelId="{D648EFFC-4B0E-464A-9643-A70533484F7E}" type="presParOf" srcId="{71045F8C-00FA-488E-A7BD-E2E6753D979D}" destId="{7C8531F2-00DF-4DB1-A6C6-AF46193E1BBF}" srcOrd="13" destOrd="0" presId="urn:microsoft.com/office/officeart/2005/8/layout/target3"/>
    <dgm:cxn modelId="{CC24EB5F-0E47-440F-8124-6B8B4FCF9CC4}" type="presParOf" srcId="{71045F8C-00FA-488E-A7BD-E2E6753D979D}" destId="{304CA11A-E17E-4999-A128-C72BF543B20D}" srcOrd="14" destOrd="0" presId="urn:microsoft.com/office/officeart/2005/8/layout/target3"/>
    <dgm:cxn modelId="{B7269289-28AF-4BFB-A79C-C12171DB7711}" type="presParOf" srcId="{71045F8C-00FA-488E-A7BD-E2E6753D979D}" destId="{C67EF5F7-B425-49AF-82F9-2446588ED851}" srcOrd="15" destOrd="0" presId="urn:microsoft.com/office/officeart/2005/8/layout/target3"/>
    <dgm:cxn modelId="{DB839AA8-6BA6-457B-9B62-D15AD12F49F0}" type="presParOf" srcId="{71045F8C-00FA-488E-A7BD-E2E6753D979D}" destId="{14E80F71-B028-4CCE-8C5A-7AE67F9A28C6}" srcOrd="16" destOrd="0" presId="urn:microsoft.com/office/officeart/2005/8/layout/target3"/>
    <dgm:cxn modelId="{D685680C-8811-40A2-A2B6-136D940982FE}" type="presParOf" srcId="{71045F8C-00FA-488E-A7BD-E2E6753D979D}" destId="{F732C171-B6A8-40AC-BE86-9061B3C3D3B8}" srcOrd="17" destOrd="0" presId="urn:microsoft.com/office/officeart/2005/8/layout/target3"/>
    <dgm:cxn modelId="{A6386BE5-A3A6-4CDC-9824-8BB52F6B78F6}" type="presParOf" srcId="{71045F8C-00FA-488E-A7BD-E2E6753D979D}" destId="{D8C5187E-68B6-4E2E-86D0-57087190219B}" srcOrd="18" destOrd="0" presId="urn:microsoft.com/office/officeart/2005/8/layout/target3"/>
    <dgm:cxn modelId="{A14ABA0A-C805-4D0B-BF37-F32671524BB4}" type="presParOf" srcId="{71045F8C-00FA-488E-A7BD-E2E6753D979D}" destId="{1A909E4D-639C-4CB7-A7CE-FC1133FAA37E}" srcOrd="19" destOrd="0" presId="urn:microsoft.com/office/officeart/2005/8/layout/target3"/>
    <dgm:cxn modelId="{3CFAD2FA-A023-4102-95E5-0141B10B2082}" type="presParOf" srcId="{71045F8C-00FA-488E-A7BD-E2E6753D979D}" destId="{D102FEF8-6917-41D2-AE5D-914C1EA8F84A}" srcOrd="20" destOrd="0" presId="urn:microsoft.com/office/officeart/2005/8/layout/target3"/>
    <dgm:cxn modelId="{9EB3B34D-BA9E-48BD-8570-D38BA8527C7A}" type="presParOf" srcId="{71045F8C-00FA-488E-A7BD-E2E6753D979D}" destId="{4D19AB04-24FA-40C2-B203-52AE3D15E171}" srcOrd="21" destOrd="0" presId="urn:microsoft.com/office/officeart/2005/8/layout/target3"/>
    <dgm:cxn modelId="{6AAE3C0E-82F9-4832-B5C6-504E8D12CDFD}" type="presParOf" srcId="{71045F8C-00FA-488E-A7BD-E2E6753D979D}" destId="{B7652895-8F40-40B1-8BC2-AD2A1592E4B6}" srcOrd="22" destOrd="0" presId="urn:microsoft.com/office/officeart/2005/8/layout/target3"/>
    <dgm:cxn modelId="{1662F2F3-D529-4BB1-9D51-AB148FB02D5D}" type="presParOf" srcId="{71045F8C-00FA-488E-A7BD-E2E6753D979D}" destId="{3F478621-DC04-4E99-8ED0-6EF817E39D41}" srcOrd="23" destOrd="0" presId="urn:microsoft.com/office/officeart/2005/8/layout/target3"/>
    <dgm:cxn modelId="{FFD34F76-7305-439E-AE34-2A9FB6DD6A25}" type="presParOf" srcId="{71045F8C-00FA-488E-A7BD-E2E6753D979D}" destId="{83FE2C4A-F11C-43B1-9923-1AFAA3244381}" srcOrd="24" destOrd="0" presId="urn:microsoft.com/office/officeart/2005/8/layout/target3"/>
    <dgm:cxn modelId="{51952C07-E36C-4DF3-B127-C40CAA330459}" type="presParOf" srcId="{71045F8C-00FA-488E-A7BD-E2E6753D979D}" destId="{0E0F4EFC-82FA-4EC4-801E-BC2F931EC339}" srcOrd="25" destOrd="0" presId="urn:microsoft.com/office/officeart/2005/8/layout/target3"/>
    <dgm:cxn modelId="{2497F1E9-C8A4-4977-B9A5-7BB18C4D644B}" type="presParOf" srcId="{71045F8C-00FA-488E-A7BD-E2E6753D979D}" destId="{D3CEBA79-51F7-49AC-8104-9DE2B978BFF4}" srcOrd="26" destOrd="0" presId="urn:microsoft.com/office/officeart/2005/8/layout/target3"/>
    <dgm:cxn modelId="{DD086133-4F6F-4E79-8134-1BFFF0E4D112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6667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13333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Kuchtová Květoslava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000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: VY_32_INOVACE_6A_20_Rumunsko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6667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Zeměpis 7.ročník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33333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4000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D1853E-F0C8-458B-934F-F3B60A8A3B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B987AD-4826-4BA9-908B-35D9FDB10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6738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B987AD-4826-4BA9-908B-35D9FDB107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4838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B987AD-4826-4BA9-908B-35D9FDB107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089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B987AD-4826-4BA9-908B-35D9FDB107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806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B987AD-4826-4BA9-908B-35D9FDB107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1819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B987AD-4826-4BA9-908B-35D9FDB107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675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B987AD-4826-4BA9-908B-35D9FDB107E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6987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B987AD-4826-4BA9-908B-35D9FDB107E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6909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B987AD-4826-4BA9-908B-35D9FDB107E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29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0454F-7534-422A-BC60-146DF0E123F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86FA8-5E8B-4720-AEA0-7A0D04E4654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zilon.com/maps/images/europe/physical-map-of-Romania.gif" TargetMode="External"/><Relationship Id="rId3" Type="http://schemas.openxmlformats.org/officeDocument/2006/relationships/hyperlink" Target="http://upload.wikimedia.org/wikipedia/commons/thumb/7/70/Coat_of_arms_of_Romania.svg/220px-Coat_of_arms_of_Romania.svg.png" TargetMode="External"/><Relationship Id="rId7" Type="http://schemas.openxmlformats.org/officeDocument/2006/relationships/hyperlink" Target="http://upload.wikimedia.org/wikipedia/commons/thumb/b/b9/Mapa_Rumunska.PNG/288px-Mapa_Rumunska.PNG" TargetMode="External"/><Relationship Id="rId12" Type="http://schemas.openxmlformats.org/officeDocument/2006/relationships/hyperlink" Target="http://www.magimaxclub.net/pics/zaujimavosti/staty/rumunsko_hrad_bran.jpg" TargetMode="External"/><Relationship Id="rId2" Type="http://schemas.openxmlformats.org/officeDocument/2006/relationships/hyperlink" Target="http://upload.wikimedia.org/wikipedia/commons/thumb/a/a0/Suedosteuropa.png/220px-Suedosteurop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tnivlajky.cz/data/currency/ron/10-lei-1966.jpg" TargetMode="External"/><Relationship Id="rId11" Type="http://schemas.openxmlformats.org/officeDocument/2006/relationships/hyperlink" Target="http://1.bp.blogspot.com/-JkeHnWri0MY/Tp8d2US0rBI/AAAAAAAACAw/SAoFtIrwXto/s1600/Vlad_Tepes_002.jpg" TargetMode="External"/><Relationship Id="rId5" Type="http://schemas.openxmlformats.org/officeDocument/2006/relationships/hyperlink" Target="http://www.unici.ro/wp-content/uploads/2012/04/traian-basescu1.jpg" TargetMode="External"/><Relationship Id="rId10" Type="http://schemas.openxmlformats.org/officeDocument/2006/relationships/hyperlink" Target="http://www.alpina.cz/tc.php?src=images/kategorie/rumunsko/013-retezat-godeanu.jpg&amp;max=720x720" TargetMode="External"/><Relationship Id="rId4" Type="http://schemas.openxmlformats.org/officeDocument/2006/relationships/hyperlink" Target="http://www.deti-noci.cz/grafika/tajemno/rumunsko/rumunsko_001.png" TargetMode="External"/><Relationship Id="rId9" Type="http://schemas.openxmlformats.org/officeDocument/2006/relationships/hyperlink" Target="http://www.kudrna.cz/files/fotogalerie/rumunsko/Retezat/Image00019.jpg?fu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799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16743840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8434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61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220px-Suedosteurop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14847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746120"/>
            <a:ext cx="49940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all" spc="0" dirty="0" err="1" smtClean="0">
                <a:ln w="0"/>
                <a:solidFill>
                  <a:schemeClr val="bg1"/>
                </a:solidFill>
                <a:effectLst>
                  <a:reflection blurRad="12700" stA="50000" endPos="50000" dist="5000" dir="5400000" sy="-100000" rotWithShape="0"/>
                </a:effectLst>
              </a:rPr>
              <a:t>JihoVýchodní</a:t>
            </a:r>
            <a:r>
              <a:rPr lang="cs-CZ" sz="3600" b="1" cap="all" spc="0" dirty="0" smtClean="0">
                <a:ln w="0"/>
                <a:solidFill>
                  <a:schemeClr val="bg1"/>
                </a:solidFill>
                <a:effectLst>
                  <a:reflection blurRad="12700" stA="50000" endPos="50000" dist="5000" dir="5400000" sy="-100000" rotWithShape="0"/>
                </a:effectLst>
              </a:rPr>
              <a:t> Evropa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72678" y="1644203"/>
            <a:ext cx="260840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solidFill>
                  <a:schemeClr val="bg1"/>
                </a:solidFill>
                <a:effectLst>
                  <a:reflection blurRad="12700" stA="50000" endPos="50000" dist="5000" dir="5400000" sy="-100000" rotWithShape="0"/>
                </a:effectLst>
              </a:rPr>
              <a:t>Rumunsko</a:t>
            </a:r>
            <a:endParaRPr lang="cs-CZ" sz="3600" b="1" cap="all" spc="0" dirty="0">
              <a:ln w="0"/>
              <a:solidFill>
                <a:schemeClr val="bg1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9747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9832" y="188640"/>
            <a:ext cx="260840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solidFill>
                  <a:schemeClr val="bg1"/>
                </a:solidFill>
                <a:effectLst>
                  <a:reflection blurRad="12700" stA="50000" endPos="50000" dist="5000" dir="5400000" sy="-100000" rotWithShape="0"/>
                </a:effectLst>
              </a:rPr>
              <a:t>Rumunsko</a:t>
            </a:r>
            <a:endParaRPr lang="cs-CZ" sz="3600" b="1" cap="all" spc="0" dirty="0">
              <a:ln w="0"/>
              <a:solidFill>
                <a:schemeClr val="bg1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4437112"/>
            <a:ext cx="364452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      237 500 km²</a:t>
            </a:r>
          </a:p>
          <a:p>
            <a:r>
              <a:rPr lang="cs-CZ" dirty="0" smtClean="0"/>
              <a:t>Počet obyvatel           21  467 000</a:t>
            </a:r>
          </a:p>
          <a:p>
            <a:r>
              <a:rPr lang="cs-CZ" dirty="0" smtClean="0"/>
              <a:t>Hlavní město               Bukurešť</a:t>
            </a:r>
          </a:p>
          <a:p>
            <a:r>
              <a:rPr lang="cs-CZ" dirty="0" smtClean="0"/>
              <a:t>Prezident                      </a:t>
            </a:r>
            <a:r>
              <a:rPr lang="cs-CZ" dirty="0" err="1" smtClean="0"/>
              <a:t>Traian</a:t>
            </a:r>
            <a:r>
              <a:rPr lang="cs-CZ" dirty="0" smtClean="0"/>
              <a:t> </a:t>
            </a:r>
            <a:r>
              <a:rPr lang="cs-CZ" dirty="0" err="1" smtClean="0"/>
              <a:t>Basescu</a:t>
            </a:r>
            <a:endParaRPr lang="cs-CZ" dirty="0" smtClean="0"/>
          </a:p>
          <a:p>
            <a:r>
              <a:rPr lang="cs-CZ" dirty="0" smtClean="0"/>
              <a:t>Jazyk                               rumunština</a:t>
            </a:r>
          </a:p>
          <a:p>
            <a:r>
              <a:rPr lang="cs-CZ" dirty="0" smtClean="0"/>
              <a:t>Měna                              rumunský lei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Uzivatel\AppData\Local\Microsoft\Windows\Temporary Internet Files\Content.IE5\USISP8LZ\MP90036280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4294"/>
            <a:ext cx="2684116" cy="178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Desktop\Coat_of_arms_of_Romania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0648"/>
            <a:ext cx="1944216" cy="267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Desktop\traian-basescu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192" y="1268760"/>
            <a:ext cx="240756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Desktop\10-lei-196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509120"/>
            <a:ext cx="3725394" cy="1804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846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800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1000"/>
                            </p:stCondLst>
                            <p:childTnLst>
                              <p:par>
                                <p:cTn id="5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4000"/>
                            </p:stCondLst>
                            <p:childTnLst>
                              <p:par>
                                <p:cTn id="5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7000"/>
                            </p:stCondLst>
                            <p:childTnLst>
                              <p:par>
                                <p:cTn id="65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0"/>
                            </p:stCondLst>
                            <p:childTnLst>
                              <p:par>
                                <p:cTn id="69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3000"/>
                            </p:stCondLst>
                            <p:childTnLst>
                              <p:par>
                                <p:cTn id="73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8811" y="137819"/>
            <a:ext cx="260840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solidFill>
                  <a:schemeClr val="bg1"/>
                </a:solidFill>
                <a:effectLst>
                  <a:reflection blurRad="12700" stA="50000" endPos="50000" dist="5000" dir="5400000" sy="-100000" rotWithShape="0"/>
                </a:effectLst>
              </a:rPr>
              <a:t>Rumunsko</a:t>
            </a:r>
            <a:endParaRPr lang="cs-CZ" sz="3600" b="1" cap="all" spc="0" dirty="0">
              <a:ln w="0"/>
              <a:solidFill>
                <a:schemeClr val="bg1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7415" y="1026152"/>
            <a:ext cx="8323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Stát ležící zčásti na Balkánském poloostrově. Sousedí Ukrajinou a Moldavskem,</a:t>
            </a:r>
          </a:p>
          <a:p>
            <a:r>
              <a:rPr lang="cs-CZ" dirty="0" smtClean="0"/>
              <a:t> Maďarskem, Srbskem a Bulharskem. Na východě je území omýváno Černým mořem.</a:t>
            </a:r>
            <a:endParaRPr lang="cs-CZ" dirty="0"/>
          </a:p>
        </p:txBody>
      </p:sp>
      <p:pic>
        <p:nvPicPr>
          <p:cNvPr id="2050" name="Picture 2" descr="C:\Users\Uzivatel\Desktop\288px-Mapa_Rumuns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2816"/>
            <a:ext cx="7128792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041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http://www.ezilon.com/maps/images/europe/physical-map-of-Romania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50" y="3122154"/>
            <a:ext cx="5487146" cy="381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260648"/>
            <a:ext cx="26084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cap="all" spc="0" dirty="0" smtClean="0">
                <a:ln w="0"/>
                <a:solidFill>
                  <a:schemeClr val="bg1"/>
                </a:solidFill>
                <a:effectLst>
                  <a:reflection blurRad="12700" stA="50000" endPos="50000" dist="5000" dir="5400000" sy="-100000" rotWithShape="0"/>
                </a:effectLst>
              </a:rPr>
              <a:t>Rumunsko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999312"/>
            <a:ext cx="1859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a vodstvo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2996952"/>
            <a:ext cx="29523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Pobřeží Černého moře je krátké s lagunovými jezery a deltou Dunaje. Celé Rumunsko patří k povodí Dunaje; hlavní přítoky Alt, </a:t>
            </a:r>
            <a:r>
              <a:rPr lang="cs-CZ" dirty="0" err="1" smtClean="0"/>
              <a:t>Argeş</a:t>
            </a:r>
            <a:r>
              <a:rPr lang="cs-CZ" dirty="0" smtClean="0"/>
              <a:t>, </a:t>
            </a:r>
            <a:r>
              <a:rPr lang="cs-CZ" dirty="0" err="1" smtClean="0"/>
              <a:t>Ialomiţa</a:t>
            </a:r>
            <a:r>
              <a:rPr lang="cs-CZ" dirty="0" smtClean="0"/>
              <a:t>, </a:t>
            </a:r>
            <a:r>
              <a:rPr lang="cs-CZ" dirty="0" err="1" smtClean="0"/>
              <a:t>Siret</a:t>
            </a:r>
            <a:r>
              <a:rPr lang="cs-CZ" dirty="0" smtClean="0"/>
              <a:t> a Prut.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3" y="1374637"/>
            <a:ext cx="777686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Střed Rumunska je hornatý, dominují mu Karpaty. Nejvyšší hora, </a:t>
            </a:r>
            <a:r>
              <a:rPr lang="cs-CZ" dirty="0" err="1"/>
              <a:t>Moldoveanu</a:t>
            </a:r>
            <a:r>
              <a:rPr lang="cs-CZ" dirty="0"/>
              <a:t>, dosahuje výšky 2544 m. Pohraniční oblasti jsou tvořeny nížinami: Velká uherská nížina na západě, Valašská nížina na jihu a rovina kolem řeky Prut na východě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západě se rozkládá pohoří </a:t>
            </a:r>
            <a:r>
              <a:rPr lang="cs-CZ" dirty="0" err="1" smtClean="0"/>
              <a:t>Apuseni</a:t>
            </a:r>
            <a:r>
              <a:rPr lang="cs-CZ" dirty="0" smtClean="0"/>
              <a:t>.</a:t>
            </a:r>
          </a:p>
          <a:p>
            <a:r>
              <a:rPr lang="cs-CZ" dirty="0"/>
              <a:t> </a:t>
            </a:r>
            <a:endParaRPr lang="cs-CZ" dirty="0" smtClean="0"/>
          </a:p>
          <a:p>
            <a:r>
              <a:rPr lang="cs-CZ" cap="all" dirty="0"/>
              <a:t> 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20122435">
            <a:off x="3280370" y="6031752"/>
            <a:ext cx="1627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Valašská nížina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9164969">
            <a:off x="41871" y="3815724"/>
            <a:ext cx="2143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Velká uherská nížina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0257470">
            <a:off x="2545968" y="4877751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Karpaty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7624" y="4581128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Apuseni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589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0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15816" y="126226"/>
            <a:ext cx="37999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cap="all" dirty="0">
                <a:ln w="0"/>
                <a:solidFill>
                  <a:srgbClr val="3F3F3F"/>
                </a:solidFill>
                <a:effectLst>
                  <a:reflection blurRad="12700" stA="50000" endPos="50000" dist="5000" dir="5400000" sy="-100000" rotWithShape="0"/>
                </a:effectLst>
              </a:rPr>
              <a:t>Turistické cíle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47864" y="795342"/>
            <a:ext cx="1638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Pohoří </a:t>
            </a:r>
            <a:r>
              <a:rPr lang="cs-CZ" dirty="0" err="1" smtClean="0"/>
              <a:t>Retezat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413038"/>
            <a:ext cx="83102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Nachází se na jihovýchodě Rumunska. Jedno z nekrásnějších a nejnavštěvovanějších</a:t>
            </a:r>
          </a:p>
          <a:p>
            <a:r>
              <a:rPr lang="cs-CZ" dirty="0" smtClean="0"/>
              <a:t>Pohoří. Část pohoří je národním parkem. Ten je v Rumunsku nejstarší.</a:t>
            </a:r>
          </a:p>
          <a:p>
            <a:r>
              <a:rPr lang="cs-CZ" dirty="0" smtClean="0"/>
              <a:t>V </a:t>
            </a:r>
            <a:r>
              <a:rPr lang="cs-CZ" dirty="0" err="1" smtClean="0"/>
              <a:t>Retezatu</a:t>
            </a:r>
            <a:r>
              <a:rPr lang="cs-CZ" dirty="0" smtClean="0"/>
              <a:t> se nachází asi 80 jezer ledovcového původu. Největší z nich je </a:t>
            </a:r>
            <a:r>
              <a:rPr lang="cs-CZ" dirty="0" err="1" smtClean="0"/>
              <a:t>Bucura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4" name="Picture 6" descr="C:\Users\Uzivatel\Desktop\images (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416" y="2780927"/>
            <a:ext cx="4112760" cy="388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ivatel\Desktop\Image0001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80928"/>
            <a:ext cx="4320480" cy="388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3172326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jezero </a:t>
            </a:r>
            <a:r>
              <a:rPr lang="cs-CZ" dirty="0" err="1" smtClean="0">
                <a:solidFill>
                  <a:schemeClr val="bg1"/>
                </a:solidFill>
              </a:rPr>
              <a:t>Bucura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15794" y="2987660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jezero </a:t>
            </a:r>
            <a:r>
              <a:rPr lang="cs-CZ" dirty="0" err="1" smtClean="0">
                <a:solidFill>
                  <a:schemeClr val="bg1"/>
                </a:solidFill>
              </a:rPr>
              <a:t>Zanoaga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" name="Picture 5" descr="C:\Users\Uzivatel\Desktop\sunset_in_retezat_mountains_by_rott_man-d3k4gij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33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21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Uzivatel\Desktop\Retezat-Mountains-Romani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11760" y="620688"/>
            <a:ext cx="1638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Pohoří </a:t>
            </a:r>
            <a:r>
              <a:rPr lang="cs-CZ" dirty="0" err="1" smtClean="0"/>
              <a:t>Retezat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220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16632"/>
            <a:ext cx="346761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solidFill>
                  <a:schemeClr val="bg1"/>
                </a:solidFill>
                <a:effectLst>
                  <a:reflection blurRad="12700" stA="50000" endPos="50000" dist="5000" dir="5400000" sy="-100000" rotWithShape="0"/>
                </a:effectLst>
              </a:rPr>
              <a:t>Turistické cíle</a:t>
            </a:r>
            <a:endParaRPr lang="cs-CZ" sz="3600" b="1" cap="all" spc="0" dirty="0">
              <a:ln w="0"/>
              <a:solidFill>
                <a:schemeClr val="bg1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11911" y="762963"/>
            <a:ext cx="3075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Transylvánie – domov Drákuly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15280" y="1169092"/>
            <a:ext cx="234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0" y="1268760"/>
            <a:ext cx="908184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Transylvánie nebo také Sedmihradsko, sem stylizoval irský spisovatel historický román</a:t>
            </a:r>
          </a:p>
          <a:p>
            <a:r>
              <a:rPr lang="cs-CZ" dirty="0" smtClean="0"/>
              <a:t> Drákula. Ve skutečnosti se jedná  o vojvodu Vláda III. </a:t>
            </a:r>
            <a:r>
              <a:rPr lang="cs-CZ" dirty="0" err="1" smtClean="0"/>
              <a:t>Draculu</a:t>
            </a:r>
            <a:r>
              <a:rPr lang="cs-CZ" dirty="0" smtClean="0"/>
              <a:t> – </a:t>
            </a:r>
            <a:r>
              <a:rPr lang="cs-CZ" dirty="0" err="1" smtClean="0"/>
              <a:t>Tepeše</a:t>
            </a:r>
            <a:r>
              <a:rPr lang="cs-CZ" dirty="0" smtClean="0"/>
              <a:t>.  Slovo </a:t>
            </a:r>
            <a:r>
              <a:rPr lang="cs-CZ" dirty="0" err="1" smtClean="0"/>
              <a:t>Dracul</a:t>
            </a:r>
            <a:endParaRPr lang="cs-CZ" dirty="0" smtClean="0"/>
          </a:p>
          <a:p>
            <a:r>
              <a:rPr lang="cs-CZ" dirty="0" smtClean="0"/>
              <a:t> získal po svém otci zvaném </a:t>
            </a:r>
            <a:r>
              <a:rPr lang="cs-CZ" dirty="0" err="1" smtClean="0"/>
              <a:t>Dracul</a:t>
            </a:r>
            <a:r>
              <a:rPr lang="cs-CZ" dirty="0" smtClean="0"/>
              <a:t> /Drak / V rumunštině však slovo </a:t>
            </a:r>
            <a:r>
              <a:rPr lang="cs-CZ" dirty="0" err="1" smtClean="0"/>
              <a:t>drac</a:t>
            </a:r>
            <a:r>
              <a:rPr lang="cs-CZ" dirty="0" smtClean="0"/>
              <a:t> / </a:t>
            </a:r>
            <a:r>
              <a:rPr lang="cs-CZ" dirty="0" err="1" smtClean="0"/>
              <a:t>dracul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znamená i ďábel, což koresponduje s krutostí Vláda III.</a:t>
            </a:r>
          </a:p>
          <a:p>
            <a:r>
              <a:rPr lang="cs-CZ" dirty="0" smtClean="0"/>
              <a:t> Vojvodovou nejoblíbenější zábavou bylo narážení lidí na kůly a odtud slovo Tepeš – narážeč.</a:t>
            </a:r>
          </a:p>
          <a:p>
            <a:r>
              <a:rPr lang="cs-CZ" dirty="0" smtClean="0"/>
              <a:t>Vojvodovu krutost dokládají výjevy ze středověkých kronik a rytin.</a:t>
            </a:r>
          </a:p>
          <a:p>
            <a:endParaRPr lang="cs-CZ" dirty="0"/>
          </a:p>
        </p:txBody>
      </p:sp>
      <p:pic>
        <p:nvPicPr>
          <p:cNvPr id="1026" name="Picture 2" descr="C:\Users\Uzivatel\Desktop\1641b46a9e_73301907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09" y="3212976"/>
            <a:ext cx="3747971" cy="3576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9552" y="3429000"/>
            <a:ext cx="1034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Vlado III.</a:t>
            </a:r>
            <a:endParaRPr lang="cs-CZ" dirty="0"/>
          </a:p>
        </p:txBody>
      </p:sp>
      <p:pic>
        <p:nvPicPr>
          <p:cNvPr id="1027" name="Picture 3" descr="C:\Users\Uzivatel\Desktop\rumunsko_drakulov_hra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12976"/>
            <a:ext cx="4191330" cy="3565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004048" y="6165304"/>
            <a:ext cx="2409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 Vlada III. - </a:t>
            </a:r>
            <a:r>
              <a:rPr lang="cs-CZ" dirty="0" err="1" smtClean="0"/>
              <a:t>Draculy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04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15816" y="188640"/>
            <a:ext cx="261879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solidFill>
                  <a:schemeClr val="bg1"/>
                </a:solidFill>
                <a:effectLst>
                  <a:reflection blurRad="12700" stA="50000" endPos="50000" dist="5000" dir="5400000" sy="-100000" rotWithShape="0"/>
                </a:effectLst>
              </a:rPr>
              <a:t>Opakování</a:t>
            </a:r>
            <a:endParaRPr lang="cs-CZ" sz="3600" b="1" cap="all" spc="0" dirty="0">
              <a:ln w="0"/>
              <a:solidFill>
                <a:schemeClr val="bg1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196752"/>
            <a:ext cx="7580921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město Rumunska…………………………</a:t>
            </a:r>
          </a:p>
          <a:p>
            <a:endParaRPr lang="cs-CZ" dirty="0"/>
          </a:p>
          <a:p>
            <a:r>
              <a:rPr lang="cs-CZ" dirty="0" smtClean="0"/>
              <a:t>Rumunsko sousedí s………………..,………………………,…………………..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………………………..,………………………</a:t>
            </a:r>
          </a:p>
          <a:p>
            <a:endParaRPr lang="cs-CZ" dirty="0"/>
          </a:p>
          <a:p>
            <a:r>
              <a:rPr lang="cs-CZ" dirty="0" smtClean="0"/>
              <a:t>Povrch je tvořen horami ……………………….,…………………….</a:t>
            </a:r>
          </a:p>
          <a:p>
            <a:endParaRPr lang="cs-CZ" dirty="0"/>
          </a:p>
          <a:p>
            <a:r>
              <a:rPr lang="cs-CZ" dirty="0" smtClean="0"/>
              <a:t>a nížinami………………………….,…………………………………..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Hlavní řekou Rumunska je……………………</a:t>
            </a:r>
          </a:p>
          <a:p>
            <a:endParaRPr lang="cs-CZ" dirty="0"/>
          </a:p>
          <a:p>
            <a:r>
              <a:rPr lang="cs-CZ" dirty="0" smtClean="0"/>
              <a:t>V pohoří </a:t>
            </a:r>
            <a:r>
              <a:rPr lang="cs-CZ" dirty="0" err="1" smtClean="0"/>
              <a:t>Retezat</a:t>
            </a:r>
            <a:r>
              <a:rPr lang="cs-CZ" dirty="0" smtClean="0"/>
              <a:t> se nachází asi….... jezer …………………původu.</a:t>
            </a:r>
          </a:p>
          <a:p>
            <a:endParaRPr lang="cs-CZ" dirty="0"/>
          </a:p>
          <a:p>
            <a:r>
              <a:rPr lang="cs-CZ" dirty="0" smtClean="0"/>
              <a:t>Hrabě Drákula byl ve skutečnosti kníže……………………………….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02235" y="1124744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Bukurešť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1628800"/>
            <a:ext cx="1332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Bulharskem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2" y="1628800"/>
            <a:ext cx="1029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Srbskem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43667" y="1573362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Maďarskem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5656" y="2189198"/>
            <a:ext cx="112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Ukrajinou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9574" y="2132856"/>
            <a:ext cx="1430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Moldavskem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0475" y="2708920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Karpaty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75132" y="2708920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Apuseni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87314" y="3320410"/>
            <a:ext cx="1524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Velká uherská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51046" y="3320410"/>
            <a:ext cx="1008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Valašská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11834" y="3789040"/>
            <a:ext cx="745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Dunaj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03432" y="4365104"/>
            <a:ext cx="437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98774" y="4340104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ledovcového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91680" y="4869160"/>
            <a:ext cx="2195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Vlad</a:t>
            </a:r>
            <a:r>
              <a:rPr lang="cs-CZ" dirty="0" smtClean="0">
                <a:solidFill>
                  <a:srgbClr val="FF0000"/>
                </a:solidFill>
              </a:rPr>
              <a:t> III. </a:t>
            </a:r>
            <a:r>
              <a:rPr lang="cs-CZ" dirty="0" err="1" smtClean="0">
                <a:solidFill>
                  <a:srgbClr val="FF0000"/>
                </a:solidFill>
              </a:rPr>
              <a:t>Dracul</a:t>
            </a:r>
            <a:r>
              <a:rPr lang="cs-CZ" dirty="0" smtClean="0">
                <a:solidFill>
                  <a:srgbClr val="FF0000"/>
                </a:solidFill>
              </a:rPr>
              <a:t> Tepeš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93852" y="6052646"/>
            <a:ext cx="5295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Správné odpovědi ověř kliknutí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21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699792" y="0"/>
            <a:ext cx="6444208" cy="6858000"/>
          </a:xfrm>
        </p:spPr>
        <p:txBody>
          <a:bodyPr>
            <a:normAutofit fontScale="85000" lnSpcReduction="10000"/>
          </a:bodyPr>
          <a:lstStyle/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2"/>
              </a:rPr>
              <a:t>http://</a:t>
            </a:r>
            <a:r>
              <a:rPr lang="pl-PL" i="0" dirty="0" smtClean="0">
                <a:hlinkClick r:id="rId2"/>
              </a:rPr>
              <a:t>upload.wikimedia.org/wikipedia/commons/thumb/a/a0/Suedosteuropa.png/220px-Suedosteuropa.png</a:t>
            </a:r>
            <a:endParaRPr lang="pl-PL" i="0" dirty="0" smtClean="0"/>
          </a:p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3"/>
              </a:rPr>
              <a:t>http://</a:t>
            </a:r>
            <a:r>
              <a:rPr lang="pl-PL" i="0" dirty="0" smtClean="0">
                <a:hlinkClick r:id="rId3"/>
              </a:rPr>
              <a:t>upload.wikimedia.org/wikipedia/commons/thumb/7/70/Coat_of_arms_of_Romania.svg/220px-Coat_of_arms_of_Romania.svg.png</a:t>
            </a:r>
            <a:endParaRPr lang="pl-PL" i="0" dirty="0" smtClean="0"/>
          </a:p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4"/>
              </a:rPr>
              <a:t>http://</a:t>
            </a:r>
            <a:r>
              <a:rPr lang="pl-PL" i="0" dirty="0" smtClean="0">
                <a:hlinkClick r:id="rId4"/>
              </a:rPr>
              <a:t>www.deti-noci.cz/grafika/tajemno/rumunsko/rumunsko_001.png</a:t>
            </a:r>
            <a:endParaRPr lang="pl-PL" i="0" dirty="0" smtClean="0"/>
          </a:p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5"/>
              </a:rPr>
              <a:t>http://</a:t>
            </a:r>
            <a:r>
              <a:rPr lang="pl-PL" i="0" dirty="0" smtClean="0">
                <a:hlinkClick r:id="rId5"/>
              </a:rPr>
              <a:t>www.unici.ro/wp-content/uploads/2012/04/traian-basescu1.jpg</a:t>
            </a:r>
            <a:endParaRPr lang="pl-PL" i="0" dirty="0" smtClean="0"/>
          </a:p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6"/>
              </a:rPr>
              <a:t>http://</a:t>
            </a:r>
            <a:r>
              <a:rPr lang="pl-PL" i="0" dirty="0" smtClean="0">
                <a:hlinkClick r:id="rId6"/>
              </a:rPr>
              <a:t>www.statnivlajky.cz/data/currency/ron/10-lei-1966.jpg</a:t>
            </a:r>
            <a:endParaRPr lang="pl-PL" i="0" dirty="0" smtClean="0"/>
          </a:p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7"/>
              </a:rPr>
              <a:t>http://</a:t>
            </a:r>
            <a:r>
              <a:rPr lang="pl-PL" i="0" dirty="0" smtClean="0">
                <a:hlinkClick r:id="rId7"/>
              </a:rPr>
              <a:t>upload.wikimedia.org/wikipedia/commons/thumb/b/b9/Mapa_Rumunska.PNG/288px-Mapa_Rumunska.PNG</a:t>
            </a:r>
            <a:endParaRPr lang="pl-PL" i="0" dirty="0" smtClean="0"/>
          </a:p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8"/>
              </a:rPr>
              <a:t>http://</a:t>
            </a:r>
            <a:r>
              <a:rPr lang="pl-PL" i="0" dirty="0" smtClean="0">
                <a:hlinkClick r:id="rId8"/>
              </a:rPr>
              <a:t>www.ezilon.com/maps/images/europe/physical-map-of-Romania.gif</a:t>
            </a:r>
            <a:endParaRPr lang="pl-PL" i="0" dirty="0" smtClean="0"/>
          </a:p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9"/>
              </a:rPr>
              <a:t>http://</a:t>
            </a:r>
            <a:r>
              <a:rPr lang="pl-PL" i="0" dirty="0" smtClean="0">
                <a:hlinkClick r:id="rId9"/>
              </a:rPr>
              <a:t>www.kudrna.cz/files/fotogalerie/rumunsko/Retezat/Image00019.jpg?full</a:t>
            </a:r>
            <a:endParaRPr lang="pl-PL" i="0" dirty="0" smtClean="0"/>
          </a:p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10"/>
              </a:rPr>
              <a:t>http://</a:t>
            </a:r>
            <a:r>
              <a:rPr lang="pl-PL" i="0" dirty="0" smtClean="0">
                <a:hlinkClick r:id="rId10"/>
              </a:rPr>
              <a:t>www.alpina.cz/tc.php?src=images/kategorie/rumunsko/013-retezat-godeanu.jpg&amp;max=720x720</a:t>
            </a:r>
            <a:endParaRPr lang="pl-PL" i="0" dirty="0" smtClean="0"/>
          </a:p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11"/>
              </a:rPr>
              <a:t>http://1.bp.blogspot.com/-</a:t>
            </a:r>
            <a:r>
              <a:rPr lang="pl-PL" i="0" dirty="0" smtClean="0">
                <a:hlinkClick r:id="rId11"/>
              </a:rPr>
              <a:t>JkeHnWri0MY/Tp8d2US0rBI/AAAAAAAACAw/SAoFtIrwXto/s1600/Vlad_Tepes_002.jpg</a:t>
            </a:r>
            <a:endParaRPr lang="pl-PL" i="0" dirty="0" smtClean="0"/>
          </a:p>
          <a:p>
            <a:r>
              <a:rPr lang="pl-PL" i="0" dirty="0"/>
              <a:t>INTERNET. </a:t>
            </a:r>
            <a:r>
              <a:rPr lang="pl-PL" dirty="0"/>
              <a:t>www.google.cz</a:t>
            </a:r>
            <a:r>
              <a:rPr lang="pl-PL" i="0" dirty="0"/>
              <a:t> [online]. [cit. 14.1.2013]. Dostupný na WWW: </a:t>
            </a:r>
            <a:r>
              <a:rPr lang="pl-PL" i="0" dirty="0">
                <a:hlinkClick r:id="rId12"/>
              </a:rPr>
              <a:t>http://</a:t>
            </a:r>
            <a:r>
              <a:rPr lang="pl-PL" i="0" dirty="0" smtClean="0">
                <a:hlinkClick r:id="rId12"/>
              </a:rPr>
              <a:t>www.magimaxclub.net/pics/zaujimavosti/staty/rumunsko_hrad_bran.jpg</a:t>
            </a:r>
            <a:endParaRPr lang="pl-PL" i="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7958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163</TotalTime>
  <Words>404</Words>
  <Application>Microsoft Office PowerPoint</Application>
  <PresentationFormat>Předvádění na obrazovce (4:3)</PresentationFormat>
  <Paragraphs>101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Tradeshow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22</cp:revision>
  <dcterms:created xsi:type="dcterms:W3CDTF">2013-01-03T15:03:30Z</dcterms:created>
  <dcterms:modified xsi:type="dcterms:W3CDTF">2013-02-07T18:01:55Z</dcterms:modified>
</cp:coreProperties>
</file>