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0" r:id="rId2"/>
    <p:sldId id="269" r:id="rId3"/>
    <p:sldId id="256" r:id="rId4"/>
    <p:sldId id="259" r:id="rId5"/>
    <p:sldId id="260" r:id="rId6"/>
    <p:sldId id="263" r:id="rId7"/>
    <p:sldId id="265" r:id="rId8"/>
    <p:sldId id="267" r:id="rId9"/>
    <p:sldId id="266" r:id="rId10"/>
    <p:sldId id="26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31" autoAdjust="0"/>
    <p:restoredTop sz="94660"/>
  </p:normalViewPr>
  <p:slideViewPr>
    <p:cSldViewPr>
      <p:cViewPr varScale="1">
        <p:scale>
          <a:sx n="78" d="100"/>
          <a:sy n="78" d="100"/>
        </p:scale>
        <p:origin x="-96" y="-8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VY_32_INOVACE_12C_01_Jižní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CF38FDA9-5F6E-4F24-9AC0-C7BB8857819C}" type="presOf" srcId="{EBC41103-E2E5-4D48-9B4B-425520D3D098}" destId="{F732C171-B6A8-40AC-BE86-9061B3C3D3B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417EC62-09C0-4AB6-AEA4-31DA182A2324}" type="presOf" srcId="{0C6E1E16-08A6-4B86-AB9F-749A7749D4C9}" destId="{D8344A4C-A59C-418B-AE84-1CF03F62012F}" srcOrd="0" destOrd="0" presId="urn:microsoft.com/office/officeart/2005/8/layout/target3"/>
    <dgm:cxn modelId="{AD32CED6-E134-4344-9DE4-3EB3615F3EF5}" type="presOf" srcId="{FBBFC3EA-9D9D-4F3A-BEA6-9C2C0E46BF20}" destId="{3F478621-DC04-4E99-8ED0-6EF817E39D41}" srcOrd="1" destOrd="0" presId="urn:microsoft.com/office/officeart/2005/8/layout/target3"/>
    <dgm:cxn modelId="{FFD9352E-12B7-45BB-8964-41624D7744B7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4AFCF4F0-B445-4B22-B62F-3A25B5A73512}" type="presOf" srcId="{C73C7642-F245-4585-8F88-243F9FAEF6CA}" destId="{0E0F4EFC-82FA-4EC4-801E-BC2F931EC339}" srcOrd="1" destOrd="0" presId="urn:microsoft.com/office/officeart/2005/8/layout/target3"/>
    <dgm:cxn modelId="{E836204E-74A2-4BFB-88E5-FABD248938AE}" type="presOf" srcId="{445C7998-7549-48B0-BD68-D4F0167F02E5}" destId="{BC35EE03-4121-4EF9-923D-7CB6D30D358D}" srcOrd="0" destOrd="0" presId="urn:microsoft.com/office/officeart/2005/8/layout/target3"/>
    <dgm:cxn modelId="{BA165DDB-EA85-4299-95D9-210BF4DBA904}" type="presOf" srcId="{9F18DD90-522E-4A06-9EDB-3FF7C7EB6637}" destId="{D102FEF8-6917-41D2-AE5D-914C1EA8F84A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984AB60-032D-4B5D-9808-8AFEEA1B273C}" type="presOf" srcId="{019433A1-1324-4DE1-9E6F-32B851095F74}" destId="{CC1D5B29-8413-4412-9F6D-55E531B84639}" srcOrd="0" destOrd="0" presId="urn:microsoft.com/office/officeart/2005/8/layout/target3"/>
    <dgm:cxn modelId="{C570A538-3ABC-4B37-ABFE-0B91DFCFB61F}" type="presOf" srcId="{445C7998-7549-48B0-BD68-D4F0167F02E5}" destId="{4D19AB04-24FA-40C2-B203-52AE3D15E17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FDB56FD6-618C-4856-82B3-071E8F9E20FD}" type="presOf" srcId="{0C6E1E16-08A6-4B86-AB9F-749A7749D4C9}" destId="{B7652895-8F40-40B1-8BC2-AD2A1592E4B6}" srcOrd="1" destOrd="0" presId="urn:microsoft.com/office/officeart/2005/8/layout/target3"/>
    <dgm:cxn modelId="{55AB1F99-571F-4F83-A48F-9DC21AEEAABF}" type="presOf" srcId="{EBC41103-E2E5-4D48-9B4B-425520D3D098}" destId="{D3CEBA79-51F7-49AC-8104-9DE2B978BFF4}" srcOrd="1" destOrd="0" presId="urn:microsoft.com/office/officeart/2005/8/layout/target3"/>
    <dgm:cxn modelId="{072D0242-7F1B-4A6F-AE4F-396F7202180A}" type="presOf" srcId="{FBBFC3EA-9D9D-4F3A-BEA6-9C2C0E46BF20}" destId="{601CDFA2-8205-4060-95D5-B0A001D0D0E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5FB72E-F645-4C09-A9A2-280B907D07B0}" type="presOf" srcId="{019433A1-1324-4DE1-9E6F-32B851095F74}" destId="{83FE2C4A-F11C-43B1-9923-1AFAA3244381}" srcOrd="1" destOrd="0" presId="urn:microsoft.com/office/officeart/2005/8/layout/target3"/>
    <dgm:cxn modelId="{030706FE-6C12-44FB-B3F8-747BC868364A}" type="presOf" srcId="{C73C7642-F245-4585-8F88-243F9FAEF6CA}" destId="{304CA11A-E17E-4999-A128-C72BF543B20D}" srcOrd="0" destOrd="0" presId="urn:microsoft.com/office/officeart/2005/8/layout/target3"/>
    <dgm:cxn modelId="{23809E14-BED4-4BFF-A931-10050F2F9064}" type="presOf" srcId="{9F18DD90-522E-4A06-9EDB-3FF7C7EB6637}" destId="{932F2F5B-E5E6-4E00-9503-10413FFBA7E0}" srcOrd="1" destOrd="0" presId="urn:microsoft.com/office/officeart/2005/8/layout/target3"/>
    <dgm:cxn modelId="{38151431-2252-4AB0-8A2F-DF2C25F1BD67}" type="presParOf" srcId="{71045F8C-00FA-488E-A7BD-E2E6753D979D}" destId="{3577EC6B-C980-4F34-8C69-4365E7B8FC8C}" srcOrd="0" destOrd="0" presId="urn:microsoft.com/office/officeart/2005/8/layout/target3"/>
    <dgm:cxn modelId="{92C86984-47A3-46D1-B46B-35DF23AC752E}" type="presParOf" srcId="{71045F8C-00FA-488E-A7BD-E2E6753D979D}" destId="{6940EB87-DC1D-4BC3-9408-9AC2E1FFC039}" srcOrd="1" destOrd="0" presId="urn:microsoft.com/office/officeart/2005/8/layout/target3"/>
    <dgm:cxn modelId="{89E76703-6B71-45D7-899B-FE9F2EF46CB0}" type="presParOf" srcId="{71045F8C-00FA-488E-A7BD-E2E6753D979D}" destId="{BC35EE03-4121-4EF9-923D-7CB6D30D358D}" srcOrd="2" destOrd="0" presId="urn:microsoft.com/office/officeart/2005/8/layout/target3"/>
    <dgm:cxn modelId="{BEF526CF-0623-489B-85B5-23F52867EB85}" type="presParOf" srcId="{71045F8C-00FA-488E-A7BD-E2E6753D979D}" destId="{D3840DFA-901C-4049-8AB2-27AC2BA34540}" srcOrd="3" destOrd="0" presId="urn:microsoft.com/office/officeart/2005/8/layout/target3"/>
    <dgm:cxn modelId="{26169EF2-5CF3-4F40-909F-7555CDEA4264}" type="presParOf" srcId="{71045F8C-00FA-488E-A7BD-E2E6753D979D}" destId="{5BDA8D49-C64C-4FDF-ACCF-171444A32B21}" srcOrd="4" destOrd="0" presId="urn:microsoft.com/office/officeart/2005/8/layout/target3"/>
    <dgm:cxn modelId="{7679943A-DEF9-4C6E-AF67-5A224B8FC5B6}" type="presParOf" srcId="{71045F8C-00FA-488E-A7BD-E2E6753D979D}" destId="{D8344A4C-A59C-418B-AE84-1CF03F62012F}" srcOrd="5" destOrd="0" presId="urn:microsoft.com/office/officeart/2005/8/layout/target3"/>
    <dgm:cxn modelId="{67D11EE9-EC9E-4CF7-8469-E84F2C1EEC7F}" type="presParOf" srcId="{71045F8C-00FA-488E-A7BD-E2E6753D979D}" destId="{57DDA582-354B-4295-AE97-083B34E96D1A}" srcOrd="6" destOrd="0" presId="urn:microsoft.com/office/officeart/2005/8/layout/target3"/>
    <dgm:cxn modelId="{9E740A42-EE60-4B58-AB4C-89A30F94003C}" type="presParOf" srcId="{71045F8C-00FA-488E-A7BD-E2E6753D979D}" destId="{4A11C032-4DF2-44E5-8C80-1286B3D4B133}" srcOrd="7" destOrd="0" presId="urn:microsoft.com/office/officeart/2005/8/layout/target3"/>
    <dgm:cxn modelId="{18742895-D59E-4068-96BB-A599ADA88CBE}" type="presParOf" srcId="{71045F8C-00FA-488E-A7BD-E2E6753D979D}" destId="{601CDFA2-8205-4060-95D5-B0A001D0D0E3}" srcOrd="8" destOrd="0" presId="urn:microsoft.com/office/officeart/2005/8/layout/target3"/>
    <dgm:cxn modelId="{BCAE8A71-3F7E-470E-9D0D-73A4880A1252}" type="presParOf" srcId="{71045F8C-00FA-488E-A7BD-E2E6753D979D}" destId="{EA95FEE9-5F68-48C7-93BB-0F8C419DA96D}" srcOrd="9" destOrd="0" presId="urn:microsoft.com/office/officeart/2005/8/layout/target3"/>
    <dgm:cxn modelId="{499F3010-D056-47BF-99FF-19D136273F0C}" type="presParOf" srcId="{71045F8C-00FA-488E-A7BD-E2E6753D979D}" destId="{BB3828A8-1683-43A3-8BCA-2995B7EAE8F3}" srcOrd="10" destOrd="0" presId="urn:microsoft.com/office/officeart/2005/8/layout/target3"/>
    <dgm:cxn modelId="{DAEE7155-6B84-4E4F-AE36-CADA279F75E7}" type="presParOf" srcId="{71045F8C-00FA-488E-A7BD-E2E6753D979D}" destId="{CC1D5B29-8413-4412-9F6D-55E531B84639}" srcOrd="11" destOrd="0" presId="urn:microsoft.com/office/officeart/2005/8/layout/target3"/>
    <dgm:cxn modelId="{C495291D-6982-41A5-822F-1999FE1FF776}" type="presParOf" srcId="{71045F8C-00FA-488E-A7BD-E2E6753D979D}" destId="{AEEDACE7-4427-455B-A155-2C3381828BD7}" srcOrd="12" destOrd="0" presId="urn:microsoft.com/office/officeart/2005/8/layout/target3"/>
    <dgm:cxn modelId="{61A6E6EB-39AB-44B7-A35B-E041D298D8EA}" type="presParOf" srcId="{71045F8C-00FA-488E-A7BD-E2E6753D979D}" destId="{7C8531F2-00DF-4DB1-A6C6-AF46193E1BBF}" srcOrd="13" destOrd="0" presId="urn:microsoft.com/office/officeart/2005/8/layout/target3"/>
    <dgm:cxn modelId="{3F973861-AF84-4180-8CD1-5FEC83D7DDFF}" type="presParOf" srcId="{71045F8C-00FA-488E-A7BD-E2E6753D979D}" destId="{304CA11A-E17E-4999-A128-C72BF543B20D}" srcOrd="14" destOrd="0" presId="urn:microsoft.com/office/officeart/2005/8/layout/target3"/>
    <dgm:cxn modelId="{156B56CC-366A-4446-8239-7E6AB8DEE5F0}" type="presParOf" srcId="{71045F8C-00FA-488E-A7BD-E2E6753D979D}" destId="{C67EF5F7-B425-49AF-82F9-2446588ED851}" srcOrd="15" destOrd="0" presId="urn:microsoft.com/office/officeart/2005/8/layout/target3"/>
    <dgm:cxn modelId="{1212D97C-7394-4AA2-BCB1-CFB41B1AF527}" type="presParOf" srcId="{71045F8C-00FA-488E-A7BD-E2E6753D979D}" destId="{14E80F71-B028-4CCE-8C5A-7AE67F9A28C6}" srcOrd="16" destOrd="0" presId="urn:microsoft.com/office/officeart/2005/8/layout/target3"/>
    <dgm:cxn modelId="{5C6C6033-BEBD-43EC-8F58-9FAFB6131ECC}" type="presParOf" srcId="{71045F8C-00FA-488E-A7BD-E2E6753D979D}" destId="{F732C171-B6A8-40AC-BE86-9061B3C3D3B8}" srcOrd="17" destOrd="0" presId="urn:microsoft.com/office/officeart/2005/8/layout/target3"/>
    <dgm:cxn modelId="{7BC8264D-3F05-4C28-91ED-1785D6915D1A}" type="presParOf" srcId="{71045F8C-00FA-488E-A7BD-E2E6753D979D}" destId="{D8C5187E-68B6-4E2E-86D0-57087190219B}" srcOrd="18" destOrd="0" presId="urn:microsoft.com/office/officeart/2005/8/layout/target3"/>
    <dgm:cxn modelId="{B3625610-EE0C-4DF6-A285-E03CA90566AB}" type="presParOf" srcId="{71045F8C-00FA-488E-A7BD-E2E6753D979D}" destId="{1A909E4D-639C-4CB7-A7CE-FC1133FAA37E}" srcOrd="19" destOrd="0" presId="urn:microsoft.com/office/officeart/2005/8/layout/target3"/>
    <dgm:cxn modelId="{718BB508-31C2-4E97-A356-392DDBE9FEDC}" type="presParOf" srcId="{71045F8C-00FA-488E-A7BD-E2E6753D979D}" destId="{D102FEF8-6917-41D2-AE5D-914C1EA8F84A}" srcOrd="20" destOrd="0" presId="urn:microsoft.com/office/officeart/2005/8/layout/target3"/>
    <dgm:cxn modelId="{4302DB7C-0DAD-4E11-BC6A-39BD78FC429B}" type="presParOf" srcId="{71045F8C-00FA-488E-A7BD-E2E6753D979D}" destId="{4D19AB04-24FA-40C2-B203-52AE3D15E171}" srcOrd="21" destOrd="0" presId="urn:microsoft.com/office/officeart/2005/8/layout/target3"/>
    <dgm:cxn modelId="{9AC0EA05-F1EA-4761-8444-8879F9C45D20}" type="presParOf" srcId="{71045F8C-00FA-488E-A7BD-E2E6753D979D}" destId="{B7652895-8F40-40B1-8BC2-AD2A1592E4B6}" srcOrd="22" destOrd="0" presId="urn:microsoft.com/office/officeart/2005/8/layout/target3"/>
    <dgm:cxn modelId="{7F11295F-84A7-4154-A7BA-2518144530B8}" type="presParOf" srcId="{71045F8C-00FA-488E-A7BD-E2E6753D979D}" destId="{3F478621-DC04-4E99-8ED0-6EF817E39D41}" srcOrd="23" destOrd="0" presId="urn:microsoft.com/office/officeart/2005/8/layout/target3"/>
    <dgm:cxn modelId="{03104B98-A992-4382-8807-B92D3E6A09C2}" type="presParOf" srcId="{71045F8C-00FA-488E-A7BD-E2E6753D979D}" destId="{83FE2C4A-F11C-43B1-9923-1AFAA3244381}" srcOrd="24" destOrd="0" presId="urn:microsoft.com/office/officeart/2005/8/layout/target3"/>
    <dgm:cxn modelId="{7BEDAB5A-F10A-432C-9E1E-E167EFC6DC2F}" type="presParOf" srcId="{71045F8C-00FA-488E-A7BD-E2E6753D979D}" destId="{0E0F4EFC-82FA-4EC4-801E-BC2F931EC339}" srcOrd="25" destOrd="0" presId="urn:microsoft.com/office/officeart/2005/8/layout/target3"/>
    <dgm:cxn modelId="{346DA1BC-F621-45FB-99B8-6F0A3F54917F}" type="presParOf" srcId="{71045F8C-00FA-488E-A7BD-E2E6753D979D}" destId="{D3CEBA79-51F7-49AC-8104-9DE2B978BFF4}" srcOrd="26" destOrd="0" presId="urn:microsoft.com/office/officeart/2005/8/layout/target3"/>
    <dgm:cxn modelId="{B581CCAE-24C4-44D1-AAB2-9407A48C850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6667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13333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Kuchtová Květoslava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20000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b="0" i="0" u="none" kern="1200" dirty="0" smtClean="0"/>
            <a:t>VY_32_INOVACE_12C_01_Jižní Evropa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26667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Zeměpis 7.ročník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33333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60000"/>
                <a:satMod val="160000"/>
              </a:schemeClr>
            </a:gs>
            <a:gs pos="46000">
              <a:schemeClr val="accent6">
                <a:alpha val="90000"/>
                <a:hueOff val="0"/>
                <a:satOff val="0"/>
                <a:lumOff val="0"/>
                <a:alphaOff val="-40000"/>
                <a:tint val="86000"/>
                <a:satMod val="16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D296C8-05BD-44D8-AF80-08D809B54BFE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1F3022-9807-411F-9B37-FF65FC074A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566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263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66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425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997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80710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4891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2578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077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1F3022-9807-411F-9B37-FF65FC074A2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8862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69F29A0-9B68-47BC-BCFD-7D5740BB8AB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58B6F7A-34ED-4DB2-B185-B8621DD6DB7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0.jex.cz/images/media0:4b326784b5c8d.png/Ji%C5%BEn%C3%AD%20evropa.pn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iki.rvp.cz/@api/deki/files/299/=Map_of_Mediterranean_seas_surrounding_Italy_with_no" TargetMode="External"/><Relationship Id="rId4" Type="http://schemas.openxmlformats.org/officeDocument/2006/relationships/hyperlink" Target="http://upload.wikimedia.org/wikipedia/commons/thumb/0/0e/Iberian_Peninsula_location_map.svg/400px-Iberian_Peninsula_location_map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2105106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197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1370428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Jižní evro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7424"/>
            <a:ext cx="9144000" cy="724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11095"/>
            <a:ext cx="8062912" cy="1470025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980728"/>
            <a:ext cx="6442789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7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JIŽNÍ EVROPA </a:t>
            </a:r>
            <a:endParaRPr lang="cs-CZ" sz="7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338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ivatel\Desktop\400px-Iberian_Peninsula_location_map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6392"/>
            <a:ext cx="9216896" cy="687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6608" y="2348880"/>
            <a:ext cx="8229600" cy="4572000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</a:rPr>
              <a:t>Státy na Pyrenejském poloostrově: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Španělsko                 Madrid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Portugalsko               Lisabon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Andorra                     </a:t>
            </a:r>
            <a:r>
              <a:rPr lang="cs-CZ" sz="1800" dirty="0" err="1" smtClean="0">
                <a:solidFill>
                  <a:schemeClr val="bg1"/>
                </a:solidFill>
              </a:rPr>
              <a:t>Andorra</a:t>
            </a:r>
            <a:endParaRPr lang="cs-CZ" sz="1800" dirty="0" smtClean="0">
              <a:solidFill>
                <a:schemeClr val="bg1"/>
              </a:solidFill>
            </a:endParaRPr>
          </a:p>
          <a:p>
            <a:r>
              <a:rPr lang="cs-CZ" sz="1800" dirty="0" smtClean="0">
                <a:solidFill>
                  <a:schemeClr val="bg1"/>
                </a:solidFill>
              </a:rPr>
              <a:t>Poloostrov omývá na západě Atlantský </a:t>
            </a:r>
            <a:r>
              <a:rPr lang="cs-CZ" sz="1800" dirty="0">
                <a:solidFill>
                  <a:schemeClr val="bg1"/>
                </a:solidFill>
              </a:rPr>
              <a:t> oceán, na severu </a:t>
            </a:r>
            <a:endParaRPr lang="cs-CZ" sz="1800" dirty="0" smtClean="0">
              <a:solidFill>
                <a:schemeClr val="bg1"/>
              </a:solidFill>
            </a:endParaRPr>
          </a:p>
          <a:p>
            <a:r>
              <a:rPr lang="cs-CZ" sz="1800" dirty="0" smtClean="0">
                <a:solidFill>
                  <a:schemeClr val="bg1"/>
                </a:solidFill>
              </a:rPr>
              <a:t>Biskajský </a:t>
            </a:r>
            <a:r>
              <a:rPr lang="cs-CZ" sz="1800" dirty="0">
                <a:solidFill>
                  <a:schemeClr val="bg1"/>
                </a:solidFill>
              </a:rPr>
              <a:t>záliv a na  </a:t>
            </a:r>
            <a:r>
              <a:rPr lang="cs-CZ" sz="1800" dirty="0" smtClean="0">
                <a:solidFill>
                  <a:schemeClr val="bg1"/>
                </a:solidFill>
              </a:rPr>
              <a:t>východě Středozemní moře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Atlantský oceán spojuje se Středozemním mořem Gibraltarský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průliv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Ve Středozemním moři leží souostroví Baleáry, které náleží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Španělsku</a:t>
            </a:r>
          </a:p>
          <a:p>
            <a:endParaRPr lang="cs-CZ" sz="1800" dirty="0" smtClean="0">
              <a:solidFill>
                <a:schemeClr val="bg1"/>
              </a:solidFill>
            </a:endParaRPr>
          </a:p>
          <a:p>
            <a:pPr marL="64008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     </a:t>
            </a:r>
          </a:p>
          <a:p>
            <a:pPr marL="64008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  </a:t>
            </a:r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2" y="692696"/>
            <a:ext cx="68756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Státy Jižní  Evropy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2528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1000"/>
                            </p:stCondLst>
                            <p:childTnLst>
                              <p:par>
                                <p:cTn id="24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4000"/>
                            </p:stCondLst>
                            <p:childTnLst>
                              <p:par>
                                <p:cTn id="2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Desktop\400px-Iberian_Peninsula_location_map.svg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2271"/>
            <a:ext cx="9144000" cy="683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1700808"/>
            <a:ext cx="1308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Španělsko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85833" y="3012534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Madrid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Vývojový diagram: spojnice 5"/>
          <p:cNvSpPr/>
          <p:nvPr/>
        </p:nvSpPr>
        <p:spPr>
          <a:xfrm>
            <a:off x="3497993" y="3133080"/>
            <a:ext cx="87840" cy="6412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18637140">
            <a:off x="498902" y="2459658"/>
            <a:ext cx="14750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Portugalsko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 flipH="1" flipV="1">
            <a:off x="416004" y="3839003"/>
            <a:ext cx="72008" cy="4571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6004" y="3654337"/>
            <a:ext cx="1034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Lisabon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796136" y="442590"/>
            <a:ext cx="1335223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 rot="1854559">
            <a:off x="6012160" y="442590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And</a:t>
            </a:r>
            <a:r>
              <a:rPr lang="cs-CZ" dirty="0" smtClean="0">
                <a:solidFill>
                  <a:srgbClr val="FF0000"/>
                </a:solidFill>
              </a:rPr>
              <a:t>orra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07504" y="1009421"/>
            <a:ext cx="19665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Atlantský oceán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029227">
            <a:off x="5759343" y="4494900"/>
            <a:ext cx="2928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Středozemní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10383" y="90604"/>
            <a:ext cx="1641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Biskajský záliv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9635" y="5775549"/>
            <a:ext cx="2148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Gibraltarský průliv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19905478">
            <a:off x="6939642" y="2980474"/>
            <a:ext cx="1021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Baleáry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42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25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25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25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25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625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250"/>
                            </p:stCondLst>
                            <p:childTnLst>
                              <p:par>
                                <p:cTn id="45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1250"/>
                            </p:stCondLst>
                            <p:childTnLst>
                              <p:par>
                                <p:cTn id="4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4250"/>
                            </p:stCondLst>
                            <p:childTnLst>
                              <p:par>
                                <p:cTn id="56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7250"/>
                            </p:stCondLst>
                            <p:childTnLst>
                              <p:par>
                                <p:cTn id="6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30250"/>
                            </p:stCondLst>
                            <p:childTnLst>
                              <p:par>
                                <p:cTn id="6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3250"/>
                            </p:stCondLst>
                            <p:childTnLst>
                              <p:par>
                                <p:cTn id="7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6250"/>
                            </p:stCondLst>
                            <p:childTnLst>
                              <p:par>
                                <p:cTn id="8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/>
      <p:bldP spid="8" grpId="0" animBg="1"/>
      <p:bldP spid="9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ivatel\Desktop\Map_of_Mediterranean_seas_surrounding_Italy_with_no_legend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89032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8229600" cy="1399032"/>
          </a:xfrm>
        </p:spPr>
        <p:txBody>
          <a:bodyPr/>
          <a:lstStyle/>
          <a:p>
            <a: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Státy jižní Evropy</a:t>
            </a:r>
            <a:br>
              <a:rPr lang="cs-CZ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229600" cy="4572000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bg1"/>
                </a:solidFill>
              </a:rPr>
              <a:t>Státy ležící na Apeninském poloostrově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Itálie  /se Sardinií a Sicílií /              Řím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Vatikán                                            </a:t>
            </a:r>
            <a:r>
              <a:rPr lang="cs-CZ" sz="1800" dirty="0" err="1" smtClean="0">
                <a:solidFill>
                  <a:schemeClr val="bg1"/>
                </a:solidFill>
              </a:rPr>
              <a:t>Vatikán</a:t>
            </a:r>
            <a:endParaRPr lang="cs-CZ" sz="1800" dirty="0" smtClean="0">
              <a:solidFill>
                <a:schemeClr val="bg1"/>
              </a:solidFill>
            </a:endParaRPr>
          </a:p>
          <a:p>
            <a:r>
              <a:rPr lang="cs-CZ" sz="1800" dirty="0" smtClean="0">
                <a:solidFill>
                  <a:schemeClr val="bg1"/>
                </a:solidFill>
              </a:rPr>
              <a:t>San Marino                                       San Marino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Apeninský poloostrov je omýván několika moři :</a:t>
            </a:r>
          </a:p>
          <a:p>
            <a:r>
              <a:rPr lang="cs-CZ" sz="1800" dirty="0" smtClean="0">
                <a:solidFill>
                  <a:schemeClr val="bg1"/>
                </a:solidFill>
              </a:rPr>
              <a:t>Ligurské, </a:t>
            </a:r>
            <a:r>
              <a:rPr lang="cs-CZ" sz="1800" dirty="0" err="1" smtClean="0">
                <a:solidFill>
                  <a:schemeClr val="bg1"/>
                </a:solidFill>
              </a:rPr>
              <a:t>Tyrhenské</a:t>
            </a:r>
            <a:r>
              <a:rPr lang="cs-CZ" sz="1800" dirty="0" smtClean="0">
                <a:solidFill>
                  <a:schemeClr val="bg1"/>
                </a:solidFill>
              </a:rPr>
              <a:t>, Středozemní, Jónské a Jaderské</a:t>
            </a:r>
          </a:p>
          <a:p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15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2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8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1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Map_of_Mediterranean_seas_surrounding_Italy_with_no_legend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068" y="-148353"/>
            <a:ext cx="9143999" cy="652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741579">
            <a:off x="3048743" y="1049656"/>
            <a:ext cx="97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I t á </a:t>
            </a:r>
            <a:r>
              <a:rPr lang="cs-CZ" dirty="0" err="1" smtClean="0">
                <a:solidFill>
                  <a:schemeClr val="bg1"/>
                </a:solidFill>
              </a:rPr>
              <a:t>li</a:t>
            </a:r>
            <a:r>
              <a:rPr lang="cs-CZ" dirty="0" smtClean="0">
                <a:solidFill>
                  <a:schemeClr val="bg1"/>
                </a:solidFill>
              </a:rPr>
              <a:t> 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Vývojový diagram: spojnice 2"/>
          <p:cNvSpPr/>
          <p:nvPr/>
        </p:nvSpPr>
        <p:spPr>
          <a:xfrm>
            <a:off x="4453385" y="2550046"/>
            <a:ext cx="74547" cy="5715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461954" y="2422530"/>
            <a:ext cx="587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Řím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520257" y="1468987"/>
            <a:ext cx="15562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490658" y="1160143"/>
            <a:ext cx="13051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San M</a:t>
            </a:r>
            <a:r>
              <a:rPr lang="cs-CZ" sz="1600" dirty="0" smtClean="0">
                <a:solidFill>
                  <a:srgbClr val="FF0000"/>
                </a:solidFill>
              </a:rPr>
              <a:t>arino</a:t>
            </a:r>
            <a:endParaRPr lang="cs-CZ" sz="16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endCxn id="4" idx="1"/>
          </p:cNvCxnSpPr>
          <p:nvPr/>
        </p:nvCxnSpPr>
        <p:spPr>
          <a:xfrm flipV="1">
            <a:off x="3020268" y="2607196"/>
            <a:ext cx="1441686" cy="11098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 rot="19359350">
            <a:off x="3131840" y="2823560"/>
            <a:ext cx="9460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Vat</a:t>
            </a:r>
            <a:r>
              <a:rPr lang="cs-CZ" sz="1600" dirty="0" smtClean="0">
                <a:solidFill>
                  <a:srgbClr val="FF0000"/>
                </a:solidFill>
              </a:rPr>
              <a:t>ikán</a:t>
            </a:r>
            <a:endParaRPr lang="cs-CZ" sz="1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98375" y="4079984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Sicílie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226072">
            <a:off x="1846676" y="2977447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Sardinie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309543" y="1659004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Ligurské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414364"/>
            <a:ext cx="1914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Tyrhénské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817141">
            <a:off x="3701040" y="4836226"/>
            <a:ext cx="2210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Středozemní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905958">
            <a:off x="5969994" y="2085633"/>
            <a:ext cx="1837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Jaderské moře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 rot="19538638">
            <a:off x="7156113" y="3775056"/>
            <a:ext cx="159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Jónské moře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07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4" presetClass="entr" presetSubtype="1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7000"/>
                            </p:stCondLst>
                            <p:childTnLst>
                              <p:par>
                                <p:cTn id="38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0"/>
                            </p:stCondLst>
                            <p:childTnLst>
                              <p:par>
                                <p:cTn id="4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4000"/>
                            </p:stCondLst>
                            <p:childTnLst>
                              <p:par>
                                <p:cTn id="5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6000"/>
                            </p:stCondLst>
                            <p:childTnLst>
                              <p:par>
                                <p:cTn id="6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8000"/>
                            </p:stCondLst>
                            <p:childTnLst>
                              <p:par>
                                <p:cTn id="7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1000"/>
                            </p:stCondLst>
                            <p:childTnLst>
                              <p:par>
                                <p:cTn id="77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4000"/>
                            </p:stCondLst>
                            <p:childTnLst>
                              <p:par>
                                <p:cTn id="8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37000"/>
                            </p:stCondLst>
                            <p:childTnLst>
                              <p:par>
                                <p:cTn id="9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9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greece_m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40028"/>
            <a:ext cx="9144000" cy="683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189503" y="1772816"/>
            <a:ext cx="67649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St</a:t>
            </a:r>
            <a:r>
              <a:rPr lang="cs-CZ" sz="5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ÁTY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Jižní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EvropY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3838982"/>
            <a:ext cx="81403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Řecko, oficiálně Helénská republika, leží na jihu Balkánského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poloostrova, na poloostrově  Peloponés </a:t>
            </a:r>
            <a:r>
              <a:rPr lang="cs-CZ" dirty="0">
                <a:solidFill>
                  <a:schemeClr val="bg1"/>
                </a:solidFill>
              </a:rPr>
              <a:t>a na ostrovech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rozkládajících se v Egejském, Jónském,</a:t>
            </a:r>
            <a:r>
              <a:rPr lang="cs-CZ" dirty="0">
                <a:solidFill>
                  <a:schemeClr val="bg1"/>
                </a:solidFill>
              </a:rPr>
              <a:t> Thráckém a Středozemním moři.</a:t>
            </a:r>
          </a:p>
          <a:p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2384" y="3284984"/>
            <a:ext cx="3454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Řecko                         Athény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892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greece_m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3960"/>
            <a:ext cx="9144000" cy="7173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Vývojový diagram: spojnice 2"/>
          <p:cNvSpPr/>
          <p:nvPr/>
        </p:nvSpPr>
        <p:spPr>
          <a:xfrm flipH="1" flipV="1">
            <a:off x="4237107" y="3980086"/>
            <a:ext cx="72007" cy="813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741618" y="3692062"/>
            <a:ext cx="8996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Athény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41866" y="1472883"/>
            <a:ext cx="172354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Tyrhénské moře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348934">
            <a:off x="3995936" y="2492896"/>
            <a:ext cx="150233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Egejské moře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09120"/>
            <a:ext cx="12795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Jónské moře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650235">
            <a:off x="3928067" y="5146051"/>
            <a:ext cx="13051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Krétské moře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799" y="6484694"/>
            <a:ext cx="299473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S t ř e d o z e m n í     m o ř e 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1472883"/>
            <a:ext cx="2081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Jižní část Balkánského</a:t>
            </a:r>
          </a:p>
          <a:p>
            <a:r>
              <a:rPr lang="cs-CZ" sz="1400" dirty="0">
                <a:solidFill>
                  <a:schemeClr val="bg1"/>
                </a:solidFill>
              </a:rPr>
              <a:t> </a:t>
            </a:r>
            <a:r>
              <a:rPr lang="cs-CZ" sz="1400" dirty="0" smtClean="0">
                <a:solidFill>
                  <a:schemeClr val="bg1"/>
                </a:solidFill>
              </a:rPr>
              <a:t>          poloostrova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4061394"/>
            <a:ext cx="10935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Peloponés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3798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70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3000"/>
                            </p:stCondLst>
                            <p:childTnLst>
                              <p:par>
                                <p:cTn id="6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6000"/>
                            </p:stCondLst>
                            <p:childTnLst>
                              <p:par>
                                <p:cTn id="6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Jihoevropské země se rozkládají na poloostrovech jižní Evropy </a:t>
            </a:r>
            <a:r>
              <a:rPr lang="cs-CZ" dirty="0" smtClean="0"/>
              <a:t>- Pyrenejský</a:t>
            </a:r>
            <a:r>
              <a:rPr lang="cs-CZ" dirty="0"/>
              <a:t>, Apeninský, </a:t>
            </a:r>
            <a:r>
              <a:rPr lang="cs-CZ" dirty="0" err="1" smtClean="0"/>
              <a:t>Bálkanský</a:t>
            </a:r>
            <a:r>
              <a:rPr lang="cs-CZ" dirty="0" smtClean="0"/>
              <a:t> </a:t>
            </a:r>
            <a:r>
              <a:rPr lang="cs-CZ" dirty="0"/>
              <a:t>a na ostrovech Atlantského oceánu a Středozemního moře. </a:t>
            </a:r>
            <a:endParaRPr lang="cs-CZ" dirty="0" smtClean="0"/>
          </a:p>
          <a:p>
            <a:r>
              <a:rPr lang="cs-CZ" dirty="0"/>
              <a:t>Stálým problémem je zemětřesení a vulkanická činnost</a:t>
            </a:r>
            <a:r>
              <a:rPr lang="cs-CZ" dirty="0" smtClean="0"/>
              <a:t>.</a:t>
            </a:r>
          </a:p>
          <a:p>
            <a:r>
              <a:rPr lang="cs-CZ" dirty="0"/>
              <a:t>V jižní Evropě je </a:t>
            </a:r>
            <a:r>
              <a:rPr lang="cs-CZ" dirty="0" smtClean="0"/>
              <a:t>významné zemědělství.</a:t>
            </a:r>
          </a:p>
          <a:p>
            <a:r>
              <a:rPr lang="cs-CZ" dirty="0" smtClean="0"/>
              <a:t>Mezi </a:t>
            </a:r>
            <a:r>
              <a:rPr lang="cs-CZ" dirty="0"/>
              <a:t>hlavní </a:t>
            </a:r>
            <a:r>
              <a:rPr lang="cs-CZ" dirty="0" smtClean="0"/>
              <a:t>produkty patří </a:t>
            </a:r>
            <a:r>
              <a:rPr lang="cs-CZ" dirty="0"/>
              <a:t>hlavně ovoce, </a:t>
            </a:r>
            <a:r>
              <a:rPr lang="cs-CZ" dirty="0" smtClean="0"/>
              <a:t>olivy, fíky, víno.</a:t>
            </a:r>
          </a:p>
          <a:p>
            <a:r>
              <a:rPr lang="cs-CZ" dirty="0" smtClean="0"/>
              <a:t>Za sluncem, </a:t>
            </a:r>
            <a:r>
              <a:rPr lang="cs-CZ" dirty="0"/>
              <a:t>teplým mořem a památkami sem ročně přijíždí miliony turistů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92435" y="548680"/>
            <a:ext cx="46875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JIŽNÍ EVROPA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6057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9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0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l-PL" sz="1400" dirty="0"/>
              <a:t>INTERNET. </a:t>
            </a:r>
            <a:r>
              <a:rPr lang="pl-PL" sz="1400" i="1" dirty="0"/>
              <a:t>www.google.cz</a:t>
            </a:r>
            <a:r>
              <a:rPr lang="pl-PL" sz="1400" dirty="0"/>
              <a:t> [online]. [cit. 28.11.2012]. Dostupný na WWW: </a:t>
            </a:r>
            <a:r>
              <a:rPr lang="pl-PL" sz="1400" dirty="0">
                <a:hlinkClick r:id="rId3"/>
              </a:rPr>
              <a:t>http://</a:t>
            </a:r>
            <a:r>
              <a:rPr lang="pl-PL" sz="1400" dirty="0" smtClean="0">
                <a:hlinkClick r:id="rId3"/>
              </a:rPr>
              <a:t>media0.jex.cz/images/media0:4b326784b5c8d.png/Ji%C5%BEn%C3%AD%20evropa.pn</a:t>
            </a:r>
            <a:endParaRPr lang="pl-PL" sz="1400" dirty="0" smtClean="0"/>
          </a:p>
          <a:p>
            <a:r>
              <a:rPr lang="pl-PL" sz="1400" dirty="0"/>
              <a:t>INERNET. </a:t>
            </a:r>
            <a:r>
              <a:rPr lang="pl-PL" sz="1400" i="1" dirty="0"/>
              <a:t>www.google.cz</a:t>
            </a:r>
            <a:r>
              <a:rPr lang="pl-PL" sz="1400" dirty="0"/>
              <a:t> [online]. [cit. 28.11.2012]. Dostupný na WWW: </a:t>
            </a:r>
            <a:r>
              <a:rPr lang="pl-PL" sz="1400" dirty="0">
                <a:hlinkClick r:id="rId4"/>
              </a:rPr>
              <a:t>http://</a:t>
            </a:r>
            <a:r>
              <a:rPr lang="pl-PL" sz="1400" dirty="0" smtClean="0">
                <a:hlinkClick r:id="rId4"/>
              </a:rPr>
              <a:t>upload.wikimedia.org/wikipedia/commons/thumb/0/0e/Iberian_Peninsula_location_map.svg/400px-Iberian_Peninsula_location_map.svg.png</a:t>
            </a:r>
            <a:endParaRPr lang="pl-PL" sz="1400" dirty="0" smtClean="0"/>
          </a:p>
          <a:p>
            <a:r>
              <a:rPr lang="pl-PL" sz="1400" dirty="0"/>
              <a:t>INTERNET. </a:t>
            </a:r>
            <a:r>
              <a:rPr lang="pl-PL" sz="1400" i="1" dirty="0"/>
              <a:t>www.google.com</a:t>
            </a:r>
            <a:r>
              <a:rPr lang="pl-PL" sz="1400" dirty="0"/>
              <a:t> [online]. [cit. 29.11.2012]. Dostupný na WWW: </a:t>
            </a:r>
            <a:r>
              <a:rPr lang="pl-PL" sz="1400" dirty="0">
                <a:hlinkClick r:id="rId5"/>
              </a:rPr>
              <a:t>http://wiki.rvp.cz/@api/deki/files/299/=</a:t>
            </a:r>
            <a:r>
              <a:rPr lang="pl-PL" sz="1400" dirty="0" smtClean="0">
                <a:hlinkClick r:id="rId5"/>
              </a:rPr>
              <a:t>Map_of_Mediterranean_seas_surrounding_Italy_with_no</a:t>
            </a:r>
            <a:endParaRPr lang="pl-PL" sz="1400" dirty="0" smtClean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801976" y="404664"/>
            <a:ext cx="26917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Zdroje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5038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199</TotalTime>
  <Words>326</Words>
  <Application>Microsoft Office PowerPoint</Application>
  <PresentationFormat>Předvádění na obrazovce (4:3)</PresentationFormat>
  <Paragraphs>84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</vt:lpstr>
      <vt:lpstr> </vt:lpstr>
      <vt:lpstr>Prezentace aplikace PowerPoint</vt:lpstr>
      <vt:lpstr>Prezentace aplikace PowerPoint</vt:lpstr>
      <vt:lpstr>Státy jižní Evropy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25</cp:revision>
  <dcterms:created xsi:type="dcterms:W3CDTF">2012-11-28T15:12:48Z</dcterms:created>
  <dcterms:modified xsi:type="dcterms:W3CDTF">2013-02-07T18:05:50Z</dcterms:modified>
</cp:coreProperties>
</file>