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65" r:id="rId3"/>
    <p:sldId id="256" r:id="rId4"/>
    <p:sldId id="258" r:id="rId5"/>
    <p:sldId id="257" r:id="rId6"/>
    <p:sldId id="260" r:id="rId7"/>
    <p:sldId id="259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VY_32_INOVACE_12C_02_Portugalsko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B9C6E84E-E7B1-48DD-B5C8-409BADE95353}" type="presOf" srcId="{445C7998-7549-48B0-BD68-D4F0167F02E5}" destId="{4D19AB04-24FA-40C2-B203-52AE3D15E171}" srcOrd="1" destOrd="0" presId="urn:microsoft.com/office/officeart/2005/8/layout/target3"/>
    <dgm:cxn modelId="{3A395E1D-1652-4B6F-8929-777CC14D97D8}" type="presOf" srcId="{019433A1-1324-4DE1-9E6F-32B851095F74}" destId="{CC1D5B29-8413-4412-9F6D-55E531B84639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DA919A3-B6BA-44FD-A926-FCA1BFF38393}" type="presOf" srcId="{39F8B381-5807-488E-AC22-73DD4140ED4A}" destId="{71045F8C-00FA-488E-A7BD-E2E6753D979D}" srcOrd="0" destOrd="0" presId="urn:microsoft.com/office/officeart/2005/8/layout/target3"/>
    <dgm:cxn modelId="{7D3BBE6C-96F7-4BBF-B3C2-D98D07069AF5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AE40E38A-4B73-428A-8FFA-95A833B81B60}" type="presOf" srcId="{C73C7642-F245-4585-8F88-243F9FAEF6CA}" destId="{304CA11A-E17E-4999-A128-C72BF543B20D}" srcOrd="0" destOrd="0" presId="urn:microsoft.com/office/officeart/2005/8/layout/target3"/>
    <dgm:cxn modelId="{F1591C77-FDF1-4AD1-8787-40C4363E7441}" type="presOf" srcId="{9F18DD90-522E-4A06-9EDB-3FF7C7EB6637}" destId="{932F2F5B-E5E6-4E00-9503-10413FFBA7E0}" srcOrd="1" destOrd="0" presId="urn:microsoft.com/office/officeart/2005/8/layout/target3"/>
    <dgm:cxn modelId="{6B4AA349-B2FE-4BF6-AA03-8B6409025BF3}" type="presOf" srcId="{0C6E1E16-08A6-4B86-AB9F-749A7749D4C9}" destId="{D8344A4C-A59C-418B-AE84-1CF03F62012F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CAAEB9C-F8D3-4158-9F93-C88C33EEC64B}" type="presOf" srcId="{445C7998-7549-48B0-BD68-D4F0167F02E5}" destId="{BC35EE03-4121-4EF9-923D-7CB6D30D358D}" srcOrd="0" destOrd="0" presId="urn:microsoft.com/office/officeart/2005/8/layout/target3"/>
    <dgm:cxn modelId="{4A72C72E-8426-48E4-92F5-A3EFF1F989FB}" type="presOf" srcId="{FBBFC3EA-9D9D-4F3A-BEA6-9C2C0E46BF20}" destId="{601CDFA2-8205-4060-95D5-B0A001D0D0E3}" srcOrd="0" destOrd="0" presId="urn:microsoft.com/office/officeart/2005/8/layout/target3"/>
    <dgm:cxn modelId="{2B44D63D-E57A-41B0-922C-05CD81F6EC90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502C59FE-1E80-45F8-9F05-0E02EDEC8BD3}" type="presOf" srcId="{019433A1-1324-4DE1-9E6F-32B851095F74}" destId="{83FE2C4A-F11C-43B1-9923-1AFAA3244381}" srcOrd="1" destOrd="0" presId="urn:microsoft.com/office/officeart/2005/8/layout/target3"/>
    <dgm:cxn modelId="{669F800E-D845-4333-8873-3C6FE9CEDD35}" type="presOf" srcId="{0C6E1E16-08A6-4B86-AB9F-749A7749D4C9}" destId="{B7652895-8F40-40B1-8BC2-AD2A1592E4B6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4627BC6-2D1F-4840-8B83-254DB5856CDD}" type="presOf" srcId="{EBC41103-E2E5-4D48-9B4B-425520D3D098}" destId="{D3CEBA79-51F7-49AC-8104-9DE2B978BFF4}" srcOrd="1" destOrd="0" presId="urn:microsoft.com/office/officeart/2005/8/layout/target3"/>
    <dgm:cxn modelId="{F9A3FB28-62D3-4E8B-9445-855ABE6B3D11}" type="presOf" srcId="{9F18DD90-522E-4A06-9EDB-3FF7C7EB6637}" destId="{D102FEF8-6917-41D2-AE5D-914C1EA8F84A}" srcOrd="0" destOrd="0" presId="urn:microsoft.com/office/officeart/2005/8/layout/target3"/>
    <dgm:cxn modelId="{1EECD0B2-BC85-404E-BF01-739B8CE06103}" type="presOf" srcId="{EBC41103-E2E5-4D48-9B4B-425520D3D098}" destId="{F732C171-B6A8-40AC-BE86-9061B3C3D3B8}" srcOrd="0" destOrd="0" presId="urn:microsoft.com/office/officeart/2005/8/layout/target3"/>
    <dgm:cxn modelId="{AC094F49-004D-4A2B-A069-31B1C81833E4}" type="presParOf" srcId="{71045F8C-00FA-488E-A7BD-E2E6753D979D}" destId="{3577EC6B-C980-4F34-8C69-4365E7B8FC8C}" srcOrd="0" destOrd="0" presId="urn:microsoft.com/office/officeart/2005/8/layout/target3"/>
    <dgm:cxn modelId="{362D760D-8C29-444F-9EC0-D963570216CE}" type="presParOf" srcId="{71045F8C-00FA-488E-A7BD-E2E6753D979D}" destId="{6940EB87-DC1D-4BC3-9408-9AC2E1FFC039}" srcOrd="1" destOrd="0" presId="urn:microsoft.com/office/officeart/2005/8/layout/target3"/>
    <dgm:cxn modelId="{265AA1B2-38C3-4B7E-922B-BA6A33498A32}" type="presParOf" srcId="{71045F8C-00FA-488E-A7BD-E2E6753D979D}" destId="{BC35EE03-4121-4EF9-923D-7CB6D30D358D}" srcOrd="2" destOrd="0" presId="urn:microsoft.com/office/officeart/2005/8/layout/target3"/>
    <dgm:cxn modelId="{23D3FF49-C4CF-4AB8-A81D-7C38FF02317A}" type="presParOf" srcId="{71045F8C-00FA-488E-A7BD-E2E6753D979D}" destId="{D3840DFA-901C-4049-8AB2-27AC2BA34540}" srcOrd="3" destOrd="0" presId="urn:microsoft.com/office/officeart/2005/8/layout/target3"/>
    <dgm:cxn modelId="{AA269D97-440B-4A86-9BEF-C7653CB81BB6}" type="presParOf" srcId="{71045F8C-00FA-488E-A7BD-E2E6753D979D}" destId="{5BDA8D49-C64C-4FDF-ACCF-171444A32B21}" srcOrd="4" destOrd="0" presId="urn:microsoft.com/office/officeart/2005/8/layout/target3"/>
    <dgm:cxn modelId="{3DADA44D-FECE-4D8C-AF46-3955DF044098}" type="presParOf" srcId="{71045F8C-00FA-488E-A7BD-E2E6753D979D}" destId="{D8344A4C-A59C-418B-AE84-1CF03F62012F}" srcOrd="5" destOrd="0" presId="urn:microsoft.com/office/officeart/2005/8/layout/target3"/>
    <dgm:cxn modelId="{9F04B07C-AC1C-4DBE-B56A-A02527965FD3}" type="presParOf" srcId="{71045F8C-00FA-488E-A7BD-E2E6753D979D}" destId="{57DDA582-354B-4295-AE97-083B34E96D1A}" srcOrd="6" destOrd="0" presId="urn:microsoft.com/office/officeart/2005/8/layout/target3"/>
    <dgm:cxn modelId="{3D206F08-AE5B-4A40-9266-AAD40009CB6A}" type="presParOf" srcId="{71045F8C-00FA-488E-A7BD-E2E6753D979D}" destId="{4A11C032-4DF2-44E5-8C80-1286B3D4B133}" srcOrd="7" destOrd="0" presId="urn:microsoft.com/office/officeart/2005/8/layout/target3"/>
    <dgm:cxn modelId="{B78CD2A3-3C9B-48FD-8DC7-1EC1837B6D54}" type="presParOf" srcId="{71045F8C-00FA-488E-A7BD-E2E6753D979D}" destId="{601CDFA2-8205-4060-95D5-B0A001D0D0E3}" srcOrd="8" destOrd="0" presId="urn:microsoft.com/office/officeart/2005/8/layout/target3"/>
    <dgm:cxn modelId="{96E53B9C-9670-4298-AB9F-DA4DF6708895}" type="presParOf" srcId="{71045F8C-00FA-488E-A7BD-E2E6753D979D}" destId="{EA95FEE9-5F68-48C7-93BB-0F8C419DA96D}" srcOrd="9" destOrd="0" presId="urn:microsoft.com/office/officeart/2005/8/layout/target3"/>
    <dgm:cxn modelId="{D1211EFF-DA7F-47BA-9D87-B5E275401AB7}" type="presParOf" srcId="{71045F8C-00FA-488E-A7BD-E2E6753D979D}" destId="{BB3828A8-1683-43A3-8BCA-2995B7EAE8F3}" srcOrd="10" destOrd="0" presId="urn:microsoft.com/office/officeart/2005/8/layout/target3"/>
    <dgm:cxn modelId="{A3D1DC3C-B2AB-47FB-A544-9F338480DCF9}" type="presParOf" srcId="{71045F8C-00FA-488E-A7BD-E2E6753D979D}" destId="{CC1D5B29-8413-4412-9F6D-55E531B84639}" srcOrd="11" destOrd="0" presId="urn:microsoft.com/office/officeart/2005/8/layout/target3"/>
    <dgm:cxn modelId="{3F643B07-507A-4748-A300-1321086FC4A3}" type="presParOf" srcId="{71045F8C-00FA-488E-A7BD-E2E6753D979D}" destId="{AEEDACE7-4427-455B-A155-2C3381828BD7}" srcOrd="12" destOrd="0" presId="urn:microsoft.com/office/officeart/2005/8/layout/target3"/>
    <dgm:cxn modelId="{E74C5C7D-1B9F-40E6-B471-F804FC6C5F19}" type="presParOf" srcId="{71045F8C-00FA-488E-A7BD-E2E6753D979D}" destId="{7C8531F2-00DF-4DB1-A6C6-AF46193E1BBF}" srcOrd="13" destOrd="0" presId="urn:microsoft.com/office/officeart/2005/8/layout/target3"/>
    <dgm:cxn modelId="{6636F9CD-FD0E-46AF-A346-EEB4CA6CC416}" type="presParOf" srcId="{71045F8C-00FA-488E-A7BD-E2E6753D979D}" destId="{304CA11A-E17E-4999-A128-C72BF543B20D}" srcOrd="14" destOrd="0" presId="urn:microsoft.com/office/officeart/2005/8/layout/target3"/>
    <dgm:cxn modelId="{46DD70EE-B0B4-4D4B-A676-93D2D276F02B}" type="presParOf" srcId="{71045F8C-00FA-488E-A7BD-E2E6753D979D}" destId="{C67EF5F7-B425-49AF-82F9-2446588ED851}" srcOrd="15" destOrd="0" presId="urn:microsoft.com/office/officeart/2005/8/layout/target3"/>
    <dgm:cxn modelId="{731B0FF2-2D13-4260-A315-AB30755F0014}" type="presParOf" srcId="{71045F8C-00FA-488E-A7BD-E2E6753D979D}" destId="{14E80F71-B028-4CCE-8C5A-7AE67F9A28C6}" srcOrd="16" destOrd="0" presId="urn:microsoft.com/office/officeart/2005/8/layout/target3"/>
    <dgm:cxn modelId="{9CA6C77A-033A-49D0-A6CE-77B926625F4E}" type="presParOf" srcId="{71045F8C-00FA-488E-A7BD-E2E6753D979D}" destId="{F732C171-B6A8-40AC-BE86-9061B3C3D3B8}" srcOrd="17" destOrd="0" presId="urn:microsoft.com/office/officeart/2005/8/layout/target3"/>
    <dgm:cxn modelId="{39986B89-1944-407C-A205-44572F7F7C2A}" type="presParOf" srcId="{71045F8C-00FA-488E-A7BD-E2E6753D979D}" destId="{D8C5187E-68B6-4E2E-86D0-57087190219B}" srcOrd="18" destOrd="0" presId="urn:microsoft.com/office/officeart/2005/8/layout/target3"/>
    <dgm:cxn modelId="{0B98C6D2-7477-4867-A6DC-4543C51E78D4}" type="presParOf" srcId="{71045F8C-00FA-488E-A7BD-E2E6753D979D}" destId="{1A909E4D-639C-4CB7-A7CE-FC1133FAA37E}" srcOrd="19" destOrd="0" presId="urn:microsoft.com/office/officeart/2005/8/layout/target3"/>
    <dgm:cxn modelId="{0592FC49-03CC-4CBB-B27A-9BBA73C483EB}" type="presParOf" srcId="{71045F8C-00FA-488E-A7BD-E2E6753D979D}" destId="{D102FEF8-6917-41D2-AE5D-914C1EA8F84A}" srcOrd="20" destOrd="0" presId="urn:microsoft.com/office/officeart/2005/8/layout/target3"/>
    <dgm:cxn modelId="{23222323-E4A7-4320-B3DA-2DCEF0C54E46}" type="presParOf" srcId="{71045F8C-00FA-488E-A7BD-E2E6753D979D}" destId="{4D19AB04-24FA-40C2-B203-52AE3D15E171}" srcOrd="21" destOrd="0" presId="urn:microsoft.com/office/officeart/2005/8/layout/target3"/>
    <dgm:cxn modelId="{E3B49EC5-1A29-4566-9D0B-545E3FDA62C9}" type="presParOf" srcId="{71045F8C-00FA-488E-A7BD-E2E6753D979D}" destId="{B7652895-8F40-40B1-8BC2-AD2A1592E4B6}" srcOrd="22" destOrd="0" presId="urn:microsoft.com/office/officeart/2005/8/layout/target3"/>
    <dgm:cxn modelId="{4AB11ADB-9055-4A41-8CB1-D462909E5FDD}" type="presParOf" srcId="{71045F8C-00FA-488E-A7BD-E2E6753D979D}" destId="{3F478621-DC04-4E99-8ED0-6EF817E39D41}" srcOrd="23" destOrd="0" presId="urn:microsoft.com/office/officeart/2005/8/layout/target3"/>
    <dgm:cxn modelId="{FC2DA64C-3581-4B4C-B01B-10954D2042B3}" type="presParOf" srcId="{71045F8C-00FA-488E-A7BD-E2E6753D979D}" destId="{83FE2C4A-F11C-43B1-9923-1AFAA3244381}" srcOrd="24" destOrd="0" presId="urn:microsoft.com/office/officeart/2005/8/layout/target3"/>
    <dgm:cxn modelId="{A07BCC21-BF6C-40DB-B796-0CDF7EBA55B4}" type="presParOf" srcId="{71045F8C-00FA-488E-A7BD-E2E6753D979D}" destId="{0E0F4EFC-82FA-4EC4-801E-BC2F931EC339}" srcOrd="25" destOrd="0" presId="urn:microsoft.com/office/officeart/2005/8/layout/target3"/>
    <dgm:cxn modelId="{262E345D-E8AF-4E50-96E9-1ED95AB9B072}" type="presParOf" srcId="{71045F8C-00FA-488E-A7BD-E2E6753D979D}" destId="{D3CEBA79-51F7-49AC-8104-9DE2B978BFF4}" srcOrd="26" destOrd="0" presId="urn:microsoft.com/office/officeart/2005/8/layout/target3"/>
    <dgm:cxn modelId="{BE6EDD05-4FC5-4C52-A375-C5423E6C2A23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Mgr. Kuchtová Květoslava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b="0" i="0" u="none" kern="1200" dirty="0" smtClean="0"/>
            <a:t>VY_32_INOVACE_12C_02_Portugalsko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Zeměpis 7.ročník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9880B7-D244-4AD7-8D2F-9F3C11AFBCA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587361-CD01-4710-8F26-8198C45EF8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089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3666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2465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771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241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3606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7185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7169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0392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2757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5676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87361-CD01-4710-8F26-8198C45EF81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703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D1B8B15-78C4-405D-BE2B-49A69D691E6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5937317-EC5E-4BCB-B180-82BE16E2E79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Serra_de_Mar%C3%A3o&amp;action=edit&amp;redlink=1" TargetMode="External"/><Relationship Id="rId13" Type="http://schemas.openxmlformats.org/officeDocument/2006/relationships/hyperlink" Target="http://cs.wikipedia.org/w/index.php?title=Serra_de_Monchique&amp;action=edit&amp;redlink=1" TargetMode="External"/><Relationship Id="rId18" Type="http://schemas.openxmlformats.org/officeDocument/2006/relationships/hyperlink" Target="http://cs.wikipedia.org/wiki/Tektonick%C3%A1_deska" TargetMode="External"/><Relationship Id="rId3" Type="http://schemas.openxmlformats.org/officeDocument/2006/relationships/hyperlink" Target="http://cs.wikipedia.org/wiki/Sever" TargetMode="External"/><Relationship Id="rId21" Type="http://schemas.openxmlformats.org/officeDocument/2006/relationships/hyperlink" Target="http://cs.wikipedia.org/wiki/Tejo" TargetMode="External"/><Relationship Id="rId7" Type="http://schemas.openxmlformats.org/officeDocument/2006/relationships/hyperlink" Target="http://cs.wikipedia.org/w/index.php?title=Serra_do_Gerez&amp;action=edit&amp;redlink=1" TargetMode="External"/><Relationship Id="rId12" Type="http://schemas.openxmlformats.org/officeDocument/2006/relationships/hyperlink" Target="http://cs.wikipedia.org/wiki/Alentejo" TargetMode="External"/><Relationship Id="rId17" Type="http://schemas.openxmlformats.org/officeDocument/2006/relationships/hyperlink" Target="http://cs.wikipedia.org/w/index.php?title=Riftov%C3%A1_z%C3%B3na&amp;action=edit&amp;redlink=1" TargetMode="External"/><Relationship Id="rId25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6" Type="http://schemas.openxmlformats.org/officeDocument/2006/relationships/hyperlink" Target="http://cs.wikipedia.org/wiki/Azory" TargetMode="External"/><Relationship Id="rId20" Type="http://schemas.openxmlformats.org/officeDocument/2006/relationships/hyperlink" Target="http://cs.wikipedia.org/wiki/%C5%98ek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Serra_de_Nogueira&amp;action=edit&amp;redlink=1" TargetMode="External"/><Relationship Id="rId11" Type="http://schemas.openxmlformats.org/officeDocument/2006/relationships/hyperlink" Target="http://cs.wikipedia.org/w/index.php?title=Serra_de_S%C3%A3o_Mamede&amp;action=edit&amp;redlink=1" TargetMode="External"/><Relationship Id="rId24" Type="http://schemas.openxmlformats.org/officeDocument/2006/relationships/image" Target="../media/image9.jpeg"/><Relationship Id="rId5" Type="http://schemas.openxmlformats.org/officeDocument/2006/relationships/hyperlink" Target="http://cs.wikipedia.org/w/index.php?title=Horsk%C3%A1_p%C3%A1sma&amp;action=edit&amp;redlink=1" TargetMode="External"/><Relationship Id="rId15" Type="http://schemas.openxmlformats.org/officeDocument/2006/relationships/hyperlink" Target="http://cs.wikipedia.org/wiki/Madeira_(souostrov%C3%AD)" TargetMode="External"/><Relationship Id="rId23" Type="http://schemas.openxmlformats.org/officeDocument/2006/relationships/hyperlink" Target="http://cs.wikipedia.org/wiki/Guadiana" TargetMode="External"/><Relationship Id="rId10" Type="http://schemas.openxmlformats.org/officeDocument/2006/relationships/hyperlink" Target="http://cs.wikipedia.org/wiki/Nadmo%C5%99sk%C3%A1_v%C3%BD%C5%A1ka" TargetMode="External"/><Relationship Id="rId19" Type="http://schemas.openxmlformats.org/officeDocument/2006/relationships/hyperlink" Target="http://cs.wikipedia.org/wiki/Zem%C4%9Bt%C5%99esen%C3%AD" TargetMode="External"/><Relationship Id="rId4" Type="http://schemas.openxmlformats.org/officeDocument/2006/relationships/hyperlink" Target="http://cs.wikipedia.org/wiki/V%C3%BDchod" TargetMode="External"/><Relationship Id="rId9" Type="http://schemas.openxmlformats.org/officeDocument/2006/relationships/hyperlink" Target="http://cs.wikipedia.org/wiki/Serra_da_Estrela" TargetMode="External"/><Relationship Id="rId14" Type="http://schemas.openxmlformats.org/officeDocument/2006/relationships/hyperlink" Target="http://cs.wikipedia.org/wiki/N%C3%AD%C5%BEina" TargetMode="External"/><Relationship Id="rId22" Type="http://schemas.openxmlformats.org/officeDocument/2006/relationships/hyperlink" Target="http://cs.wikipedia.org/wiki/Douro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i.idnes.cz/11/052/cl6/HIG3b2f9f_6._Ostrov_Sao_Miguel_kopie.jpg" TargetMode="External"/><Relationship Id="rId13" Type="http://schemas.openxmlformats.org/officeDocument/2006/relationships/hyperlink" Target="http://hepaticas.files.wordpress.com/2011/04/fernc3a3o-de-magalhc3a3es.jpg" TargetMode="External"/><Relationship Id="rId18" Type="http://schemas.openxmlformats.org/officeDocument/2006/relationships/hyperlink" Target="http://1.bp.blogspot.com/-0LNfXpFYuc4/UF1WAWbF9pI/AAAAAAAAbdo/Aq-VoA9pVYo/s1600/333333333333333333.jpg" TargetMode="External"/><Relationship Id="rId3" Type="http://schemas.openxmlformats.org/officeDocument/2006/relationships/hyperlink" Target="http://upload.wikimedia.org/wikipedia/commons/thumb/e/e0/Iberian_peninsula.jpg/300px-Iberian_peninsula.jpg" TargetMode="External"/><Relationship Id="rId7" Type="http://schemas.openxmlformats.org/officeDocument/2006/relationships/hyperlink" Target="http://www.morabezatour.com/files/editor/image/Madeira/Madeira%2010.jpg" TargetMode="External"/><Relationship Id="rId12" Type="http://schemas.openxmlformats.org/officeDocument/2006/relationships/hyperlink" Target="http://www.biography.com/imported/images/Biography/Images/Profiles/G/Vasco-da-Gama-9305736-1-402.jpg" TargetMode="External"/><Relationship Id="rId17" Type="http://schemas.openxmlformats.org/officeDocument/2006/relationships/hyperlink" Target="http://portugalsko.svetadily.cz/images/lokality-clanky/1372-lisabon-ikona.jpg" TargetMode="External"/><Relationship Id="rId2" Type="http://schemas.openxmlformats.org/officeDocument/2006/relationships/notesSlide" Target="../notesSlides/notesSlide11.xml"/><Relationship Id="rId16" Type="http://schemas.openxmlformats.org/officeDocument/2006/relationships/hyperlink" Target="http://portugalsko.svetadily.cz/userfiles/image/clanky/portugalsko/ponte-25-de-abril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1/1b/Cavaco_Silva_2007.jpg/200px-Cavaco_Silva_2007.jpg" TargetMode="External"/><Relationship Id="rId11" Type="http://schemas.openxmlformats.org/officeDocument/2006/relationships/hyperlink" Target="http://travelblog.portfoliocollection.com/FeaturedImage/dias.jpg" TargetMode="External"/><Relationship Id="rId5" Type="http://schemas.openxmlformats.org/officeDocument/2006/relationships/hyperlink" Target="http://upload.wikimedia.org/wikipedia/commons/thumb/5/5c/Flag_of_Portugal.svg/600px-Flag_of_Portugal.svg.png" TargetMode="External"/><Relationship Id="rId15" Type="http://schemas.openxmlformats.org/officeDocument/2006/relationships/hyperlink" Target="http://dzejejdz.wz.cz/fotky/Lisabon-panorama.jpg" TargetMode="External"/><Relationship Id="rId10" Type="http://schemas.openxmlformats.org/officeDocument/2006/relationships/hyperlink" Target="http://www.periodico.com/Images/efe/AltoTajo18.jpg" TargetMode="External"/><Relationship Id="rId19" Type="http://schemas.openxmlformats.org/officeDocument/2006/relationships/hyperlink" Target="http://upload.wikimedia.org/wikipedia/commons/thumb/d/d5/Descubrimiento.jpg/350px-Descubrimiento.jpg" TargetMode="External"/><Relationship Id="rId4" Type="http://schemas.openxmlformats.org/officeDocument/2006/relationships/hyperlink" Target="http://upload.wikimedia.org/wikipedia/commons/thumb/1/15/Coat_of_arms_of_Portugal.svg/497px-Coat_of_arms_of_Portugal.svg.png" TargetMode="External"/><Relationship Id="rId9" Type="http://schemas.openxmlformats.org/officeDocument/2006/relationships/hyperlink" Target="http://www.celtiberia.net/imagftp/U3336-Caria--Serra-da-Estrela-.jpg.jpg" TargetMode="External"/><Relationship Id="rId14" Type="http://schemas.openxmlformats.org/officeDocument/2006/relationships/hyperlink" Target="http://upload.wikimedia.org/wikipedia/commons/thumb/1/1a/JoaoI-P.jpg/150px-JoaoI-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2857870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799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94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</a:t>
            </a:r>
            <a:r>
              <a:rPr lang="cs-CZ"/>
              <a:t>tříd s pomocí interaktivní tabule</a:t>
            </a:r>
            <a:r>
              <a:rPr lang="cs-CZ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6373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spanelsko_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5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 rot="16200000">
            <a:off x="-231946" y="3108412"/>
            <a:ext cx="39192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Portugalsko</a:t>
            </a:r>
            <a:endParaRPr lang="cs-CZ" sz="5400" b="1" cap="none" spc="0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Users\Uzivatel\AppData\Local\Microsoft\Windows\Temporary Internet Files\Content.IE5\XXPCW6SS\MP9004008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8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Uzivatel\Desktop\spanelsko_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75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2153234"/>
            <a:ext cx="4233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cap="none" spc="0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Portugalsko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0835" y="3675991"/>
            <a:ext cx="505946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Rozloha                             92 391 km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Počet obyvatel                  10 708 692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Hlavní město                     Lisabon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Hlava státu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Aníbal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Cavaco</a:t>
            </a:r>
            <a:r>
              <a:rPr lang="cs-CZ" dirty="0" smtClean="0">
                <a:solidFill>
                  <a:schemeClr val="bg1"/>
                </a:solidFill>
              </a:rPr>
              <a:t> Silva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Měna                                 euro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Uzivatel\Desktop\497px-Coat_of_arms_of_Portugal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8" y="175484"/>
            <a:ext cx="2978981" cy="216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KECRYMP1\MP90036280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5484"/>
            <a:ext cx="2919523" cy="194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24499" y="2996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588379" y="2719952"/>
            <a:ext cx="1296144" cy="46166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026" name="Picture 2" descr="http://upload.wikimedia.org/wikipedia/commons/thumb/1/1b/Cavaco_Silva_2007.jpg/200px-Cavaco_Silva_2007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13634"/>
            <a:ext cx="1905000" cy="2933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06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zivatel\Desktop\Madeira%20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4556449" cy="301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Desktop\HIG3b2f9f_6__Ostrov_Sao_Miguel_kopi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811" y="1052735"/>
            <a:ext cx="4587552" cy="3012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98099" y="260648"/>
            <a:ext cx="267489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Portugalsko</a:t>
            </a:r>
            <a:endParaRPr lang="cs-CZ" sz="3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6040" y="4437112"/>
            <a:ext cx="569899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Stát ležící v západní části Pyrenejského poloostrova. </a:t>
            </a:r>
          </a:p>
          <a:p>
            <a:r>
              <a:rPr lang="cs-CZ" dirty="0" smtClean="0"/>
              <a:t>Na východě sousedí se Španělskem.</a:t>
            </a:r>
          </a:p>
          <a:p>
            <a:r>
              <a:rPr lang="cs-CZ" dirty="0" smtClean="0"/>
              <a:t>Na západě portugalské břehy omývá Atlantský oceán.</a:t>
            </a:r>
          </a:p>
          <a:p>
            <a:r>
              <a:rPr lang="cs-CZ" dirty="0" smtClean="0"/>
              <a:t>Portugalsku náleží souostroví Azory a Madeira.</a:t>
            </a:r>
          </a:p>
          <a:p>
            <a:r>
              <a:rPr lang="cs-CZ" dirty="0" smtClean="0"/>
              <a:t>Obě souostroví leží více než 1 000 km od Portugalska.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484784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Madeira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21142" y="1135149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Azory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0181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80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2000"/>
                            </p:stCondLst>
                            <p:childTnLst>
                              <p:par>
                                <p:cTn id="5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4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6000"/>
                            </p:stCondLst>
                            <p:childTnLst>
                              <p:par>
                                <p:cTn id="6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1917832" y="404664"/>
            <a:ext cx="47525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 action="ppaction://hlinkfile" tooltip="Sever"/>
              </a:rPr>
              <a:t>Severní</a:t>
            </a:r>
            <a:r>
              <a:rPr lang="cs-CZ" dirty="0"/>
              <a:t>, střední a </a:t>
            </a:r>
            <a:r>
              <a:rPr lang="cs-CZ" dirty="0">
                <a:hlinkClick r:id="rId4" action="ppaction://hlinkfile" tooltip="Východ"/>
              </a:rPr>
              <a:t>východní</a:t>
            </a:r>
            <a:r>
              <a:rPr lang="cs-CZ" dirty="0"/>
              <a:t> Portugalsko pokrývají </a:t>
            </a:r>
            <a:r>
              <a:rPr lang="cs-CZ" dirty="0">
                <a:hlinkClick r:id="rId5" action="ppaction://hlinkfile" tooltip="Horská pásma (stránka neexistuje)"/>
              </a:rPr>
              <a:t>horská pásma</a:t>
            </a:r>
            <a:r>
              <a:rPr lang="cs-CZ" dirty="0"/>
              <a:t> </a:t>
            </a:r>
            <a:r>
              <a:rPr lang="cs-CZ" dirty="0" err="1">
                <a:hlinkClick r:id="rId6" action="ppaction://hlinkfile" tooltip="Serra de Nogueira (stránka neexistuje)"/>
              </a:rPr>
              <a:t>Serra</a:t>
            </a:r>
            <a:r>
              <a:rPr lang="cs-CZ" dirty="0">
                <a:hlinkClick r:id="rId6" action="ppaction://hlinkfile" tooltip="Serra de Nogueira (stránka neexistuje)"/>
              </a:rPr>
              <a:t> de </a:t>
            </a:r>
            <a:r>
              <a:rPr lang="cs-CZ" dirty="0" err="1">
                <a:hlinkClick r:id="rId6" action="ppaction://hlinkfile" tooltip="Serra de Nogueira (stránka neexistuje)"/>
              </a:rPr>
              <a:t>Nogueira</a:t>
            </a:r>
            <a:r>
              <a:rPr lang="cs-CZ" dirty="0"/>
              <a:t>, </a:t>
            </a:r>
            <a:r>
              <a:rPr lang="cs-CZ" dirty="0" err="1">
                <a:hlinkClick r:id="rId7" action="ppaction://hlinkfile" tooltip="Serra do Gerez (stránka neexistuje)"/>
              </a:rPr>
              <a:t>Serra</a:t>
            </a:r>
            <a:r>
              <a:rPr lang="cs-CZ" dirty="0">
                <a:hlinkClick r:id="rId7" action="ppaction://hlinkfile" tooltip="Serra do Gerez (stránka neexistuje)"/>
              </a:rPr>
              <a:t> do </a:t>
            </a:r>
            <a:r>
              <a:rPr lang="cs-CZ" dirty="0" err="1">
                <a:hlinkClick r:id="rId7" action="ppaction://hlinkfile" tooltip="Serra do Gerez (stránka neexistuje)"/>
              </a:rPr>
              <a:t>Gerez</a:t>
            </a:r>
            <a:r>
              <a:rPr lang="cs-CZ" dirty="0"/>
              <a:t>, </a:t>
            </a:r>
            <a:r>
              <a:rPr lang="cs-CZ" dirty="0" err="1">
                <a:hlinkClick r:id="rId8" action="ppaction://hlinkfile" tooltip="Serra de Marão (stránka neexistuje)"/>
              </a:rPr>
              <a:t>Serra</a:t>
            </a:r>
            <a:r>
              <a:rPr lang="cs-CZ" dirty="0">
                <a:hlinkClick r:id="rId8" action="ppaction://hlinkfile" tooltip="Serra de Marão (stránka neexistuje)"/>
              </a:rPr>
              <a:t> de </a:t>
            </a:r>
            <a:r>
              <a:rPr lang="cs-CZ" dirty="0" err="1">
                <a:hlinkClick r:id="rId8" action="ppaction://hlinkfile" tooltip="Serra de Marão (stránka neexistuje)"/>
              </a:rPr>
              <a:t>Marão</a:t>
            </a:r>
            <a:r>
              <a:rPr lang="cs-CZ" dirty="0"/>
              <a:t>, </a:t>
            </a:r>
            <a:r>
              <a:rPr lang="cs-CZ" dirty="0" err="1">
                <a:hlinkClick r:id="rId9" action="ppaction://hlinkfile" tooltip="Serra da Estrela"/>
              </a:rPr>
              <a:t>Serra</a:t>
            </a:r>
            <a:r>
              <a:rPr lang="cs-CZ" dirty="0">
                <a:hlinkClick r:id="rId9" action="ppaction://hlinkfile" tooltip="Serra da Estrela"/>
              </a:rPr>
              <a:t> da </a:t>
            </a:r>
            <a:r>
              <a:rPr lang="cs-CZ" dirty="0" err="1">
                <a:hlinkClick r:id="rId9" action="ppaction://hlinkfile" tooltip="Serra da Estrela"/>
              </a:rPr>
              <a:t>Estrela</a:t>
            </a:r>
            <a:r>
              <a:rPr lang="cs-CZ" dirty="0"/>
              <a:t> (dosahuje téměř 2000 </a:t>
            </a:r>
            <a:r>
              <a:rPr lang="cs-CZ" dirty="0">
                <a:hlinkClick r:id="rId10" action="ppaction://hlinkfile" tooltip="Nadmořská výška"/>
              </a:rPr>
              <a:t>m n. m.</a:t>
            </a:r>
            <a:r>
              <a:rPr lang="cs-CZ" dirty="0"/>
              <a:t>), </a:t>
            </a:r>
            <a:r>
              <a:rPr lang="cs-CZ" dirty="0" err="1">
                <a:hlinkClick r:id="rId11" action="ppaction://hlinkfile" tooltip="Serra de São Mamede (stránka neexistuje)"/>
              </a:rPr>
              <a:t>Serra</a:t>
            </a:r>
            <a:r>
              <a:rPr lang="cs-CZ" dirty="0">
                <a:hlinkClick r:id="rId11" action="ppaction://hlinkfile" tooltip="Serra de São Mamede (stránka neexistuje)"/>
              </a:rPr>
              <a:t> de </a:t>
            </a:r>
            <a:r>
              <a:rPr lang="cs-CZ" dirty="0" err="1">
                <a:hlinkClick r:id="rId11" action="ppaction://hlinkfile" tooltip="Serra de São Mamede (stránka neexistuje)"/>
              </a:rPr>
              <a:t>São</a:t>
            </a:r>
            <a:r>
              <a:rPr lang="cs-CZ" dirty="0">
                <a:hlinkClick r:id="rId11" action="ppaction://hlinkfile" tooltip="Serra de São Mamede (stránka neexistuje)"/>
              </a:rPr>
              <a:t> </a:t>
            </a:r>
            <a:r>
              <a:rPr lang="cs-CZ" dirty="0" err="1">
                <a:hlinkClick r:id="rId11" action="ppaction://hlinkfile" tooltip="Serra de São Mamede (stránka neexistuje)"/>
              </a:rPr>
              <a:t>Mamede</a:t>
            </a:r>
            <a:r>
              <a:rPr lang="cs-CZ" dirty="0"/>
              <a:t> a jižní pahorkatina </a:t>
            </a:r>
            <a:r>
              <a:rPr lang="cs-CZ" dirty="0" err="1">
                <a:hlinkClick r:id="rId12" action="ppaction://hlinkfile" tooltip="Alentejo"/>
              </a:rPr>
              <a:t>Alentejo</a:t>
            </a:r>
            <a:r>
              <a:rPr lang="cs-CZ" dirty="0"/>
              <a:t>. V jihozápadním cípu vystupuje </a:t>
            </a:r>
            <a:r>
              <a:rPr lang="cs-CZ" dirty="0" err="1">
                <a:hlinkClick r:id="rId13" action="ppaction://hlinkfile" tooltip="Serra de Monchique (stránka neexistuje)"/>
              </a:rPr>
              <a:t>Serra</a:t>
            </a:r>
            <a:r>
              <a:rPr lang="cs-CZ" dirty="0">
                <a:hlinkClick r:id="rId13" action="ppaction://hlinkfile" tooltip="Serra de Monchique (stránka neexistuje)"/>
              </a:rPr>
              <a:t> de </a:t>
            </a:r>
            <a:r>
              <a:rPr lang="cs-CZ" dirty="0" err="1">
                <a:hlinkClick r:id="rId13" action="ppaction://hlinkfile" tooltip="Serra de Monchique (stránka neexistuje)"/>
              </a:rPr>
              <a:t>Monchique</a:t>
            </a:r>
            <a:r>
              <a:rPr lang="cs-CZ" dirty="0"/>
              <a:t>. Západní a jižní část tvoří </a:t>
            </a:r>
            <a:r>
              <a:rPr lang="cs-CZ" dirty="0">
                <a:hlinkClick r:id="rId14" action="ppaction://hlinkfile" tooltip="Nížina"/>
              </a:rPr>
              <a:t>nížiny</a:t>
            </a:r>
            <a:r>
              <a:rPr lang="cs-CZ" dirty="0"/>
              <a:t> se strmým skalnatým pobřežím. Souostroví </a:t>
            </a:r>
            <a:r>
              <a:rPr lang="cs-CZ" dirty="0">
                <a:hlinkClick r:id="rId15" action="ppaction://hlinkfile" tooltip="Madeira (souostroví)"/>
              </a:rPr>
              <a:t>Madeira</a:t>
            </a:r>
            <a:r>
              <a:rPr lang="cs-CZ" dirty="0"/>
              <a:t> a </a:t>
            </a:r>
            <a:r>
              <a:rPr lang="cs-CZ" dirty="0">
                <a:hlinkClick r:id="rId16" action="ppaction://hlinkfile" tooltip="Azory"/>
              </a:rPr>
              <a:t>Azorské ostrovy</a:t>
            </a:r>
            <a:r>
              <a:rPr lang="cs-CZ" dirty="0"/>
              <a:t>, které leží v takzvané </a:t>
            </a:r>
            <a:r>
              <a:rPr lang="cs-CZ" dirty="0">
                <a:hlinkClick r:id="rId17" action="ppaction://hlinkfile" tooltip="Riftová zóna (stránka neexistuje)"/>
              </a:rPr>
              <a:t>riftové zóně</a:t>
            </a:r>
            <a:r>
              <a:rPr lang="cs-CZ" dirty="0"/>
              <a:t> na styku dvou </a:t>
            </a:r>
            <a:r>
              <a:rPr lang="cs-CZ" dirty="0">
                <a:hlinkClick r:id="rId18" action="ppaction://hlinkfile" tooltip="Tektonická deska"/>
              </a:rPr>
              <a:t>litosférických desek</a:t>
            </a:r>
            <a:r>
              <a:rPr lang="cs-CZ" dirty="0"/>
              <a:t>, jsou sopečného původu a je zde také větší riziko </a:t>
            </a:r>
            <a:r>
              <a:rPr lang="cs-CZ" dirty="0">
                <a:hlinkClick r:id="rId19" action="ppaction://hlinkfile" tooltip="Zemětřesení"/>
              </a:rPr>
              <a:t>zemětřesení</a:t>
            </a:r>
            <a:r>
              <a:rPr lang="cs-CZ" dirty="0"/>
              <a:t>. Podobnou seizmicky aktivní oblastí je i Lisabonský záliv.</a:t>
            </a:r>
          </a:p>
          <a:p>
            <a:r>
              <a:rPr lang="cs-CZ" dirty="0"/>
              <a:t>Nejvýznamnějšími </a:t>
            </a:r>
            <a:r>
              <a:rPr lang="cs-CZ" dirty="0">
                <a:hlinkClick r:id="rId20" action="ppaction://hlinkfile" tooltip="Řeka"/>
              </a:rPr>
              <a:t>řekami</a:t>
            </a:r>
            <a:r>
              <a:rPr lang="cs-CZ" dirty="0"/>
              <a:t> jsou </a:t>
            </a:r>
            <a:r>
              <a:rPr lang="cs-CZ" dirty="0">
                <a:hlinkClick r:id="rId21" action="ppaction://hlinkfile" tooltip="Tejo"/>
              </a:rPr>
              <a:t>Tejo</a:t>
            </a:r>
            <a:r>
              <a:rPr lang="cs-CZ" dirty="0"/>
              <a:t>, </a:t>
            </a:r>
            <a:r>
              <a:rPr lang="cs-CZ" dirty="0" err="1">
                <a:hlinkClick r:id="rId22" action="ppaction://hlinkfile" tooltip="Douro"/>
              </a:rPr>
              <a:t>Douro</a:t>
            </a:r>
            <a:r>
              <a:rPr lang="cs-CZ" dirty="0"/>
              <a:t> a </a:t>
            </a:r>
            <a:r>
              <a:rPr lang="cs-CZ" dirty="0" err="1">
                <a:hlinkClick r:id="rId23" action="ppaction://hlinkfile" tooltip="Guadiana"/>
              </a:rPr>
              <a:t>Guadiana</a:t>
            </a:r>
            <a:r>
              <a:rPr lang="cs-CZ" dirty="0"/>
              <a:t>, na nichž je vybudováno velké množství kaskádových přehrad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107912"/>
            <a:ext cx="424500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Povrch Portugalska</a:t>
            </a:r>
            <a:endParaRPr lang="cs-CZ" sz="3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092" y="908720"/>
            <a:ext cx="88505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 a východ země je hornatý, ve </a:t>
            </a:r>
            <a:r>
              <a:rPr lang="cs-CZ" dirty="0"/>
              <a:t>střední části se </a:t>
            </a:r>
            <a:r>
              <a:rPr lang="cs-CZ" dirty="0" smtClean="0"/>
              <a:t>zdvihá pohoří </a:t>
            </a:r>
            <a:r>
              <a:rPr lang="cs-CZ" dirty="0"/>
              <a:t>Sierra de </a:t>
            </a:r>
            <a:r>
              <a:rPr lang="cs-CZ" dirty="0" err="1" smtClean="0"/>
              <a:t>Estrela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Západní a jižní část Portugalska vyplňují nížiny se strmým, skalnatým pobřežím.</a:t>
            </a:r>
          </a:p>
          <a:p>
            <a:r>
              <a:rPr lang="cs-CZ" dirty="0" smtClean="0"/>
              <a:t>Nejvyšší horou Portugalska je Torre s nadmořskou výškou 1993m.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418532" y="4509120"/>
            <a:ext cx="18559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Vodstvo</a:t>
            </a:r>
            <a:endParaRPr lang="cs-CZ" sz="36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5373216"/>
            <a:ext cx="65277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Nejvýznamnějšími řekami jsou Tejo, </a:t>
            </a:r>
            <a:r>
              <a:rPr lang="cs-CZ" dirty="0" err="1" smtClean="0"/>
              <a:t>Douro</a:t>
            </a:r>
            <a:r>
              <a:rPr lang="cs-CZ" dirty="0" smtClean="0"/>
              <a:t> a </a:t>
            </a:r>
            <a:r>
              <a:rPr lang="cs-CZ" dirty="0" err="1" smtClean="0"/>
              <a:t>Guadiana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na nich vybudováno velké množství kaskádových přehrad. </a:t>
            </a:r>
            <a:endParaRPr lang="cs-CZ" dirty="0"/>
          </a:p>
        </p:txBody>
      </p:sp>
      <p:pic>
        <p:nvPicPr>
          <p:cNvPr id="1027" name="Picture 3" descr="C:\Users\Uzivatel\Desktop\U3336-Caria--Serra-da-Estrela-_jpg.jpg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7632848" cy="242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12160" y="2073388"/>
            <a:ext cx="1962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Sierra de </a:t>
            </a:r>
            <a:r>
              <a:rPr lang="cs-CZ" dirty="0" err="1" smtClean="0"/>
              <a:t>Estrela</a:t>
            </a:r>
            <a:endParaRPr lang="cs-CZ" dirty="0"/>
          </a:p>
        </p:txBody>
      </p:sp>
      <p:pic>
        <p:nvPicPr>
          <p:cNvPr id="1028" name="Picture 4" descr="C:\Users\Uzivatel\Desktop\AltoTajo18.jpg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430942"/>
            <a:ext cx="2051720" cy="242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421942" y="6453336"/>
            <a:ext cx="620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Tajo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098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16" presetClass="entr" presetSubtype="37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16523" y="297522"/>
            <a:ext cx="611096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Portugalsko a zámořské objevy</a:t>
            </a:r>
            <a:endParaRPr lang="cs-CZ" sz="32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412776"/>
            <a:ext cx="745909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Portugalci se ve 14. a 15. století proslavili svými zámořskými objevy.</a:t>
            </a:r>
          </a:p>
          <a:p>
            <a:r>
              <a:rPr lang="cs-CZ" dirty="0" smtClean="0"/>
              <a:t>V tomto období patřila k největším evropským mocnostem.</a:t>
            </a:r>
          </a:p>
          <a:p>
            <a:r>
              <a:rPr lang="cs-CZ" dirty="0" smtClean="0"/>
              <a:t>Z portugalských přístavů vyplouvali na dobrodružné a objevné výpravy</a:t>
            </a:r>
          </a:p>
          <a:p>
            <a:r>
              <a:rPr lang="cs-CZ" dirty="0" smtClean="0"/>
              <a:t>do vzdálených končin. Portugalci svými zámořskými objevy změnily</a:t>
            </a:r>
          </a:p>
          <a:p>
            <a:r>
              <a:rPr lang="cs-CZ" dirty="0" smtClean="0"/>
              <a:t>tvář celého světa.</a:t>
            </a:r>
          </a:p>
          <a:p>
            <a:r>
              <a:rPr lang="cs-CZ" dirty="0" smtClean="0"/>
              <a:t>Největší mořeplavci své doby:</a:t>
            </a:r>
          </a:p>
        </p:txBody>
      </p:sp>
      <p:pic>
        <p:nvPicPr>
          <p:cNvPr id="2051" name="Picture 3" descr="C:\Users\Uzivatel\Desktop\Vasco-da-Gama-9305736-1-4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902449"/>
            <a:ext cx="2145370" cy="256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01824" y="3406238"/>
            <a:ext cx="1739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Vasco</a:t>
            </a:r>
            <a:r>
              <a:rPr lang="cs-CZ" dirty="0" smtClean="0"/>
              <a:t> de Gama</a:t>
            </a:r>
            <a:endParaRPr lang="cs-CZ" dirty="0"/>
          </a:p>
        </p:txBody>
      </p:sp>
      <p:pic>
        <p:nvPicPr>
          <p:cNvPr id="2052" name="Picture 4" descr="C:\Users\Uzivatel\Desktop\Magall1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861" y="3817352"/>
            <a:ext cx="2016219" cy="2682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1520" y="3406238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Bartolomeo</a:t>
            </a:r>
            <a:r>
              <a:rPr lang="cs-CZ" dirty="0" smtClean="0"/>
              <a:t> </a:t>
            </a:r>
            <a:r>
              <a:rPr lang="cs-CZ" dirty="0" err="1" smtClean="0"/>
              <a:t>Dias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38900" y="3414375"/>
            <a:ext cx="2345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Fernao</a:t>
            </a:r>
            <a:r>
              <a:rPr lang="cs-CZ" dirty="0" smtClean="0"/>
              <a:t> de </a:t>
            </a:r>
            <a:r>
              <a:rPr lang="cs-CZ" dirty="0" err="1" smtClean="0"/>
              <a:t>Magalhaes</a:t>
            </a:r>
            <a:endParaRPr lang="cs-CZ" dirty="0"/>
          </a:p>
        </p:txBody>
      </p:sp>
      <p:pic>
        <p:nvPicPr>
          <p:cNvPr id="2054" name="Picture 6" descr="C:\Users\Uzivatel\Desktop\150px-JoaoI-P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169" y="3817353"/>
            <a:ext cx="1992042" cy="268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02438" y="3448020"/>
            <a:ext cx="2255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Jindřich Mořeplavec</a:t>
            </a:r>
            <a:endParaRPr lang="cs-CZ" dirty="0"/>
          </a:p>
        </p:txBody>
      </p:sp>
      <p:pic>
        <p:nvPicPr>
          <p:cNvPr id="2055" name="Picture 7" descr="C:\Users\Uzivatel\Desktop\ELT20080313015102480574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02448"/>
            <a:ext cx="2016224" cy="2566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37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24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0"/>
                            </p:stCondLst>
                            <p:childTnLst>
                              <p:par>
                                <p:cTn id="2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10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4000"/>
                            </p:stCondLst>
                            <p:childTnLst>
                              <p:par>
                                <p:cTn id="46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7000"/>
                            </p:stCondLst>
                            <p:childTnLst>
                              <p:par>
                                <p:cTn id="5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260648"/>
            <a:ext cx="43811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Turistické zajímavosti</a:t>
            </a:r>
            <a:endParaRPr lang="cs-CZ" sz="32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849" y="3789040"/>
            <a:ext cx="84249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Lisabon je hlavní a také největší město Portugalska.</a:t>
            </a:r>
          </a:p>
          <a:p>
            <a:r>
              <a:rPr lang="cs-CZ" dirty="0" smtClean="0"/>
              <a:t>  Jde o nejzápadněji položené hlavní </a:t>
            </a:r>
            <a:r>
              <a:rPr lang="cs-CZ" dirty="0"/>
              <a:t>město </a:t>
            </a:r>
            <a:r>
              <a:rPr lang="cs-CZ" dirty="0" smtClean="0"/>
              <a:t>v Evropě.</a:t>
            </a:r>
          </a:p>
          <a:p>
            <a:r>
              <a:rPr lang="cs-CZ" dirty="0" smtClean="0"/>
              <a:t>  Leží na řece Tejo, v blízkosti jejího ústí do Atlantiku.</a:t>
            </a:r>
          </a:p>
          <a:p>
            <a:r>
              <a:rPr lang="cs-CZ" dirty="0" smtClean="0"/>
              <a:t>  Přes řeku vedou dva zajímavé mosty. Most Ponte 25 de </a:t>
            </a:r>
            <a:r>
              <a:rPr lang="cs-CZ" dirty="0" err="1" smtClean="0"/>
              <a:t>Abril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Na jednom konci mostu stojí na kopci socha </a:t>
            </a:r>
            <a:r>
              <a:rPr lang="cs-CZ" dirty="0" err="1"/>
              <a:t>Cristo</a:t>
            </a:r>
            <a:r>
              <a:rPr lang="cs-CZ" dirty="0"/>
              <a:t> Rei inspirovaná </a:t>
            </a:r>
            <a:r>
              <a:rPr lang="cs-CZ" dirty="0" smtClean="0"/>
              <a:t>sochou</a:t>
            </a:r>
          </a:p>
          <a:p>
            <a:r>
              <a:rPr lang="cs-CZ" dirty="0"/>
              <a:t> </a:t>
            </a:r>
            <a:r>
              <a:rPr lang="cs-CZ" dirty="0" smtClean="0"/>
              <a:t> Krista Spasitele v Rio de </a:t>
            </a:r>
            <a:r>
              <a:rPr lang="cs-CZ" dirty="0" err="1" smtClean="0"/>
              <a:t>Janeiru</a:t>
            </a:r>
            <a:r>
              <a:rPr lang="cs-CZ" dirty="0" smtClean="0"/>
              <a:t>. </a:t>
            </a:r>
          </a:p>
          <a:p>
            <a:r>
              <a:rPr lang="cs-CZ" dirty="0" smtClean="0"/>
              <a:t>  Na druhém konci pak památník Jindřicha Mořeplavce. </a:t>
            </a:r>
          </a:p>
          <a:p>
            <a:r>
              <a:rPr lang="cs-CZ" dirty="0" smtClean="0"/>
              <a:t>  Další most, </a:t>
            </a:r>
            <a:r>
              <a:rPr lang="cs-CZ" dirty="0"/>
              <a:t>Ponte </a:t>
            </a:r>
            <a:r>
              <a:rPr lang="cs-CZ" dirty="0" err="1"/>
              <a:t>Vasco</a:t>
            </a:r>
            <a:r>
              <a:rPr lang="cs-CZ" dirty="0"/>
              <a:t> da </a:t>
            </a:r>
            <a:r>
              <a:rPr lang="cs-CZ" dirty="0" smtClean="0"/>
              <a:t>Gama, </a:t>
            </a:r>
            <a:r>
              <a:rPr lang="cs-CZ" dirty="0"/>
              <a:t>je nejdelším evropským mostem </a:t>
            </a:r>
            <a:r>
              <a:rPr lang="cs-CZ" dirty="0" smtClean="0"/>
              <a:t>pro</a:t>
            </a:r>
          </a:p>
          <a:p>
            <a:r>
              <a:rPr lang="cs-CZ" dirty="0"/>
              <a:t> </a:t>
            </a:r>
            <a:r>
              <a:rPr lang="cs-CZ" dirty="0" smtClean="0"/>
              <a:t> automobilovou dopravu.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 descr="C:\Users\Uzivatel\AppData\Local\Microsoft\Windows\Temporary Internet Files\Content.IE5\XXPCW6SS\MP900403427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5631" y="116632"/>
            <a:ext cx="3435647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29663" y="860870"/>
            <a:ext cx="415049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Lisabon, </a:t>
            </a:r>
            <a:r>
              <a:rPr lang="cs-CZ" sz="2000" b="1" cap="none" spc="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Lisbon</a:t>
            </a:r>
            <a:r>
              <a:rPr lang="cs-CZ" sz="2000" b="1" cap="none" spc="0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nebo také </a:t>
            </a:r>
            <a:r>
              <a:rPr lang="cs-CZ" sz="2000" b="1" cap="none" spc="0" dirty="0" err="1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Lisboa</a:t>
            </a:r>
            <a:endParaRPr lang="cs-CZ" sz="2000" b="1" cap="none" spc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" name="Picture 2" descr="C:\Users\Uzivatel\Desktop\Lisbon-scenic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525658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53137" y="3371679"/>
            <a:ext cx="620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Tejo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802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2000"/>
                            </p:stCondLst>
                            <p:childTnLst>
                              <p:par>
                                <p:cTn id="5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5000"/>
                            </p:stCondLst>
                            <p:childTnLst>
                              <p:par>
                                <p:cTn id="5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8000"/>
                            </p:stCondLst>
                            <p:childTnLst>
                              <p:par>
                                <p:cTn id="6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1000"/>
                            </p:stCondLst>
                            <p:childTnLst>
                              <p:par>
                                <p:cTn id="7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4000"/>
                            </p:stCondLst>
                            <p:childTnLst>
                              <p:par>
                                <p:cTn id="7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7000"/>
                            </p:stCondLst>
                            <p:childTnLst>
                              <p:par>
                                <p:cTn id="8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Uzivatel\Desktop\ponte-25-de-abril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4176464" cy="31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Desktop\lisabon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992" y="116632"/>
            <a:ext cx="4606504" cy="31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2128" y="167609"/>
            <a:ext cx="1950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Ponte </a:t>
            </a:r>
            <a:r>
              <a:rPr lang="cs-CZ" dirty="0" smtClean="0"/>
              <a:t>25 de </a:t>
            </a:r>
            <a:r>
              <a:rPr lang="cs-CZ" dirty="0" err="1" smtClean="0"/>
              <a:t>Abril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92280" y="219998"/>
            <a:ext cx="18376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socha </a:t>
            </a:r>
            <a:r>
              <a:rPr lang="cs-CZ" dirty="0" err="1" smtClean="0"/>
              <a:t>Cristo</a:t>
            </a:r>
            <a:r>
              <a:rPr lang="cs-CZ" dirty="0" smtClean="0"/>
              <a:t> Rei</a:t>
            </a:r>
            <a:endParaRPr lang="cs-CZ" dirty="0"/>
          </a:p>
        </p:txBody>
      </p:sp>
      <p:pic>
        <p:nvPicPr>
          <p:cNvPr id="1026" name="Picture 2" descr="C:\Users\Uzivatel\Desktop\33333333333333333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89" y="3645024"/>
            <a:ext cx="413287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8" y="3820398"/>
            <a:ext cx="2388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Ponte </a:t>
            </a:r>
            <a:r>
              <a:rPr lang="cs-CZ" dirty="0" err="1" smtClean="0"/>
              <a:t>Vasco</a:t>
            </a:r>
            <a:r>
              <a:rPr lang="cs-CZ" dirty="0" smtClean="0"/>
              <a:t> da Gama</a:t>
            </a:r>
            <a:endParaRPr lang="cs-CZ" dirty="0"/>
          </a:p>
        </p:txBody>
      </p:sp>
      <p:pic>
        <p:nvPicPr>
          <p:cNvPr id="1027" name="Picture 3" descr="C:\Users\Uzivatel\Desktop\img4eb7faa6124be_100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992" y="3645024"/>
            <a:ext cx="460650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6016" y="3820398"/>
            <a:ext cx="3400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Památník Jindřicha Mořeplavce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6026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1000"/>
                            </p:stCondLst>
                            <p:childTnLst>
                              <p:par>
                                <p:cTn id="4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76828" y="188640"/>
            <a:ext cx="10951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Kvíz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80728"/>
            <a:ext cx="4779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Portugalsko leží na Apeninském poloostrově.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83130" y="1014399"/>
            <a:ext cx="877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Pravda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80312" y="980728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Lež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628800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město je Lisabon.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69980" y="1624352"/>
            <a:ext cx="877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1628800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Lež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146025"/>
            <a:ext cx="3796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Hlavním městem protéká řeka Tajo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2146025"/>
            <a:ext cx="877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Pravda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87516" y="2146025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Lež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2708920"/>
            <a:ext cx="49636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Portugalsku náleží souostroví Azory a Madeira.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07538" y="2740833"/>
            <a:ext cx="877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Pravda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02126" y="2740833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Lež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9942" y="3170585"/>
            <a:ext cx="46766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Obě souostroví leží </a:t>
            </a:r>
            <a:r>
              <a:rPr lang="cs-CZ" dirty="0" smtClean="0"/>
              <a:t>při pobřeží Portugalska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02126" y="3189855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Lež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77280" y="3162150"/>
            <a:ext cx="877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Pravda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4331" y="3632250"/>
            <a:ext cx="321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Portugalsko sousedí s Francií.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69980" y="3679106"/>
            <a:ext cx="8775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Pravda</a:t>
            </a:r>
          </a:p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402126" y="3679106"/>
            <a:ext cx="5373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Lež</a:t>
            </a:r>
            <a:endParaRPr lang="cs-CZ" dirty="0"/>
          </a:p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4331" y="4166351"/>
            <a:ext cx="4826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Portugalsko se proslavilo zámořskými objevy.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07538" y="4191931"/>
            <a:ext cx="877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Pravda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02126" y="4217511"/>
            <a:ext cx="53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Lež</a:t>
            </a:r>
            <a:endParaRPr lang="cs-CZ" dirty="0"/>
          </a:p>
        </p:txBody>
      </p:sp>
      <p:sp>
        <p:nvSpPr>
          <p:cNvPr id="29" name="Veselý obličej 28"/>
          <p:cNvSpPr/>
          <p:nvPr/>
        </p:nvSpPr>
        <p:spPr>
          <a:xfrm>
            <a:off x="3348207" y="4869160"/>
            <a:ext cx="2227020" cy="1700773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37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000"/>
                            </p:stCondLst>
                            <p:childTnLst>
                              <p:par>
                                <p:cTn id="6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000"/>
                            </p:stCondLst>
                            <p:childTnLst>
                              <p:par>
                                <p:cTn id="8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mph" presetSubtype="2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"/>
                            </p:stCondLst>
                            <p:childTnLst>
                              <p:par>
                                <p:cTn id="12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000"/>
                            </p:stCondLst>
                            <p:childTnLst>
                              <p:par>
                                <p:cTn id="13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000"/>
                            </p:stCondLst>
                            <p:childTnLst>
                              <p:par>
                                <p:cTn id="14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0"/>
                            </p:stCondLst>
                            <p:childTnLst>
                              <p:par>
                                <p:cTn id="15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2000"/>
                            </p:stCondLst>
                            <p:childTnLst>
                              <p:par>
                                <p:cTn id="171" presetID="1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5" grpId="1"/>
      <p:bldP spid="6" grpId="0"/>
      <p:bldP spid="7" grpId="0"/>
      <p:bldP spid="7" grpId="1"/>
      <p:bldP spid="8" grpId="0"/>
      <p:bldP spid="10" grpId="0"/>
      <p:bldP spid="11" grpId="0"/>
      <p:bldP spid="11" grpId="1"/>
      <p:bldP spid="12" grpId="0"/>
      <p:bldP spid="13" grpId="0"/>
      <p:bldP spid="17" grpId="0"/>
      <p:bldP spid="17" grpId="3"/>
      <p:bldP spid="18" grpId="0"/>
      <p:bldP spid="19" grpId="0"/>
      <p:bldP spid="21" grpId="0"/>
      <p:bldP spid="21" grpId="1"/>
      <p:bldP spid="22" grpId="0"/>
      <p:bldP spid="23" grpId="0"/>
      <p:bldP spid="24" grpId="0"/>
      <p:bldP spid="25" grpId="0"/>
      <p:bldP spid="25" grpId="1"/>
      <p:bldP spid="26" grpId="0"/>
      <p:bldP spid="27" grpId="0"/>
      <p:bldP spid="27" grpId="1"/>
      <p:bldP spid="28" grpId="0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877272"/>
            <a:ext cx="6512511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5733256"/>
          </a:xfrm>
        </p:spPr>
        <p:txBody>
          <a:bodyPr>
            <a:normAutofit fontScale="47500" lnSpcReduction="20000"/>
          </a:bodyPr>
          <a:lstStyle/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3"/>
              </a:rPr>
              <a:t>http://</a:t>
            </a:r>
            <a:r>
              <a:rPr lang="pl-PL" sz="2300" dirty="0" smtClean="0">
                <a:hlinkClick r:id="rId3"/>
              </a:rPr>
              <a:t>upload.wikimedia.org/wikipedia/commons/thumb/e/e0/Iberian_peninsula.jpg/300px-Iberian_peninsula.jpg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www.wikipedie.cz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4"/>
              </a:rPr>
              <a:t>http://</a:t>
            </a:r>
            <a:r>
              <a:rPr lang="pl-PL" sz="2300" dirty="0" smtClean="0">
                <a:hlinkClick r:id="rId4"/>
              </a:rPr>
              <a:t>upload.wikimedia.org/wikipedia/commons/thumb/1/15/Coat_of_arms_of_Portugal.svg/497px-Coat_of_arms_of_Portugal.svg.png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www.wikipedie.cz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5"/>
              </a:rPr>
              <a:t>http://</a:t>
            </a:r>
            <a:r>
              <a:rPr lang="pl-PL" sz="2300" dirty="0" smtClean="0">
                <a:hlinkClick r:id="rId5"/>
              </a:rPr>
              <a:t>upload.wikimedia.org/wikipedia/commons/thumb/5/5c/Flag_of_Portugal.svg/600px-Flag_of_Portugal.svg.png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www.wikipedie.cz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6"/>
              </a:rPr>
              <a:t>http://</a:t>
            </a:r>
            <a:r>
              <a:rPr lang="pl-PL" sz="2300" dirty="0" smtClean="0">
                <a:hlinkClick r:id="rId6"/>
              </a:rPr>
              <a:t>upload.wikimedia.org/wikipedia/commons/thumb/1/1b/Cavaco_Silva_2007.jpg/200px-Cavaco_Silva_2007.jpg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7"/>
              </a:rPr>
              <a:t>http://</a:t>
            </a:r>
            <a:r>
              <a:rPr lang="pl-PL" sz="2300" dirty="0" smtClean="0">
                <a:hlinkClick r:id="rId7"/>
              </a:rPr>
              <a:t>www.morabezatour.com/files/editor/image/Madeira/Madeira%2010.jpg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8"/>
              </a:rPr>
              <a:t>http://i.idnes.cz/11/052/cl6/HIG3b2f9f_6._</a:t>
            </a:r>
            <a:r>
              <a:rPr lang="pl-PL" sz="2300" dirty="0" smtClean="0">
                <a:hlinkClick r:id="rId8"/>
              </a:rPr>
              <a:t>Ostrov_Sao_Miguel_kopie.jpg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9"/>
              </a:rPr>
              <a:t>http://www.celtiberia.net/imagftp/U3336-Caria--Serra-da-Estrela-.</a:t>
            </a:r>
            <a:r>
              <a:rPr lang="pl-PL" sz="2300" dirty="0" smtClean="0">
                <a:hlinkClick r:id="rId9"/>
              </a:rPr>
              <a:t>jpg.jpg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0"/>
              </a:rPr>
              <a:t>http://</a:t>
            </a:r>
            <a:r>
              <a:rPr lang="pl-PL" sz="2300" dirty="0" smtClean="0">
                <a:hlinkClick r:id="rId10"/>
              </a:rPr>
              <a:t>www.periodico.com/Images/efe/AltoTajo18.jpg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1"/>
              </a:rPr>
              <a:t>http://</a:t>
            </a:r>
            <a:r>
              <a:rPr lang="pl-PL" sz="2300" dirty="0" smtClean="0">
                <a:hlinkClick r:id="rId11"/>
              </a:rPr>
              <a:t>travelblog.portfoliocollection.com/FeaturedImage/dias.jpg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2"/>
              </a:rPr>
              <a:t>http://</a:t>
            </a:r>
            <a:r>
              <a:rPr lang="pl-PL" sz="2300" dirty="0" smtClean="0">
                <a:hlinkClick r:id="rId12"/>
              </a:rPr>
              <a:t>www.biography.com/imported/images/Biography/Images/Profiles/G/Vasco-da-Gama-9305736-1-402.jpg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3"/>
              </a:rPr>
              <a:t>http://</a:t>
            </a:r>
            <a:r>
              <a:rPr lang="pl-PL" sz="2300" dirty="0" smtClean="0">
                <a:hlinkClick r:id="rId13"/>
              </a:rPr>
              <a:t>hepaticas.files.wordpress.com/2011/04/fernc3a3o-de-magalhc3a3es.jpg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4"/>
              </a:rPr>
              <a:t>http://</a:t>
            </a:r>
            <a:r>
              <a:rPr lang="pl-PL" sz="2300" dirty="0" smtClean="0">
                <a:hlinkClick r:id="rId14"/>
              </a:rPr>
              <a:t>upload.wikimedia.org/wikipedia/commons/thumb/1/1a/JoaoI-P.jpg/150px-JoaoI-P.jpg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5"/>
              </a:rPr>
              <a:t>http://</a:t>
            </a:r>
            <a:r>
              <a:rPr lang="pl-PL" sz="2300" dirty="0" smtClean="0">
                <a:hlinkClick r:id="rId15"/>
              </a:rPr>
              <a:t>dzejejdz.wz.cz/fotky/Lisabon-panorama.jpg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6"/>
              </a:rPr>
              <a:t>http://</a:t>
            </a:r>
            <a:r>
              <a:rPr lang="pl-PL" sz="2300" dirty="0" smtClean="0">
                <a:hlinkClick r:id="rId16"/>
              </a:rPr>
              <a:t>portugalsko.svetadily.cz/userfiles/image/clanky/portugalsko/ponte-25-de-abril-1.jpg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7"/>
              </a:rPr>
              <a:t>http://</a:t>
            </a:r>
            <a:r>
              <a:rPr lang="pl-PL" sz="2300" dirty="0" smtClean="0">
                <a:hlinkClick r:id="rId17"/>
              </a:rPr>
              <a:t>portugalsko.svetadily.cz/images/lokality-clanky/1372-lisabon-ikona.jpg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8"/>
              </a:rPr>
              <a:t>http://1.bp.blogspot.com/-</a:t>
            </a:r>
            <a:r>
              <a:rPr lang="pl-PL" sz="2300" dirty="0" smtClean="0">
                <a:hlinkClick r:id="rId18"/>
              </a:rPr>
              <a:t>0LNfXpFYuc4/UF1WAWbF9pI/AAAAAAAAbdo/Aq-VoA9pVYo/s1600/333333333333333333.jpg</a:t>
            </a:r>
            <a:endParaRPr lang="pl-PL" sz="2300" dirty="0" smtClean="0"/>
          </a:p>
          <a:p>
            <a:r>
              <a:rPr lang="pl-PL" sz="2300" dirty="0"/>
              <a:t>INTERNET. </a:t>
            </a:r>
            <a:r>
              <a:rPr lang="pl-PL" sz="2300" i="1" dirty="0"/>
              <a:t>www.google.cz</a:t>
            </a:r>
            <a:r>
              <a:rPr lang="pl-PL" sz="2300" dirty="0"/>
              <a:t> [online]. [cit. 14.1.2013]. Dostupný na WWW: </a:t>
            </a:r>
            <a:r>
              <a:rPr lang="pl-PL" sz="2300" dirty="0">
                <a:hlinkClick r:id="rId19"/>
              </a:rPr>
              <a:t>http://</a:t>
            </a:r>
            <a:r>
              <a:rPr lang="pl-PL" sz="2300" dirty="0" smtClean="0">
                <a:hlinkClick r:id="rId19"/>
              </a:rPr>
              <a:t>upload.wikimedia.org/wikipedia/commons/thumb/d/d5/Descubrimiento.jpg/350px-Descubrimiento.jpg</a:t>
            </a:r>
            <a:r>
              <a:rPr lang="pl-PL" dirty="0" smtClean="0"/>
              <a:t/>
            </a:r>
            <a:br>
              <a:rPr lang="pl-PL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90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626</TotalTime>
  <Words>467</Words>
  <Application>Microsoft Office PowerPoint</Application>
  <PresentationFormat>Předvádění na obrazovce (4:3)</PresentationFormat>
  <Paragraphs>111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Windows User</cp:lastModifiedBy>
  <cp:revision>41</cp:revision>
  <dcterms:created xsi:type="dcterms:W3CDTF">2012-12-05T15:33:25Z</dcterms:created>
  <dcterms:modified xsi:type="dcterms:W3CDTF">2013-10-12T12:36:13Z</dcterms:modified>
</cp:coreProperties>
</file>