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id" ContentType="audio/unknown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68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VY_32_INOVACE_12C_03_Španělsko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1663CA-C1B0-4105-8395-3E6A918CE549}" type="presOf" srcId="{FBBFC3EA-9D9D-4F3A-BEA6-9C2C0E46BF20}" destId="{601CDFA2-8205-4060-95D5-B0A001D0D0E3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7757B5A-69DD-43C7-B3F9-3206B5F39D26}" type="presOf" srcId="{019433A1-1324-4DE1-9E6F-32B851095F74}" destId="{83FE2C4A-F11C-43B1-9923-1AFAA3244381}" srcOrd="1" destOrd="0" presId="urn:microsoft.com/office/officeart/2005/8/layout/target3"/>
    <dgm:cxn modelId="{4BEAA780-FE7C-4126-9A70-10D4556A49A8}" type="presOf" srcId="{C73C7642-F245-4585-8F88-243F9FAEF6CA}" destId="{304CA11A-E17E-4999-A128-C72BF543B20D}" srcOrd="0" destOrd="0" presId="urn:microsoft.com/office/officeart/2005/8/layout/target3"/>
    <dgm:cxn modelId="{080C9D8C-71F7-4073-9792-9B5F1C771ED0}" type="presOf" srcId="{0C6E1E16-08A6-4B86-AB9F-749A7749D4C9}" destId="{B7652895-8F40-40B1-8BC2-AD2A1592E4B6}" srcOrd="1" destOrd="0" presId="urn:microsoft.com/office/officeart/2005/8/layout/target3"/>
    <dgm:cxn modelId="{DED0EA58-B84F-4AEF-8BE7-213F5EB16E84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B7CCE377-00A2-458E-A088-6F9E794B38C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4C85182-53B4-4049-A0A3-EFCA2D8DFABE}" type="presOf" srcId="{445C7998-7549-48B0-BD68-D4F0167F02E5}" destId="{BC35EE03-4121-4EF9-923D-7CB6D30D358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8CA9E517-574F-4291-AFE7-47EE0BD8CBE2}" type="presOf" srcId="{C73C7642-F245-4585-8F88-243F9FAEF6CA}" destId="{0E0F4EFC-82FA-4EC4-801E-BC2F931EC339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B5C2A38B-8076-486E-BCD6-D51DEC8DC2BE}" type="presOf" srcId="{019433A1-1324-4DE1-9E6F-32B851095F74}" destId="{CC1D5B29-8413-4412-9F6D-55E531B84639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EA87E44-9CC1-46D3-A9CF-0FDAFB0A6135}" type="presOf" srcId="{0C6E1E16-08A6-4B86-AB9F-749A7749D4C9}" destId="{D8344A4C-A59C-418B-AE84-1CF03F62012F}" srcOrd="0" destOrd="0" presId="urn:microsoft.com/office/officeart/2005/8/layout/target3"/>
    <dgm:cxn modelId="{855964C9-FECB-480D-8A91-FDD57F68F034}" type="presOf" srcId="{EBC41103-E2E5-4D48-9B4B-425520D3D098}" destId="{F732C171-B6A8-40AC-BE86-9061B3C3D3B8}" srcOrd="0" destOrd="0" presId="urn:microsoft.com/office/officeart/2005/8/layout/target3"/>
    <dgm:cxn modelId="{DB18A61F-5D49-4B81-8462-9565349ACD63}" type="presOf" srcId="{9F18DD90-522E-4A06-9EDB-3FF7C7EB6637}" destId="{D102FEF8-6917-41D2-AE5D-914C1EA8F84A}" srcOrd="0" destOrd="0" presId="urn:microsoft.com/office/officeart/2005/8/layout/target3"/>
    <dgm:cxn modelId="{50846610-2D57-43D3-B725-B4C56BA5D527}" type="presOf" srcId="{FBBFC3EA-9D9D-4F3A-BEA6-9C2C0E46BF20}" destId="{3F478621-DC04-4E99-8ED0-6EF817E39D41}" srcOrd="1" destOrd="0" presId="urn:microsoft.com/office/officeart/2005/8/layout/target3"/>
    <dgm:cxn modelId="{CF120C39-B177-4B6E-9C8D-22C43F8F7975}" type="presOf" srcId="{445C7998-7549-48B0-BD68-D4F0167F02E5}" destId="{4D19AB04-24FA-40C2-B203-52AE3D15E171}" srcOrd="1" destOrd="0" presId="urn:microsoft.com/office/officeart/2005/8/layout/target3"/>
    <dgm:cxn modelId="{D1DC6B99-50B6-424F-9BF5-773039A6425D}" type="presOf" srcId="{EBC41103-E2E5-4D48-9B4B-425520D3D098}" destId="{D3CEBA79-51F7-49AC-8104-9DE2B978BFF4}" srcOrd="1" destOrd="0" presId="urn:microsoft.com/office/officeart/2005/8/layout/target3"/>
    <dgm:cxn modelId="{B5D45FD4-D585-4420-ACA2-C54161C13142}" type="presParOf" srcId="{71045F8C-00FA-488E-A7BD-E2E6753D979D}" destId="{3577EC6B-C980-4F34-8C69-4365E7B8FC8C}" srcOrd="0" destOrd="0" presId="urn:microsoft.com/office/officeart/2005/8/layout/target3"/>
    <dgm:cxn modelId="{7E3A8DC6-EC9C-4F27-B6B8-3DC23EA9124C}" type="presParOf" srcId="{71045F8C-00FA-488E-A7BD-E2E6753D979D}" destId="{6940EB87-DC1D-4BC3-9408-9AC2E1FFC039}" srcOrd="1" destOrd="0" presId="urn:microsoft.com/office/officeart/2005/8/layout/target3"/>
    <dgm:cxn modelId="{6620D4A3-8425-4879-9550-3FACDC7FE858}" type="presParOf" srcId="{71045F8C-00FA-488E-A7BD-E2E6753D979D}" destId="{BC35EE03-4121-4EF9-923D-7CB6D30D358D}" srcOrd="2" destOrd="0" presId="urn:microsoft.com/office/officeart/2005/8/layout/target3"/>
    <dgm:cxn modelId="{EE1D6036-89FC-456A-B3AB-BB8278C3285A}" type="presParOf" srcId="{71045F8C-00FA-488E-A7BD-E2E6753D979D}" destId="{D3840DFA-901C-4049-8AB2-27AC2BA34540}" srcOrd="3" destOrd="0" presId="urn:microsoft.com/office/officeart/2005/8/layout/target3"/>
    <dgm:cxn modelId="{F99A4BB0-2AEA-41DE-8CF7-6F9916610D69}" type="presParOf" srcId="{71045F8C-00FA-488E-A7BD-E2E6753D979D}" destId="{5BDA8D49-C64C-4FDF-ACCF-171444A32B21}" srcOrd="4" destOrd="0" presId="urn:microsoft.com/office/officeart/2005/8/layout/target3"/>
    <dgm:cxn modelId="{E45AA757-EF4E-49BF-8837-BF0796982A1D}" type="presParOf" srcId="{71045F8C-00FA-488E-A7BD-E2E6753D979D}" destId="{D8344A4C-A59C-418B-AE84-1CF03F62012F}" srcOrd="5" destOrd="0" presId="urn:microsoft.com/office/officeart/2005/8/layout/target3"/>
    <dgm:cxn modelId="{EB97CDD6-D1EC-43DB-8AC6-6352C29A34A3}" type="presParOf" srcId="{71045F8C-00FA-488E-A7BD-E2E6753D979D}" destId="{57DDA582-354B-4295-AE97-083B34E96D1A}" srcOrd="6" destOrd="0" presId="urn:microsoft.com/office/officeart/2005/8/layout/target3"/>
    <dgm:cxn modelId="{57E29395-9101-48BE-8642-603682102AC8}" type="presParOf" srcId="{71045F8C-00FA-488E-A7BD-E2E6753D979D}" destId="{4A11C032-4DF2-44E5-8C80-1286B3D4B133}" srcOrd="7" destOrd="0" presId="urn:microsoft.com/office/officeart/2005/8/layout/target3"/>
    <dgm:cxn modelId="{4334BF8E-2BE5-4B7C-BC38-B0E5F5C9F32B}" type="presParOf" srcId="{71045F8C-00FA-488E-A7BD-E2E6753D979D}" destId="{601CDFA2-8205-4060-95D5-B0A001D0D0E3}" srcOrd="8" destOrd="0" presId="urn:microsoft.com/office/officeart/2005/8/layout/target3"/>
    <dgm:cxn modelId="{A210CD6A-4FAE-4115-B825-600BCDA571D0}" type="presParOf" srcId="{71045F8C-00FA-488E-A7BD-E2E6753D979D}" destId="{EA95FEE9-5F68-48C7-93BB-0F8C419DA96D}" srcOrd="9" destOrd="0" presId="urn:microsoft.com/office/officeart/2005/8/layout/target3"/>
    <dgm:cxn modelId="{78268D28-39ED-4B13-98B2-EF929EEB90A9}" type="presParOf" srcId="{71045F8C-00FA-488E-A7BD-E2E6753D979D}" destId="{BB3828A8-1683-43A3-8BCA-2995B7EAE8F3}" srcOrd="10" destOrd="0" presId="urn:microsoft.com/office/officeart/2005/8/layout/target3"/>
    <dgm:cxn modelId="{622BFA76-9CB5-4CD3-B087-7AED1BDF7E29}" type="presParOf" srcId="{71045F8C-00FA-488E-A7BD-E2E6753D979D}" destId="{CC1D5B29-8413-4412-9F6D-55E531B84639}" srcOrd="11" destOrd="0" presId="urn:microsoft.com/office/officeart/2005/8/layout/target3"/>
    <dgm:cxn modelId="{B2F6D4EE-69B4-432B-ACC9-0E97D2CD118B}" type="presParOf" srcId="{71045F8C-00FA-488E-A7BD-E2E6753D979D}" destId="{AEEDACE7-4427-455B-A155-2C3381828BD7}" srcOrd="12" destOrd="0" presId="urn:microsoft.com/office/officeart/2005/8/layout/target3"/>
    <dgm:cxn modelId="{50B876C9-979E-4D49-A8BC-E111DBC5C793}" type="presParOf" srcId="{71045F8C-00FA-488E-A7BD-E2E6753D979D}" destId="{7C8531F2-00DF-4DB1-A6C6-AF46193E1BBF}" srcOrd="13" destOrd="0" presId="urn:microsoft.com/office/officeart/2005/8/layout/target3"/>
    <dgm:cxn modelId="{D79A7CE8-EC31-4790-9DAE-8D44797D597D}" type="presParOf" srcId="{71045F8C-00FA-488E-A7BD-E2E6753D979D}" destId="{304CA11A-E17E-4999-A128-C72BF543B20D}" srcOrd="14" destOrd="0" presId="urn:microsoft.com/office/officeart/2005/8/layout/target3"/>
    <dgm:cxn modelId="{01DADA7B-CF2F-4A57-927A-F8FE05B1AA18}" type="presParOf" srcId="{71045F8C-00FA-488E-A7BD-E2E6753D979D}" destId="{C67EF5F7-B425-49AF-82F9-2446588ED851}" srcOrd="15" destOrd="0" presId="urn:microsoft.com/office/officeart/2005/8/layout/target3"/>
    <dgm:cxn modelId="{12D22C0C-0B2E-4B60-A749-9E2F659EA5CB}" type="presParOf" srcId="{71045F8C-00FA-488E-A7BD-E2E6753D979D}" destId="{14E80F71-B028-4CCE-8C5A-7AE67F9A28C6}" srcOrd="16" destOrd="0" presId="urn:microsoft.com/office/officeart/2005/8/layout/target3"/>
    <dgm:cxn modelId="{B1E6BF68-C21D-4AF1-A403-483AB38058F3}" type="presParOf" srcId="{71045F8C-00FA-488E-A7BD-E2E6753D979D}" destId="{F732C171-B6A8-40AC-BE86-9061B3C3D3B8}" srcOrd="17" destOrd="0" presId="urn:microsoft.com/office/officeart/2005/8/layout/target3"/>
    <dgm:cxn modelId="{A2E78D55-15D1-44F1-A27B-5DB281E44493}" type="presParOf" srcId="{71045F8C-00FA-488E-A7BD-E2E6753D979D}" destId="{D8C5187E-68B6-4E2E-86D0-57087190219B}" srcOrd="18" destOrd="0" presId="urn:microsoft.com/office/officeart/2005/8/layout/target3"/>
    <dgm:cxn modelId="{3317E76A-FDA1-469D-B70B-8E93501A277C}" type="presParOf" srcId="{71045F8C-00FA-488E-A7BD-E2E6753D979D}" destId="{1A909E4D-639C-4CB7-A7CE-FC1133FAA37E}" srcOrd="19" destOrd="0" presId="urn:microsoft.com/office/officeart/2005/8/layout/target3"/>
    <dgm:cxn modelId="{69FE47B4-9BD6-43EA-BADA-C6DFABDDBABE}" type="presParOf" srcId="{71045F8C-00FA-488E-A7BD-E2E6753D979D}" destId="{D102FEF8-6917-41D2-AE5D-914C1EA8F84A}" srcOrd="20" destOrd="0" presId="urn:microsoft.com/office/officeart/2005/8/layout/target3"/>
    <dgm:cxn modelId="{6E863435-2CBE-40B9-B360-77C55F9496D1}" type="presParOf" srcId="{71045F8C-00FA-488E-A7BD-E2E6753D979D}" destId="{4D19AB04-24FA-40C2-B203-52AE3D15E171}" srcOrd="21" destOrd="0" presId="urn:microsoft.com/office/officeart/2005/8/layout/target3"/>
    <dgm:cxn modelId="{2F55C32A-BD70-4576-BA9E-622A861BBE78}" type="presParOf" srcId="{71045F8C-00FA-488E-A7BD-E2E6753D979D}" destId="{B7652895-8F40-40B1-8BC2-AD2A1592E4B6}" srcOrd="22" destOrd="0" presId="urn:microsoft.com/office/officeart/2005/8/layout/target3"/>
    <dgm:cxn modelId="{36F1CEF3-E153-4D29-BD39-FDEF976DC91C}" type="presParOf" srcId="{71045F8C-00FA-488E-A7BD-E2E6753D979D}" destId="{3F478621-DC04-4E99-8ED0-6EF817E39D41}" srcOrd="23" destOrd="0" presId="urn:microsoft.com/office/officeart/2005/8/layout/target3"/>
    <dgm:cxn modelId="{2C7E3D6D-4F37-405B-9304-549360924637}" type="presParOf" srcId="{71045F8C-00FA-488E-A7BD-E2E6753D979D}" destId="{83FE2C4A-F11C-43B1-9923-1AFAA3244381}" srcOrd="24" destOrd="0" presId="urn:microsoft.com/office/officeart/2005/8/layout/target3"/>
    <dgm:cxn modelId="{CA487E6A-B44E-4F89-8289-AFB80EB0F0C4}" type="presParOf" srcId="{71045F8C-00FA-488E-A7BD-E2E6753D979D}" destId="{0E0F4EFC-82FA-4EC4-801E-BC2F931EC339}" srcOrd="25" destOrd="0" presId="urn:microsoft.com/office/officeart/2005/8/layout/target3"/>
    <dgm:cxn modelId="{070DDBFE-08C7-450A-A3AE-CE39C1E28387}" type="presParOf" srcId="{71045F8C-00FA-488E-A7BD-E2E6753D979D}" destId="{D3CEBA79-51F7-49AC-8104-9DE2B978BFF4}" srcOrd="26" destOrd="0" presId="urn:microsoft.com/office/officeart/2005/8/layout/target3"/>
    <dgm:cxn modelId="{9BC93CF6-0C32-4A2A-939F-82EBF634DCA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Kuchtová Květoslava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b="0" i="0" u="none" kern="1200" dirty="0" smtClean="0"/>
            <a:t>VY_32_INOVACE_12C_03_Španělsko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smtClean="0"/>
            <a:t>: Zeměpis 7.ročník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70943-BB0C-4732-9893-21C90874F4FC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7FAFC-A031-4449-8D55-791553C164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105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484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408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864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92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706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2651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560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0492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9071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5381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9016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7FAFC-A031-4449-8D55-791553C164E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04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39513-1A1E-46FB-B3F5-8892F7EE05B1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D60E53-FAFC-4D81-A5A9-3AC3A2B8E8CD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0/Iberian_peninsula.jpg/300px-Iberian_peninsula.jpg" TargetMode="External"/><Relationship Id="rId13" Type="http://schemas.openxmlformats.org/officeDocument/2006/relationships/hyperlink" Target="http://www.telefonica.net/web2/gibraltar-gospel-hall/fotos-graficos/rock_of_gibraltar.jpg" TargetMode="External"/><Relationship Id="rId3" Type="http://schemas.openxmlformats.org/officeDocument/2006/relationships/hyperlink" Target="http://im.novinky.cz/386/183869-top_foto1-m59h1.jpg" TargetMode="External"/><Relationship Id="rId7" Type="http://schemas.openxmlformats.org/officeDocument/2006/relationships/hyperlink" Target="http://www.i-assist.cz/files/editor/image/Fotky%20destinac%C3%AD/%C5%A0pan%C4%9Blsko/Bale%C3%A1rsk%C3%A9%20ostrovy/Mallorca%207.JPG" TargetMode="External"/><Relationship Id="rId12" Type="http://schemas.openxmlformats.org/officeDocument/2006/relationships/hyperlink" Target="http://www.biolib.cz/IMG/GAL/7858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ynastie.ic.cz/pictures/spanelsko/znak_esp.gif" TargetMode="External"/><Relationship Id="rId11" Type="http://schemas.openxmlformats.org/officeDocument/2006/relationships/hyperlink" Target="http://modemworld.files.wordpress.com/2011/12/alham-14.jpg" TargetMode="External"/><Relationship Id="rId5" Type="http://schemas.openxmlformats.org/officeDocument/2006/relationships/hyperlink" Target="http://ihttp/upload.wikimedia.org/wikipedia/commons/thumb/9/9a/Flag_of_Spain.svg/750px-Flag_of_Spain.svg.pngm.novinky.cz/386/183869-top_foto1-m59h1.jpg" TargetMode="External"/><Relationship Id="rId10" Type="http://schemas.openxmlformats.org/officeDocument/2006/relationships/hyperlink" Target="http://4.bp.blogspot.com/-JuuIhGCxCrM/TqZ8iYZBnwI/AAAAAAAADCw/q-Z5nVcTH9A/s1600/alhambra1.jpg" TargetMode="External"/><Relationship Id="rId4" Type="http://schemas.openxmlformats.org/officeDocument/2006/relationships/hyperlink" Target="http://citace.dumy.cz/?do=obrazek-submit" TargetMode="External"/><Relationship Id="rId9" Type="http://schemas.openxmlformats.org/officeDocument/2006/relationships/hyperlink" Target="http://upload.wikimedia.org/wikipedia/commons/thumb/0/0f/Jean-L%C3%A9on_G%C3%A9r%C3%B4me_005_Guard.jpg/220px-Jean-L%C3%A9on_G%C3%A9r%C3%B4me_005_Gua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61238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43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10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onza\Desktop\183869-top_foto1-m59h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80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65413" y="260648"/>
            <a:ext cx="19543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59688" y="722313"/>
            <a:ext cx="28696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Španělské království</a:t>
            </a:r>
          </a:p>
          <a:p>
            <a:endParaRPr lang="cs-CZ" dirty="0"/>
          </a:p>
        </p:txBody>
      </p:sp>
      <p:pic>
        <p:nvPicPr>
          <p:cNvPr id="2051" name="Picture 3" descr="C:\Users\Honza\Desktop\Flag_of_Spain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9430"/>
            <a:ext cx="2448272" cy="1434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Desktop\600px-Escudo_de_España_(mazonado)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1977058" cy="197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Desktop\220px-juan_carlos_da_espanh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88840"/>
            <a:ext cx="216166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5597090"/>
            <a:ext cx="1988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Chuan</a:t>
            </a:r>
            <a:r>
              <a:rPr lang="cs-CZ" dirty="0" smtClean="0">
                <a:solidFill>
                  <a:schemeClr val="bg1"/>
                </a:solidFill>
              </a:rPr>
              <a:t> Carlos I.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5229200"/>
            <a:ext cx="1882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Španělský král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3410" y="4325741"/>
            <a:ext cx="52944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Rozloha                504 782 km²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Počet obyvatel       46 063 511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Hlavní město         Madrid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Hlava státu            král </a:t>
            </a:r>
            <a:r>
              <a:rPr lang="cs-CZ" sz="2000" dirty="0" err="1" smtClean="0">
                <a:solidFill>
                  <a:schemeClr val="bg1"/>
                </a:solidFill>
              </a:rPr>
              <a:t>Chuan</a:t>
            </a:r>
            <a:r>
              <a:rPr lang="cs-CZ" sz="2000" dirty="0" smtClean="0">
                <a:solidFill>
                  <a:schemeClr val="bg1"/>
                </a:solidFill>
              </a:rPr>
              <a:t> Carlos I.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Jazyk                    španělština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Měna                    euro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1AMJON31\MC9003494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855" y="1464161"/>
            <a:ext cx="3054529" cy="261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68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9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1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i-assist.cz/files/editor/image/Fotky%20destinac%C3%AD/%C5%A0pan%C4%9Blsko/Bale%C3%A1rsk%C3%A9%20ostrovy/Mallorca%2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79" y="3930190"/>
            <a:ext cx="8397685" cy="285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060848"/>
            <a:ext cx="84210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Spolu s Portugalskem zabírá Španělsko Pyrenejský poloostrov.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severu hraničí s </a:t>
            </a:r>
            <a:r>
              <a:rPr lang="cs-CZ" dirty="0" smtClean="0">
                <a:solidFill>
                  <a:schemeClr val="bg1"/>
                </a:solidFill>
              </a:rPr>
              <a:t>Andorrou </a:t>
            </a:r>
            <a:r>
              <a:rPr lang="cs-CZ" dirty="0" smtClean="0">
                <a:solidFill>
                  <a:schemeClr val="bg1"/>
                </a:solidFill>
              </a:rPr>
              <a:t>a Francií. Hranici tvoří Pyreneje.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jihu hraničí s Afrikou. Hranici tvoří 14 km široký Gibraltarský průliv.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75856" y="436401"/>
            <a:ext cx="25442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Španělsko</a:t>
            </a:r>
            <a:endParaRPr lang="cs-CZ" sz="32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3074" name="Picture 2" descr="C:\Users\Honza\AppData\Local\Microsoft\Windows\Temporary Internet Files\Content.IE5\6UFZUM53\MP900400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79" y="244078"/>
            <a:ext cx="2695771" cy="146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6UFZUM53\MP900400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4354"/>
            <a:ext cx="2660448" cy="142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8614" y="3012720"/>
            <a:ext cx="79077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Španělsko omývá na severu Biskajský záliv a na jihovýchodě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Středozemní moře. Ve Středozemním moři leží souostroví Baleáry,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které jsou politicky provincií Španělska.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12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Baleáry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97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0"/>
                            </p:stCondLst>
                            <p:childTnLst>
                              <p:par>
                                <p:cTn id="37" presetID="21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zivatel\Desktop\400px-Iberian_Peninsula_location_map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6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80112" y="332656"/>
            <a:ext cx="1017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Francie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9807624">
            <a:off x="549998" y="2346061"/>
            <a:ext cx="1532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Portugalsko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59" y="6587725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Afrika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5786333"/>
            <a:ext cx="2304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Gibraltarský průliv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966" y="260648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Biskajský záliv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377" y="1730648"/>
            <a:ext cx="341760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t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l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ý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c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á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0098326">
            <a:off x="5997911" y="4623872"/>
            <a:ext cx="2326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Středozemní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9792138">
            <a:off x="6759630" y="3196510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Baleáry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1988840"/>
            <a:ext cx="2024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Španělsko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640287" y="3381176"/>
            <a:ext cx="105991" cy="1016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93282" y="3215729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Madrid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 flipV="1">
            <a:off x="7161178" y="1340767"/>
            <a:ext cx="1132165" cy="1296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 rot="2938292">
            <a:off x="7287178" y="1772816"/>
            <a:ext cx="110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Andorra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20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3000"/>
                            </p:stCondLst>
                            <p:childTnLst>
                              <p:par>
                                <p:cTn id="34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1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40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7000"/>
                            </p:stCondLst>
                            <p:childTnLst>
                              <p:par>
                                <p:cTn id="6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0"/>
                            </p:stCondLst>
                            <p:childTnLst>
                              <p:par>
                                <p:cTn id="7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2000"/>
                            </p:stCondLst>
                            <p:childTnLst>
                              <p:par>
                                <p:cTn id="8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5000"/>
                            </p:stCondLst>
                            <p:childTnLst>
                              <p:par>
                                <p:cTn id="8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Desktop\spanelsko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040" y="0"/>
            <a:ext cx="936104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91380" y="260648"/>
            <a:ext cx="47612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50800"/>
                <a:effectLst/>
              </a:rPr>
              <a:t>Španělsko povrch</a:t>
            </a:r>
            <a:endParaRPr lang="cs-CZ" sz="3600" b="1" cap="none" spc="0" dirty="0">
              <a:ln w="50800"/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2160" y="1340768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Pyreneje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340768"/>
            <a:ext cx="2438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Kantaberské</a:t>
            </a:r>
            <a:r>
              <a:rPr lang="cs-CZ" dirty="0" smtClean="0"/>
              <a:t> pohoří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9900345">
            <a:off x="2555776" y="3068960"/>
            <a:ext cx="202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Kastilské pohoří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9499" y="5692606"/>
            <a:ext cx="181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Sierra Nevada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3050238">
            <a:off x="4595391" y="2424155"/>
            <a:ext cx="1869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Iberské pohoří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20077238">
            <a:off x="2191380" y="4900518"/>
            <a:ext cx="1807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Sierra </a:t>
            </a:r>
            <a:r>
              <a:rPr lang="cs-CZ" dirty="0" err="1" smtClean="0"/>
              <a:t>Morena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122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467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Španělsko vodstvo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672042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Nejdelší řekou  na Pyrenejské poloostrově je řeka Tajo. </a:t>
            </a:r>
          </a:p>
          <a:p>
            <a:r>
              <a:rPr lang="cs-CZ" dirty="0" smtClean="0"/>
              <a:t>Teče do Portugalska a vlévá se do Atlantského oceánu. </a:t>
            </a:r>
          </a:p>
          <a:p>
            <a:r>
              <a:rPr lang="cs-CZ" dirty="0" smtClean="0"/>
              <a:t>Nejdelší a nejvodnatější řekou Španělska je  Ebro, která</a:t>
            </a:r>
          </a:p>
          <a:p>
            <a:r>
              <a:rPr lang="cs-CZ" dirty="0" smtClean="0"/>
              <a:t>Teče na východ a vlévá se do Středozemního moře.</a:t>
            </a:r>
          </a:p>
          <a:p>
            <a:r>
              <a:rPr lang="cs-CZ" dirty="0" smtClean="0"/>
              <a:t>Celkem je ve Španělsku asi 1 800 řek a vodních toků. </a:t>
            </a:r>
          </a:p>
          <a:p>
            <a:r>
              <a:rPr lang="cs-CZ" dirty="0" smtClean="0"/>
              <a:t>V létě vysychají ,v období kdy mají dostatek vody jsou</a:t>
            </a:r>
          </a:p>
          <a:p>
            <a:r>
              <a:rPr lang="cs-CZ" dirty="0" smtClean="0"/>
              <a:t>rychlé </a:t>
            </a:r>
            <a:r>
              <a:rPr lang="cs-CZ" dirty="0" smtClean="0"/>
              <a:t>a prudké.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08067" y="23840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Uzivatel\Desktop\img007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" y="0"/>
            <a:ext cx="9144000" cy="700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Desktop\catfishigspain_mapa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" y="0"/>
            <a:ext cx="9144330" cy="700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6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1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4000"/>
                            </p:stCondLst>
                            <p:childTnLst>
                              <p:par>
                                <p:cTn id="51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70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727" y="1312370"/>
            <a:ext cx="8438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Španělsko leží velmi blízko severní Afriky. Odtud pronikli v roce 711 na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Pyrenejský </a:t>
            </a:r>
            <a:r>
              <a:rPr lang="cs-CZ" dirty="0" err="1" smtClean="0">
                <a:solidFill>
                  <a:schemeClr val="bg1"/>
                </a:solidFill>
              </a:rPr>
              <a:t>poloosrov</a:t>
            </a:r>
            <a:r>
              <a:rPr lang="cs-CZ" dirty="0" smtClean="0">
                <a:solidFill>
                  <a:schemeClr val="bg1"/>
                </a:solidFill>
              </a:rPr>
              <a:t> Maurové.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zivatel\Desktop\220px-Jean-L%C3%A9on_G%C3%A9r%C3%B4me_005_Guar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84" y="2400870"/>
            <a:ext cx="2682875" cy="432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1592047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700 let pak ovládali velkou část Španělska.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5702" y="1958701"/>
            <a:ext cx="61012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Zavedli islám, židům a křesťanům jejich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náboženství ponechali. Maury dnes připomínají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nádherné budovy. Nejslavnější  z nich je Alhambra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ve městě Granada.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69861" y="404664"/>
            <a:ext cx="597471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Španělsko zajímavosti</a:t>
            </a:r>
            <a:endParaRPr lang="cs-CZ" sz="36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37600" y="3198353"/>
            <a:ext cx="340990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 to pevnost s palácem, se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stinnými zahradami a lvím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dvorem. Považuje se za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nejkrásnější umělecké dílo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ve Španělsku.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Uzivatel\Desktop\alhambra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145" y="4766001"/>
            <a:ext cx="3527363" cy="195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modemworld.files.wordpress.com/2011/12/alham-1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076" y="3198352"/>
            <a:ext cx="2322911" cy="352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49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1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biolib.cz/IMG/GAL/785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87" y="2566657"/>
            <a:ext cx="3043064" cy="4102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3648" y="332656"/>
            <a:ext cx="597471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Španělsko zajímavosti</a:t>
            </a:r>
            <a:endParaRPr lang="cs-CZ" sz="36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82738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 jihu Španělska leží přístav Gibraltar. Nepatří Španělsku, ale Velké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Británii. Na skalách zde jako na jediném místě v Evropě žijí opice.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Tuto opici nazývají zoologové magot nebo také makak. Zřejmě ji sem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zavlekli již staří Římané.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Uzivatel\Desktop\gibralta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08920"/>
            <a:ext cx="540060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2996952"/>
            <a:ext cx="1195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Gibraltar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193317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Magot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37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260648"/>
            <a:ext cx="19800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Otázky</a:t>
            </a:r>
            <a:endParaRPr lang="cs-CZ" sz="36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9752" y="980728"/>
            <a:ext cx="419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Správnost ověř kliknutím na tabuli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88840"/>
            <a:ext cx="781669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Španělsko leží na ……………………………..poloostrově.</a:t>
            </a:r>
          </a:p>
          <a:p>
            <a:endParaRPr lang="cs-CZ" dirty="0" smtClean="0"/>
          </a:p>
          <a:p>
            <a:r>
              <a:rPr lang="cs-CZ" dirty="0" smtClean="0"/>
              <a:t>Hlavní město Španělska je 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Španělsko sousedí s …………………….,…………........ a 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………………………………průlivem je odděleno od …………………………….</a:t>
            </a:r>
          </a:p>
          <a:p>
            <a:endParaRPr lang="cs-CZ" dirty="0"/>
          </a:p>
          <a:p>
            <a:r>
              <a:rPr lang="cs-CZ" dirty="0" smtClean="0"/>
              <a:t>Břehy Španělska omývá ……………………… a ………………………..</a:t>
            </a:r>
          </a:p>
          <a:p>
            <a:endParaRPr lang="cs-CZ" dirty="0"/>
          </a:p>
          <a:p>
            <a:r>
              <a:rPr lang="cs-CZ" dirty="0" smtClean="0"/>
              <a:t>Na jihu Španělska leží přístav………………....., který patří 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……………………….Na skalách zde žijí volně ……………………..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4529" y="1833977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Pyrenejském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49728" y="2492896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Madrid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7456" y="2996952"/>
            <a:ext cx="1755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Portugalskem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4133" y="2996952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Andorrou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2996952"/>
            <a:ext cx="943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Francií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573016"/>
            <a:ext cx="181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Gibraltarským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16399" y="3573016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Afriky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082887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Biskajský záliv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0266" y="4082887"/>
            <a:ext cx="2326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Středozemní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66469" y="4653136"/>
            <a:ext cx="1195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Gibraltar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16628" y="4664644"/>
            <a:ext cx="80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Velké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143" y="5229200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Británii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21098" y="5229200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opice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6876256" y="260648"/>
            <a:ext cx="1944216" cy="1089412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Klikni</a:t>
            </a:r>
          </a:p>
          <a:p>
            <a:pPr algn="ctr"/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20" name="MS900044820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188640" y="36278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00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1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3" dur="6000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171400"/>
            <a:ext cx="7125113" cy="924475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1"/>
            <a:ext cx="9144000" cy="6309320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LAZAR, Ondřej. </a:t>
            </a:r>
            <a:r>
              <a:rPr lang="cs-CZ" i="1" dirty="0">
                <a:solidFill>
                  <a:schemeClr val="bg1"/>
                </a:solidFill>
              </a:rPr>
              <a:t>www.google.cz</a:t>
            </a:r>
            <a:r>
              <a:rPr lang="cs-CZ" dirty="0">
                <a:solidFill>
                  <a:schemeClr val="bg1"/>
                </a:solidFill>
              </a:rPr>
              <a:t> [online]. [cit. 1.12.2012]. Dostupný na WWW: </a:t>
            </a:r>
            <a:r>
              <a:rPr lang="cs-CZ" dirty="0">
                <a:solidFill>
                  <a:schemeClr val="bg1"/>
                </a:solidFill>
                <a:hlinkClick r:id="rId3"/>
              </a:rPr>
              <a:t>http://im.novinky.cz/386/183869-top_foto1-m59h1.jpg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GRACIA FAJARDO, Pedro. </a:t>
            </a:r>
            <a:r>
              <a:rPr lang="cs-CZ" i="1" u="sng" dirty="0">
                <a:solidFill>
                  <a:schemeClr val="bg1"/>
                </a:solidFill>
                <a:hlinkClick r:id="rId4" tooltip="Click to Continue &gt; by Browse to Save"/>
              </a:rPr>
              <a:t>www</a:t>
            </a:r>
            <a:r>
              <a:rPr lang="cs-CZ" i="1" dirty="0">
                <a:solidFill>
                  <a:schemeClr val="bg1"/>
                </a:solidFill>
              </a:rPr>
              <a:t>.google.cz</a:t>
            </a:r>
            <a:r>
              <a:rPr lang="cs-CZ" dirty="0">
                <a:solidFill>
                  <a:schemeClr val="bg1"/>
                </a:solidFill>
              </a:rPr>
              <a:t> [online]. [cit. 1.12.2012]. Dostupný na </a:t>
            </a:r>
            <a:r>
              <a:rPr lang="cs-CZ" dirty="0" err="1">
                <a:solidFill>
                  <a:schemeClr val="bg1"/>
                </a:solidFill>
              </a:rPr>
              <a:t>WWW:</a:t>
            </a:r>
            <a:r>
              <a:rPr lang="cs-CZ" dirty="0" err="1">
                <a:hlinkClick r:id="rId5"/>
              </a:rPr>
              <a:t>http</a:t>
            </a:r>
            <a:r>
              <a:rPr lang="cs-CZ" dirty="0">
                <a:hlinkClick r:id="rId5"/>
              </a:rPr>
              <a:t>://ihttp://upload.wikimedia.org/wikipedia/commons/thumb/9/9a/Flag_of_Spain.svg/750px-Flag_of_Spain.svg.pngm.novinky.cz/386/183869-top_foto1-m59h1.jpg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http://dynastie.ic.cz/pictures/spanelsko/znak_esp.gif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http://www.i-assist.cz/files/editor/image/Fotky%20destinac%C3%AD/%C5%A0pan%C4%9Blsko/Bale%C3%A1rsk%C3%A9%20ostrovy/Mallorca%207.JPG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upload.wikimedia.org/wikipedia/commons/thumb/e/e0/Iberian_peninsula.jpg/300px-Iberian_peninsula.jpg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http://upload.wikimedia.org/wikipedia/commons/thumb/0/0f/Jean-L%C3%A9on_G%C3%A9r%C3%B4me_005_Guard.jpg/220px-Jean-L%C3%A9on_G%C3%A9r%C3%B4me_005_Guard.jpg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http://4.bp.blogspot.com/-</a:t>
            </a:r>
            <a:r>
              <a:rPr lang="pl-PL" dirty="0" smtClean="0">
                <a:hlinkClick r:id="rId10"/>
              </a:rPr>
              <a:t>JuuIhGCxCrM/TqZ8iYZBnwI/AAAAAAAADCw/q-Z5nVcTH9A/s1600/alhambra1.jpg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modemworld.files.wordpress.com/2011/12/alham-14.jpg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www.biolib.cz/IMG/GAL/7858.jpg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www.telefonica.net/web2/gibraltar-gospel-hall/fotos-graficos/rock_of_gibraltar.jpg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63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222</TotalTime>
  <Words>452</Words>
  <Application>Microsoft Office PowerPoint</Application>
  <PresentationFormat>Předvádění na obrazovce (4:3)</PresentationFormat>
  <Paragraphs>142</Paragraphs>
  <Slides>12</Slides>
  <Notes>12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Honza</dc:creator>
  <cp:lastModifiedBy>Windows User</cp:lastModifiedBy>
  <cp:revision>32</cp:revision>
  <dcterms:created xsi:type="dcterms:W3CDTF">2012-12-01T14:19:16Z</dcterms:created>
  <dcterms:modified xsi:type="dcterms:W3CDTF">2013-10-12T13:13:48Z</dcterms:modified>
</cp:coreProperties>
</file>