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9" r:id="rId2"/>
    <p:sldId id="260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4" r:id="rId14"/>
    <p:sldId id="258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9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VY_32_INOVACE_12C_04_Itálie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F329863-D1FD-4A05-9DFA-907D45396F65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3DB8AB4-1E0A-4AAF-B9F7-DB74FE3F9A61}" type="presOf" srcId="{0C6E1E16-08A6-4B86-AB9F-749A7749D4C9}" destId="{D8344A4C-A59C-418B-AE84-1CF03F62012F}" srcOrd="0" destOrd="0" presId="urn:microsoft.com/office/officeart/2005/8/layout/target3"/>
    <dgm:cxn modelId="{9A1164E6-FA8F-4A65-B417-599E668087CF}" type="presOf" srcId="{C73C7642-F245-4585-8F88-243F9FAEF6CA}" destId="{0E0F4EFC-82FA-4EC4-801E-BC2F931EC339}" srcOrd="1" destOrd="0" presId="urn:microsoft.com/office/officeart/2005/8/layout/target3"/>
    <dgm:cxn modelId="{F7E33FC9-8E84-4987-B639-BE5D4E2DAC2E}" type="presOf" srcId="{019433A1-1324-4DE1-9E6F-32B851095F74}" destId="{CC1D5B29-8413-4412-9F6D-55E531B84639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6F6A72A5-55A0-4B96-B86C-80A9AAD991B0}" type="presOf" srcId="{FBBFC3EA-9D9D-4F3A-BEA6-9C2C0E46BF20}" destId="{601CDFA2-8205-4060-95D5-B0A001D0D0E3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CF598A54-F06D-4DB1-9A09-7E88655762D4}" type="presOf" srcId="{019433A1-1324-4DE1-9E6F-32B851095F74}" destId="{83FE2C4A-F11C-43B1-9923-1AFAA3244381}" srcOrd="1" destOrd="0" presId="urn:microsoft.com/office/officeart/2005/8/layout/target3"/>
    <dgm:cxn modelId="{B45E2C00-F0BA-42AA-A363-2CCC702D8F58}" type="presOf" srcId="{EBC41103-E2E5-4D48-9B4B-425520D3D098}" destId="{D3CEBA79-51F7-49AC-8104-9DE2B978BFF4}" srcOrd="1" destOrd="0" presId="urn:microsoft.com/office/officeart/2005/8/layout/target3"/>
    <dgm:cxn modelId="{D94479A0-5D11-4ECF-9B4F-5E1CF698AFF7}" type="presOf" srcId="{9F18DD90-522E-4A06-9EDB-3FF7C7EB6637}" destId="{D102FEF8-6917-41D2-AE5D-914C1EA8F84A}" srcOrd="0" destOrd="0" presId="urn:microsoft.com/office/officeart/2005/8/layout/target3"/>
    <dgm:cxn modelId="{AF92E0CE-E6AA-4D3F-8EBF-198BB2648847}" type="presOf" srcId="{9F18DD90-522E-4A06-9EDB-3FF7C7EB6637}" destId="{932F2F5B-E5E6-4E00-9503-10413FFBA7E0}" srcOrd="1" destOrd="0" presId="urn:microsoft.com/office/officeart/2005/8/layout/target3"/>
    <dgm:cxn modelId="{FA225998-78AC-4AC1-BC5F-2E970F3F383D}" type="presOf" srcId="{EBC41103-E2E5-4D48-9B4B-425520D3D098}" destId="{F732C171-B6A8-40AC-BE86-9061B3C3D3B8}" srcOrd="0" destOrd="0" presId="urn:microsoft.com/office/officeart/2005/8/layout/target3"/>
    <dgm:cxn modelId="{D654C503-783F-4B2B-ADB2-877E8B53FDF6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EEC3891-D17D-46E1-8AE3-40101ADB986E}" type="presOf" srcId="{0C6E1E16-08A6-4B86-AB9F-749A7749D4C9}" destId="{B7652895-8F40-40B1-8BC2-AD2A1592E4B6}" srcOrd="1" destOrd="0" presId="urn:microsoft.com/office/officeart/2005/8/layout/target3"/>
    <dgm:cxn modelId="{8F6A13D6-990F-4B88-9B66-CE979DFD44C4}" type="presOf" srcId="{39F8B381-5807-488E-AC22-73DD4140ED4A}" destId="{71045F8C-00FA-488E-A7BD-E2E6753D979D}" srcOrd="0" destOrd="0" presId="urn:microsoft.com/office/officeart/2005/8/layout/target3"/>
    <dgm:cxn modelId="{EE6F621F-45D7-4B8B-AD16-0970627B1888}" type="presOf" srcId="{C73C7642-F245-4585-8F88-243F9FAEF6CA}" destId="{304CA11A-E17E-4999-A128-C72BF543B20D}" srcOrd="0" destOrd="0" presId="urn:microsoft.com/office/officeart/2005/8/layout/target3"/>
    <dgm:cxn modelId="{106B0D69-0F0F-4EEE-B26C-25D267223ABB}" type="presOf" srcId="{445C7998-7549-48B0-BD68-D4F0167F02E5}" destId="{BC35EE03-4121-4EF9-923D-7CB6D30D358D}" srcOrd="0" destOrd="0" presId="urn:microsoft.com/office/officeart/2005/8/layout/target3"/>
    <dgm:cxn modelId="{4799D6E3-D141-4389-96FA-C47AA5E91985}" type="presParOf" srcId="{71045F8C-00FA-488E-A7BD-E2E6753D979D}" destId="{3577EC6B-C980-4F34-8C69-4365E7B8FC8C}" srcOrd="0" destOrd="0" presId="urn:microsoft.com/office/officeart/2005/8/layout/target3"/>
    <dgm:cxn modelId="{3A410E41-F816-40C7-9F25-840616EDAE9E}" type="presParOf" srcId="{71045F8C-00FA-488E-A7BD-E2E6753D979D}" destId="{6940EB87-DC1D-4BC3-9408-9AC2E1FFC039}" srcOrd="1" destOrd="0" presId="urn:microsoft.com/office/officeart/2005/8/layout/target3"/>
    <dgm:cxn modelId="{16CFA135-5970-4EC8-BF68-CACD079D78D9}" type="presParOf" srcId="{71045F8C-00FA-488E-A7BD-E2E6753D979D}" destId="{BC35EE03-4121-4EF9-923D-7CB6D30D358D}" srcOrd="2" destOrd="0" presId="urn:microsoft.com/office/officeart/2005/8/layout/target3"/>
    <dgm:cxn modelId="{672FE24F-737B-41AF-96F1-DE2BC5DDA051}" type="presParOf" srcId="{71045F8C-00FA-488E-A7BD-E2E6753D979D}" destId="{D3840DFA-901C-4049-8AB2-27AC2BA34540}" srcOrd="3" destOrd="0" presId="urn:microsoft.com/office/officeart/2005/8/layout/target3"/>
    <dgm:cxn modelId="{CD8C7E22-72C6-4D8F-883A-6126D2390B8A}" type="presParOf" srcId="{71045F8C-00FA-488E-A7BD-E2E6753D979D}" destId="{5BDA8D49-C64C-4FDF-ACCF-171444A32B21}" srcOrd="4" destOrd="0" presId="urn:microsoft.com/office/officeart/2005/8/layout/target3"/>
    <dgm:cxn modelId="{D29748B7-3C18-4E80-A5DC-57B76277C07E}" type="presParOf" srcId="{71045F8C-00FA-488E-A7BD-E2E6753D979D}" destId="{D8344A4C-A59C-418B-AE84-1CF03F62012F}" srcOrd="5" destOrd="0" presId="urn:microsoft.com/office/officeart/2005/8/layout/target3"/>
    <dgm:cxn modelId="{0FE2A260-92D9-40AE-AE30-6D186C771340}" type="presParOf" srcId="{71045F8C-00FA-488E-A7BD-E2E6753D979D}" destId="{57DDA582-354B-4295-AE97-083B34E96D1A}" srcOrd="6" destOrd="0" presId="urn:microsoft.com/office/officeart/2005/8/layout/target3"/>
    <dgm:cxn modelId="{2600FF71-7581-4E2D-8EB0-EEA32D9A8A9D}" type="presParOf" srcId="{71045F8C-00FA-488E-A7BD-E2E6753D979D}" destId="{4A11C032-4DF2-44E5-8C80-1286B3D4B133}" srcOrd="7" destOrd="0" presId="urn:microsoft.com/office/officeart/2005/8/layout/target3"/>
    <dgm:cxn modelId="{649E15D1-B590-40C2-A469-97C9A83FB077}" type="presParOf" srcId="{71045F8C-00FA-488E-A7BD-E2E6753D979D}" destId="{601CDFA2-8205-4060-95D5-B0A001D0D0E3}" srcOrd="8" destOrd="0" presId="urn:microsoft.com/office/officeart/2005/8/layout/target3"/>
    <dgm:cxn modelId="{C82ED699-AA03-4A69-BE7C-A64EE696DEEC}" type="presParOf" srcId="{71045F8C-00FA-488E-A7BD-E2E6753D979D}" destId="{EA95FEE9-5F68-48C7-93BB-0F8C419DA96D}" srcOrd="9" destOrd="0" presId="urn:microsoft.com/office/officeart/2005/8/layout/target3"/>
    <dgm:cxn modelId="{2B00654E-FF1D-4967-A031-6B214F65EC03}" type="presParOf" srcId="{71045F8C-00FA-488E-A7BD-E2E6753D979D}" destId="{BB3828A8-1683-43A3-8BCA-2995B7EAE8F3}" srcOrd="10" destOrd="0" presId="urn:microsoft.com/office/officeart/2005/8/layout/target3"/>
    <dgm:cxn modelId="{9AA4AF3E-3E83-400C-B3E9-59779B3B8D87}" type="presParOf" srcId="{71045F8C-00FA-488E-A7BD-E2E6753D979D}" destId="{CC1D5B29-8413-4412-9F6D-55E531B84639}" srcOrd="11" destOrd="0" presId="urn:microsoft.com/office/officeart/2005/8/layout/target3"/>
    <dgm:cxn modelId="{44D050BE-6F25-4F24-8120-2781ACEA09F7}" type="presParOf" srcId="{71045F8C-00FA-488E-A7BD-E2E6753D979D}" destId="{AEEDACE7-4427-455B-A155-2C3381828BD7}" srcOrd="12" destOrd="0" presId="urn:microsoft.com/office/officeart/2005/8/layout/target3"/>
    <dgm:cxn modelId="{A5297D89-BF4D-4970-9D74-2574D9C6E317}" type="presParOf" srcId="{71045F8C-00FA-488E-A7BD-E2E6753D979D}" destId="{7C8531F2-00DF-4DB1-A6C6-AF46193E1BBF}" srcOrd="13" destOrd="0" presId="urn:microsoft.com/office/officeart/2005/8/layout/target3"/>
    <dgm:cxn modelId="{A9146E93-963B-4030-8DBD-8A6FAB0197C6}" type="presParOf" srcId="{71045F8C-00FA-488E-A7BD-E2E6753D979D}" destId="{304CA11A-E17E-4999-A128-C72BF543B20D}" srcOrd="14" destOrd="0" presId="urn:microsoft.com/office/officeart/2005/8/layout/target3"/>
    <dgm:cxn modelId="{B20668A4-A075-47C5-9DFB-AC72C19BC14B}" type="presParOf" srcId="{71045F8C-00FA-488E-A7BD-E2E6753D979D}" destId="{C67EF5F7-B425-49AF-82F9-2446588ED851}" srcOrd="15" destOrd="0" presId="urn:microsoft.com/office/officeart/2005/8/layout/target3"/>
    <dgm:cxn modelId="{D41F8FF4-AEF1-4979-8F08-8CFB5F6FE7CD}" type="presParOf" srcId="{71045F8C-00FA-488E-A7BD-E2E6753D979D}" destId="{14E80F71-B028-4CCE-8C5A-7AE67F9A28C6}" srcOrd="16" destOrd="0" presId="urn:microsoft.com/office/officeart/2005/8/layout/target3"/>
    <dgm:cxn modelId="{05B49759-9BED-48CD-B47F-A6C878EB94DA}" type="presParOf" srcId="{71045F8C-00FA-488E-A7BD-E2E6753D979D}" destId="{F732C171-B6A8-40AC-BE86-9061B3C3D3B8}" srcOrd="17" destOrd="0" presId="urn:microsoft.com/office/officeart/2005/8/layout/target3"/>
    <dgm:cxn modelId="{65BB19B1-93D8-4E7A-AFA1-DBC63660EE31}" type="presParOf" srcId="{71045F8C-00FA-488E-A7BD-E2E6753D979D}" destId="{D8C5187E-68B6-4E2E-86D0-57087190219B}" srcOrd="18" destOrd="0" presId="urn:microsoft.com/office/officeart/2005/8/layout/target3"/>
    <dgm:cxn modelId="{A419B83A-21D9-47D1-91AA-66D1C94CFCB8}" type="presParOf" srcId="{71045F8C-00FA-488E-A7BD-E2E6753D979D}" destId="{1A909E4D-639C-4CB7-A7CE-FC1133FAA37E}" srcOrd="19" destOrd="0" presId="urn:microsoft.com/office/officeart/2005/8/layout/target3"/>
    <dgm:cxn modelId="{691E7C24-F8BF-41E6-B185-457DE4DB3C98}" type="presParOf" srcId="{71045F8C-00FA-488E-A7BD-E2E6753D979D}" destId="{D102FEF8-6917-41D2-AE5D-914C1EA8F84A}" srcOrd="20" destOrd="0" presId="urn:microsoft.com/office/officeart/2005/8/layout/target3"/>
    <dgm:cxn modelId="{B4D81789-84BC-413D-8D6B-F5DF3FB49F8D}" type="presParOf" srcId="{71045F8C-00FA-488E-A7BD-E2E6753D979D}" destId="{4D19AB04-24FA-40C2-B203-52AE3D15E171}" srcOrd="21" destOrd="0" presId="urn:microsoft.com/office/officeart/2005/8/layout/target3"/>
    <dgm:cxn modelId="{CC058A37-38C9-4F06-8B4A-44DD7EF3558B}" type="presParOf" srcId="{71045F8C-00FA-488E-A7BD-E2E6753D979D}" destId="{B7652895-8F40-40B1-8BC2-AD2A1592E4B6}" srcOrd="22" destOrd="0" presId="urn:microsoft.com/office/officeart/2005/8/layout/target3"/>
    <dgm:cxn modelId="{4E9F3601-BEFA-4188-AF1C-3CE6912415F0}" type="presParOf" srcId="{71045F8C-00FA-488E-A7BD-E2E6753D979D}" destId="{3F478621-DC04-4E99-8ED0-6EF817E39D41}" srcOrd="23" destOrd="0" presId="urn:microsoft.com/office/officeart/2005/8/layout/target3"/>
    <dgm:cxn modelId="{47DA7AE8-3885-45BD-927E-5B3310821E3E}" type="presParOf" srcId="{71045F8C-00FA-488E-A7BD-E2E6753D979D}" destId="{83FE2C4A-F11C-43B1-9923-1AFAA3244381}" srcOrd="24" destOrd="0" presId="urn:microsoft.com/office/officeart/2005/8/layout/target3"/>
    <dgm:cxn modelId="{5EE8C4F7-1E48-427A-A986-ED5F6A536F92}" type="presParOf" srcId="{71045F8C-00FA-488E-A7BD-E2E6753D979D}" destId="{0E0F4EFC-82FA-4EC4-801E-BC2F931EC339}" srcOrd="25" destOrd="0" presId="urn:microsoft.com/office/officeart/2005/8/layout/target3"/>
    <dgm:cxn modelId="{635E7D38-1153-43B7-A98C-62B59681B227}" type="presParOf" srcId="{71045F8C-00FA-488E-A7BD-E2E6753D979D}" destId="{D3CEBA79-51F7-49AC-8104-9DE2B978BFF4}" srcOrd="26" destOrd="0" presId="urn:microsoft.com/office/officeart/2005/8/layout/target3"/>
    <dgm:cxn modelId="{800B48A6-6D97-4660-AFC9-D10125B77F5C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alpha val="90000"/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alpha val="90000"/>
                <a:hueOff val="0"/>
                <a:satOff val="0"/>
                <a:lumOff val="0"/>
                <a:alphaOff val="-6667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alpha val="90000"/>
                <a:hueOff val="0"/>
                <a:satOff val="0"/>
                <a:lumOff val="0"/>
                <a:alphaOff val="-13333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Kuchtová Květoslava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alpha val="90000"/>
                <a:hueOff val="0"/>
                <a:satOff val="0"/>
                <a:lumOff val="0"/>
                <a:alphaOff val="-2000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b="0" i="0" u="none" kern="1200" dirty="0" smtClean="0"/>
            <a:t>VY_32_INOVACE_12C_04_Itálie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alpha val="90000"/>
                <a:hueOff val="0"/>
                <a:satOff val="0"/>
                <a:lumOff val="0"/>
                <a:alphaOff val="-26667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smtClean="0"/>
            <a:t>: Zeměpis 7.ročník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alpha val="90000"/>
                <a:hueOff val="0"/>
                <a:satOff val="0"/>
                <a:lumOff val="0"/>
                <a:alphaOff val="-33333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6">
                <a:alpha val="90000"/>
                <a:hueOff val="0"/>
                <a:satOff val="0"/>
                <a:lumOff val="0"/>
                <a:alphaOff val="-4000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9739BB-3CC3-470D-8FF0-29D69A9298A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C1231A-9DEB-41A7-B79A-6F9570A8C8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814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0906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0953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150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4783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222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5811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0953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3090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2885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8833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8868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0677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8064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5362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7028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91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1231A-9DEB-41A7-B79A-6F9570A8C884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205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2F5C3391-6147-4B06-8293-220A700C5C80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BB554D5-DB18-4055-9806-03D3A20CB92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slide" Target="slide14.xml"/><Relationship Id="rId7" Type="http://schemas.openxmlformats.org/officeDocument/2006/relationships/slide" Target="slide1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11" Type="http://schemas.openxmlformats.org/officeDocument/2006/relationships/slide" Target="slide18.xml"/><Relationship Id="rId5" Type="http://schemas.openxmlformats.org/officeDocument/2006/relationships/slide" Target="slide16.xml"/><Relationship Id="rId10" Type="http://schemas.openxmlformats.org/officeDocument/2006/relationships/image" Target="../media/image19.wmf"/><Relationship Id="rId4" Type="http://schemas.openxmlformats.org/officeDocument/2006/relationships/image" Target="../media/image16.jpg"/><Relationship Id="rId9" Type="http://schemas.openxmlformats.org/officeDocument/2006/relationships/slide" Target="slide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iki.rvp.cz/@api/deki/files/299/=Map_of_Mediterranean_seas_surrounding_Italy_with_no_legends.png?size=webview" TargetMode="External"/><Relationship Id="rId13" Type="http://schemas.openxmlformats.org/officeDocument/2006/relationships/hyperlink" Target="http://upload.wikimedia.org/wikipedia/commons/thumb/8/8e/Colosseo_-_panoramica_-_Scuba_Beer.jpg/800px-Colosseo_-_panoramica_-_Scuba_Beer.jpg" TargetMode="External"/><Relationship Id="rId3" Type="http://schemas.openxmlformats.org/officeDocument/2006/relationships/hyperlink" Target="http://t0.gstatic.com/images?q=tbn:ANd9GcQWdzJ3XeonFUcn5QZxyT7mbJB9WUX9GBASuWpfNS4PqTG2y_Az58JPBxUq" TargetMode="External"/><Relationship Id="rId7" Type="http://schemas.openxmlformats.org/officeDocument/2006/relationships/hyperlink" Target="http://www.wordtravels.com/images/map/Italy_map.jpg" TargetMode="External"/><Relationship Id="rId12" Type="http://schemas.openxmlformats.org/officeDocument/2006/relationships/hyperlink" Target="http://upload.wikimedia.org/wikipedia/commons/5/5d/Pisa_180.jpg" TargetMode="External"/><Relationship Id="rId2" Type="http://schemas.openxmlformats.org/officeDocument/2006/relationships/notesSlide" Target="../notesSlides/notesSlide14.xml"/><Relationship Id="rId16" Type="http://schemas.openxmlformats.org/officeDocument/2006/relationships/hyperlink" Target="http://www.youtube.com/watch?feature=player_detailpage&amp;v=5t82SOrBsS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0/Emblem_of_Italy.svg/390px-Emblem_of_Italy.svg.png" TargetMode="External"/><Relationship Id="rId11" Type="http://schemas.openxmlformats.org/officeDocument/2006/relationships/hyperlink" Target="http://0.tqn.com/d/geography/1/0/j/J/italy.jpg" TargetMode="External"/><Relationship Id="rId5" Type="http://schemas.openxmlformats.org/officeDocument/2006/relationships/hyperlink" Target="http://www.dvorek.eu/dwn/1003/24952cs_CZI_euro-eura-penize.jpg" TargetMode="External"/><Relationship Id="rId15" Type="http://schemas.openxmlformats.org/officeDocument/2006/relationships/hyperlink" Target="http://upload.wikimedia.org/wikipedia/commons/thumb/f/f7/Vesuvius_from_Naples_at_sunset.jpg/800px-Vesuvius_from_Naples_at_sunset.jpg" TargetMode="External"/><Relationship Id="rId10" Type="http://schemas.openxmlformats.org/officeDocument/2006/relationships/hyperlink" Target="http://upload.wikimedia.org/wikipedia/commons/thumb/f/f6/Satellite_image_of_Italy_in_March_2003.jpg/480px-Satellite_image_of_Italy_in_March_2003.jpg" TargetMode="External"/><Relationship Id="rId4" Type="http://schemas.openxmlformats.org/officeDocument/2006/relationships/hyperlink" Target="http://upload.wikimedia.org/wikipedia/commons/thumb/5/5c/Presidente_Napolitano.jpg/191px-Presidente_Napolitano.jpg" TargetMode="External"/><Relationship Id="rId9" Type="http://schemas.openxmlformats.org/officeDocument/2006/relationships/hyperlink" Target="http://upload.wikimedia.org/wikipedia/commons/thumb/9/9a/EU_location_ITA.png/800px-EU_location_ITA.png" TargetMode="External"/><Relationship Id="rId14" Type="http://schemas.openxmlformats.org/officeDocument/2006/relationships/hyperlink" Target="http://upload.wikimedia.org/wikipedia/commons/thumb/9/90/EtnaAvi%C3%B3.JPG/799px-EtnaAvi%C3%B3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0918169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2799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969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71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0648" y="626854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Itálie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4159746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Něco málo o Itálii…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Rozloha: 301 000 km²</a:t>
            </a:r>
          </a:p>
          <a:p>
            <a:r>
              <a:rPr lang="cs-CZ" sz="2800" dirty="0" smtClean="0"/>
              <a:t>Počet obyvatel: 57 300 000 obyvatel</a:t>
            </a:r>
          </a:p>
          <a:p>
            <a:r>
              <a:rPr lang="cs-CZ" sz="2800" dirty="0" smtClean="0"/>
              <a:t>Hlavní město: Řím</a:t>
            </a:r>
          </a:p>
          <a:p>
            <a:r>
              <a:rPr lang="cs-CZ" sz="2800" dirty="0" smtClean="0"/>
              <a:t>Jazyk: italština</a:t>
            </a:r>
          </a:p>
          <a:p>
            <a:r>
              <a:rPr lang="cs-CZ" sz="2800" dirty="0" smtClean="0"/>
              <a:t>Měna: euro</a:t>
            </a:r>
          </a:p>
          <a:p>
            <a:r>
              <a:rPr lang="cs-CZ" sz="2800" dirty="0" smtClean="0"/>
              <a:t>Hlava státu: Giorgio </a:t>
            </a:r>
            <a:r>
              <a:rPr lang="cs-CZ" sz="2800" dirty="0" err="1" smtClean="0"/>
              <a:t>Napolitano</a:t>
            </a:r>
            <a:endParaRPr lang="cs-CZ" sz="28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628800"/>
            <a:ext cx="2580840" cy="3378063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636374"/>
            <a:ext cx="4392488" cy="222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68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5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0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5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000"/>
                            </p:stCondLst>
                            <p:childTnLst>
                              <p:par>
                                <p:cTn id="33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10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Národní symboly Itálie</a:t>
            </a:r>
            <a:endParaRPr lang="cs-CZ" sz="6000" dirty="0"/>
          </a:p>
        </p:txBody>
      </p:sp>
      <p:pic>
        <p:nvPicPr>
          <p:cNvPr id="2050" name="Picture 2" descr="C:\Users\Honza\AppData\Local\Microsoft\Windows\Temporary Internet Files\Content.IE5\DVUIQSS9\MP90036270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4067944" y="2348880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985535" y="2025714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Vlajka Itálie</a:t>
            </a:r>
            <a:endParaRPr lang="cs-CZ" sz="36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185695"/>
            <a:ext cx="3240360" cy="3655791"/>
          </a:xfrm>
          <a:prstGeom prst="rect">
            <a:avLst/>
          </a:prstGeom>
        </p:spPr>
      </p:pic>
      <p:cxnSp>
        <p:nvCxnSpPr>
          <p:cNvPr id="10" name="Přímá spojnice se šipkou 9"/>
          <p:cNvCxnSpPr/>
          <p:nvPr/>
        </p:nvCxnSpPr>
        <p:spPr>
          <a:xfrm>
            <a:off x="3419872" y="5015814"/>
            <a:ext cx="192990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259632" y="4690424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Znak Itálie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8540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800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Sousední státy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Itálie sousedí s Francií, Švýcarskem, Rakouskem a Slovinskem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3" y="2564904"/>
            <a:ext cx="5364088" cy="4293096"/>
          </a:xfrm>
          <a:prstGeom prst="rect">
            <a:avLst/>
          </a:prstGeom>
        </p:spPr>
      </p:pic>
      <p:sp>
        <p:nvSpPr>
          <p:cNvPr id="8" name="Prstenec 7"/>
          <p:cNvSpPr/>
          <p:nvPr/>
        </p:nvSpPr>
        <p:spPr>
          <a:xfrm>
            <a:off x="3635896" y="3499691"/>
            <a:ext cx="1008112" cy="432048"/>
          </a:xfrm>
          <a:prstGeom prst="donut">
            <a:avLst>
              <a:gd name="adj" fmla="val 2967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4159838" y="2564904"/>
            <a:ext cx="1204250" cy="271110"/>
          </a:xfrm>
          <a:prstGeom prst="donut">
            <a:avLst>
              <a:gd name="adj" fmla="val 29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6084168" y="2501280"/>
            <a:ext cx="1204250" cy="288032"/>
          </a:xfrm>
          <a:prstGeom prst="donut">
            <a:avLst>
              <a:gd name="adj" fmla="val 296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6445795" y="2806912"/>
            <a:ext cx="1204250" cy="288032"/>
          </a:xfrm>
          <a:prstGeom prst="donut">
            <a:avLst>
              <a:gd name="adj" fmla="val 29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3284240" y="1628800"/>
            <a:ext cx="1287760" cy="504056"/>
          </a:xfrm>
          <a:prstGeom prst="donut">
            <a:avLst>
              <a:gd name="adj" fmla="val 2967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4644008" y="1556792"/>
            <a:ext cx="2088231" cy="648072"/>
          </a:xfrm>
          <a:prstGeom prst="donut">
            <a:avLst>
              <a:gd name="adj" fmla="val 39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>
            <a:off x="683568" y="2134485"/>
            <a:ext cx="2160240" cy="452558"/>
          </a:xfrm>
          <a:prstGeom prst="donut">
            <a:avLst>
              <a:gd name="adj" fmla="val 296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3033770" y="2216748"/>
            <a:ext cx="2042285" cy="348156"/>
          </a:xfrm>
          <a:prstGeom prst="donut">
            <a:avLst>
              <a:gd name="adj" fmla="val 29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47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9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2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4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7000"/>
                            </p:stCondLst>
                            <p:childTnLst>
                              <p:par>
                                <p:cTn id="6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3" name="TextovéPole 2"/>
          <p:cNvSpPr txBox="1"/>
          <p:nvPr/>
        </p:nvSpPr>
        <p:spPr>
          <a:xfrm>
            <a:off x="2699792" y="2925533"/>
            <a:ext cx="48245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Pracuj s mapou, zjisti sousední státy. </a:t>
            </a:r>
            <a:br>
              <a:rPr lang="cs-CZ" sz="2400" dirty="0"/>
            </a:br>
            <a:r>
              <a:rPr lang="cs-CZ" sz="2400" dirty="0"/>
              <a:t>Pro ověření klikni na tabuli. </a:t>
            </a:r>
          </a:p>
          <a:p>
            <a:r>
              <a:rPr lang="cs-CZ" sz="2400" dirty="0"/>
              <a:t>Počkej, až zmizí text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 rot="18527135">
            <a:off x="89983" y="1104621"/>
            <a:ext cx="864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166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Švýcarsko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97787"/>
            <a:ext cx="1068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Rakousko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548680"/>
            <a:ext cx="1051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Slovinsko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034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1" presetClass="exit" presetSubtype="8" fill="hold" grpId="1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wheel(8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95739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6064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dirty="0" smtClean="0"/>
              <a:t>Poloha Itálie…</a:t>
            </a:r>
            <a:endParaRPr lang="cs-CZ" sz="80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691680" y="3573016"/>
            <a:ext cx="2376264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03314" y="3284984"/>
            <a:ext cx="1285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Tady jsem…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7183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0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268760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Povrch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9736" y="1268760"/>
            <a:ext cx="4889768" cy="45259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Převážně hornatý 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Dominují zde Západní a Východní Alpy. Které dosahují přibližně              4000 m. n. m. (</a:t>
            </a:r>
            <a:r>
              <a:rPr lang="cs-CZ" sz="2400" dirty="0" err="1" smtClean="0">
                <a:solidFill>
                  <a:schemeClr val="tx1"/>
                </a:solidFill>
              </a:rPr>
              <a:t>Mont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Blanc</a:t>
            </a:r>
            <a:r>
              <a:rPr lang="cs-CZ" sz="2400" dirty="0" smtClean="0">
                <a:solidFill>
                  <a:schemeClr val="tx1"/>
                </a:solidFill>
              </a:rPr>
              <a:t>).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Celý Apeninský poloostrov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a celou Sicílii vyplňují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</a:t>
            </a:r>
            <a:r>
              <a:rPr lang="cs-CZ" sz="2400" dirty="0">
                <a:solidFill>
                  <a:schemeClr val="tx1"/>
                </a:solidFill>
              </a:rPr>
              <a:t>A</a:t>
            </a:r>
            <a:r>
              <a:rPr lang="cs-CZ" sz="2400" dirty="0" smtClean="0">
                <a:solidFill>
                  <a:schemeClr val="tx1"/>
                </a:solidFill>
              </a:rPr>
              <a:t>peniny, které se táhnou přes    </a:t>
            </a:r>
            <a:r>
              <a:rPr lang="cs-CZ" sz="2400" dirty="0" smtClean="0">
                <a:solidFill>
                  <a:schemeClr val="tx1"/>
                </a:solidFill>
              </a:rPr>
              <a:t>       celou </a:t>
            </a:r>
            <a:r>
              <a:rPr lang="cs-CZ" sz="2400" dirty="0" smtClean="0">
                <a:solidFill>
                  <a:schemeClr val="tx1"/>
                </a:solidFill>
              </a:rPr>
              <a:t>Itálii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Hospodářsky významná je Pádská nížina v okolí řeky Pád.</a:t>
            </a: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0"/>
            <a:ext cx="4606878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rot="2821635">
            <a:off x="5922732" y="2664841"/>
            <a:ext cx="19054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Apeniny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20442350">
            <a:off x="5484174" y="762983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Alpy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0478322">
            <a:off x="5457413" y="1561116"/>
            <a:ext cx="1435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Pádská nížina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02814" y="5517232"/>
            <a:ext cx="715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Sicílie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986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0" presetID="13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15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35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6500"/>
                            </p:stCondLst>
                            <p:childTnLst>
                              <p:par>
                                <p:cTn id="54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950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Vodstvo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283152" cy="4525963"/>
          </a:xfrm>
        </p:spPr>
        <p:txBody>
          <a:bodyPr>
            <a:noAutofit/>
          </a:bodyPr>
          <a:lstStyle/>
          <a:p>
            <a:r>
              <a:rPr lang="cs-CZ" sz="2800" dirty="0" smtClean="0"/>
              <a:t>Jezera jsou ledovcového původu, která vznikla ústupem ledovců.</a:t>
            </a:r>
          </a:p>
          <a:p>
            <a:r>
              <a:rPr lang="cs-CZ" sz="2800" dirty="0" smtClean="0"/>
              <a:t>Jedny z největších jezer jsou např. </a:t>
            </a:r>
            <a:r>
              <a:rPr lang="cs-CZ" sz="2800" dirty="0" err="1" smtClean="0"/>
              <a:t>Lago</a:t>
            </a:r>
            <a:r>
              <a:rPr lang="cs-CZ" sz="2800" dirty="0" smtClean="0"/>
              <a:t> di Garda a </a:t>
            </a:r>
            <a:r>
              <a:rPr lang="cs-CZ" sz="2800" dirty="0" err="1" smtClean="0"/>
              <a:t>Lago</a:t>
            </a:r>
            <a:r>
              <a:rPr lang="cs-CZ" sz="2800" dirty="0" smtClean="0"/>
              <a:t> </a:t>
            </a:r>
            <a:r>
              <a:rPr lang="cs-CZ" sz="2800" dirty="0" err="1" smtClean="0"/>
              <a:t>Maggiore</a:t>
            </a:r>
            <a:r>
              <a:rPr lang="cs-CZ" sz="2800" dirty="0" smtClean="0"/>
              <a:t>.</a:t>
            </a:r>
            <a:endParaRPr lang="cs-CZ" sz="2800" dirty="0" smtClean="0"/>
          </a:p>
        </p:txBody>
      </p:sp>
      <p:pic>
        <p:nvPicPr>
          <p:cNvPr id="1026" name="Picture 2" descr="C:\Users\Uzivatel\Desktop\lago-di-garda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10"/>
            <a:ext cx="9182872" cy="685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91436" y="116632"/>
            <a:ext cx="14687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Lago</a:t>
            </a:r>
            <a:r>
              <a:rPr lang="cs-CZ" dirty="0" smtClean="0"/>
              <a:t> di Garda</a:t>
            </a:r>
            <a:endParaRPr lang="cs-CZ" dirty="0"/>
          </a:p>
        </p:txBody>
      </p:sp>
      <p:pic>
        <p:nvPicPr>
          <p:cNvPr id="1028" name="Picture 4" descr="C:\Users\Uzivatel\Desktop\LagoMaggior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1416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301298"/>
            <a:ext cx="1623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Lago</a:t>
            </a:r>
            <a:r>
              <a:rPr lang="cs-CZ" dirty="0" smtClean="0"/>
              <a:t>  </a:t>
            </a:r>
            <a:r>
              <a:rPr lang="cs-CZ" dirty="0" err="1" smtClean="0"/>
              <a:t>Maggiore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19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80728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Vodstvo pokračování…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26768" cy="4525963"/>
          </a:xfrm>
        </p:spPr>
        <p:txBody>
          <a:bodyPr/>
          <a:lstStyle/>
          <a:p>
            <a:r>
              <a:rPr lang="cs-CZ" dirty="0" smtClean="0"/>
              <a:t>Itálie je obklopená Středozemním mořem, Jaderským mořem, Tyrhénským mořem, Jónským mořem a Ligurským mořem.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0"/>
            <a:ext cx="4860032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rot="2519765">
            <a:off x="6915550" y="2852935"/>
            <a:ext cx="15359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Jaderské moře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6422807"/>
            <a:ext cx="3042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Středozemní moře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8951" y="4941168"/>
            <a:ext cx="1683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Tyrhénské moře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20005471">
            <a:off x="4359566" y="2852934"/>
            <a:ext cx="1495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Ligurské moře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7875076">
            <a:off x="7870224" y="5125835"/>
            <a:ext cx="1355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Jónské moře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090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2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0"/>
                            </p:stCondLst>
                            <p:childTnLst>
                              <p:par>
                                <p:cTn id="28" presetID="2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2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1000"/>
                            </p:stCondLst>
                            <p:childTnLst>
                              <p:par>
                                <p:cTn id="36" presetID="2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  <p:bldP spid="7" grpId="0"/>
      <p:bldP spid="8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4427984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595973" y="3244334"/>
            <a:ext cx="546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Řím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Honza\AppData\Local\Microsoft\Windows\Temporary Internet Files\Content.IE5\0SVI1MUL\MC900034209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235" y="2743780"/>
            <a:ext cx="858665" cy="61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ovnoramenný trojúhelník 6"/>
          <p:cNvSpPr/>
          <p:nvPr/>
        </p:nvSpPr>
        <p:spPr>
          <a:xfrm>
            <a:off x="6300192" y="5733256"/>
            <a:ext cx="14401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998410" y="5380500"/>
            <a:ext cx="603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Etna</a:t>
            </a:r>
            <a:endParaRPr lang="cs-CZ" dirty="0"/>
          </a:p>
        </p:txBody>
      </p:sp>
      <p:pic>
        <p:nvPicPr>
          <p:cNvPr id="1027" name="Picture 3" descr="C:\Users\Honza\AppData\Local\Microsoft\Windows\Temporary Internet Files\Content.IE5\6UFZUM53\MC900233655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56792"/>
            <a:ext cx="573196" cy="87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3131840" y="2348880"/>
            <a:ext cx="72008" cy="840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236899" y="2265892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Pisa</a:t>
            </a:r>
            <a:endParaRPr lang="cs-CZ" dirty="0"/>
          </a:p>
        </p:txBody>
      </p:sp>
      <p:pic>
        <p:nvPicPr>
          <p:cNvPr id="1028" name="Picture 4" descr="C:\Users\Honza\AppData\Local\Microsoft\Windows\Temporary Internet Files\Content.IE5\DVUIQSS9\MC900028169[1].wmf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256114"/>
            <a:ext cx="968811" cy="954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39552" y="5877272"/>
            <a:ext cx="36054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Počkej, až se objeví všechny obrázky.</a:t>
            </a:r>
          </a:p>
          <a:p>
            <a:r>
              <a:rPr lang="cs-CZ" dirty="0" smtClean="0"/>
              <a:t>Klikej na obrázky a dozvíš se víc,</a:t>
            </a:r>
          </a:p>
          <a:p>
            <a:r>
              <a:rPr lang="cs-CZ" dirty="0"/>
              <a:t>n</a:t>
            </a:r>
            <a:r>
              <a:rPr lang="cs-CZ" dirty="0" smtClean="0"/>
              <a:t>ež čekáš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6201496" y="4223859"/>
            <a:ext cx="15776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 flipH="1">
            <a:off x="6300192" y="4149080"/>
            <a:ext cx="766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Vesuv</a:t>
            </a:r>
            <a:endParaRPr lang="cs-CZ" dirty="0"/>
          </a:p>
        </p:txBody>
      </p:sp>
      <p:pic>
        <p:nvPicPr>
          <p:cNvPr id="17" name="Picture 4" descr="C:\Users\Honza\AppData\Local\Microsoft\Windows\Temporary Internet Files\Content.IE5\DVUIQSS9\MC900028169[1].wmf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918" y="3818725"/>
            <a:ext cx="968811" cy="954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lačítko akce: Návrat 13">
            <a:hlinkClick r:id="" action="ppaction://noaction" highlightClick="1"/>
          </p:cNvPr>
          <p:cNvSpPr/>
          <p:nvPr/>
        </p:nvSpPr>
        <p:spPr>
          <a:xfrm>
            <a:off x="6280379" y="1412776"/>
            <a:ext cx="451861" cy="43204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812137" y="1412776"/>
            <a:ext cx="22581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Kliknutím na tento obrázek se vrátíš 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5720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xit" presetSubtype="0" fill="hold" grpId="1" nodeType="afterEffect">
                                  <p:stCondLst>
                                    <p:cond delay="5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1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xit" presetSubtype="32" fill="hold" grpId="1" nodeType="withEffect">
                                  <p:stCondLst>
                                    <p:cond delay="7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3" presetClass="exit" presetSubtype="32" fill="hold" grpId="1" nodeType="withEffect">
                                  <p:stCondLst>
                                    <p:cond delay="7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4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0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0"/>
                            </p:stCondLst>
                            <p:childTnLst>
                              <p:par>
                                <p:cTn id="66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3000"/>
                            </p:stCondLst>
                            <p:childTnLst>
                              <p:par>
                                <p:cTn id="70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6000"/>
                            </p:stCondLst>
                            <p:childTnLst>
                              <p:par>
                                <p:cTn id="7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9000"/>
                            </p:stCondLst>
                            <p:childTnLst>
                              <p:par>
                                <p:cTn id="8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2000"/>
                            </p:stCondLst>
                            <p:childTnLst>
                              <p:par>
                                <p:cTn id="8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45000"/>
                            </p:stCondLst>
                            <p:childTnLst>
                              <p:par>
                                <p:cTn id="9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/>
      <p:bldP spid="9" grpId="0" animBg="1"/>
      <p:bldP spid="10" grpId="0"/>
      <p:bldP spid="11" grpId="0"/>
      <p:bldP spid="11" grpId="1"/>
      <p:bldP spid="12" grpId="0" animBg="1"/>
      <p:bldP spid="13" grpId="0"/>
      <p:bldP spid="14" grpId="0" animBg="1"/>
      <p:bldP spid="14" grpId="1" animBg="1"/>
      <p:bldP spid="15" grpId="0"/>
      <p:bldP spid="15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/>
          <p:cNvSpPr/>
          <p:nvPr/>
        </p:nvSpPr>
        <p:spPr>
          <a:xfrm>
            <a:off x="1907704" y="836712"/>
            <a:ext cx="5616624" cy="54006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Klikni na mě</a:t>
            </a:r>
            <a:endParaRPr lang="cs-CZ" sz="4400" dirty="0"/>
          </a:p>
        </p:txBody>
      </p:sp>
      <p:pic>
        <p:nvPicPr>
          <p:cNvPr id="5" name="ItĂˇlie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2196752" y="2514612"/>
            <a:ext cx="1363200" cy="102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640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2172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6120680"/>
          </a:xfrm>
        </p:spPr>
        <p:txBody>
          <a:bodyPr>
            <a:normAutofit fontScale="400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t0.gstatic.com/images?q=tbn:ANd9GcQWdzJ3XeonFUcn5QZxyT7mbJB9WUX9GBASuWpfNS4PqTG2y_Az58JPBxUq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www.wikipedie.cz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upload.wikimedia.org/wikipedia/commons/thumb/5/5c/Presidente_Napolitano.jpg/191px-Presidente_Napolitano.jpg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www.dvorek.eu/dwn/1003/24952cs_CZI_euro-eura-penize.jpg</a:t>
            </a:r>
            <a:endParaRPr lang="pl-PL" dirty="0" smtClean="0"/>
          </a:p>
          <a:p>
            <a:r>
              <a:rPr lang="pl-PL" dirty="0"/>
              <a:t>FLANKER. </a:t>
            </a:r>
            <a:r>
              <a:rPr lang="pl-PL" i="1" dirty="0"/>
              <a:t>www.wikipedie.cz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upload.wikimedia.org/wikipedia/commons/thumb/0/00/Emblem_of_Italy.svg/390px-Emblem_of_Italy.svg.png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www.wordtravels.com/images/map/Italy_map.jpg</a:t>
            </a:r>
            <a:endParaRPr lang="pl-PL" dirty="0" smtClean="0"/>
          </a:p>
          <a:p>
            <a:r>
              <a:rPr lang="cs-CZ" dirty="0">
                <a:hlinkClick r:id="rId8"/>
              </a:rPr>
              <a:t>http://wiki.rvp.cz/@api/deki/files/299/=</a:t>
            </a:r>
            <a:r>
              <a:rPr lang="cs-CZ" dirty="0" smtClean="0">
                <a:hlinkClick r:id="rId8"/>
              </a:rPr>
              <a:t>Map_of_Mediterranean_seas_surrounding_Italy_with_no_legends.png?size=webview</a:t>
            </a:r>
            <a:endParaRPr lang="cs-CZ" dirty="0" smtClean="0"/>
          </a:p>
          <a:p>
            <a:r>
              <a:rPr lang="pl-PL" dirty="0"/>
              <a:t>LIUZZO. </a:t>
            </a:r>
            <a:r>
              <a:rPr lang="pl-PL" i="1" dirty="0"/>
              <a:t>www.wikipedie.cz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upload.wikimedia.org/wikipedia/commons/thumb/9/9a/EU_location_ITA.png/800px-EU_location_ITA.png</a:t>
            </a:r>
            <a:endParaRPr lang="pl-PL" dirty="0" smtClean="0"/>
          </a:p>
          <a:p>
            <a:r>
              <a:rPr lang="pl-PL" dirty="0"/>
              <a:t>DESCOITRES. </a:t>
            </a:r>
            <a:r>
              <a:rPr lang="pl-PL" i="1" dirty="0"/>
              <a:t>www.wikipedie.cz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upload.wikimedia.org/wikipedia/commons/thumb/f/f6/Satellite_image_of_Italy_in_March_2003.jpg/480px-Satellite_image_of_Italy_in_March_2003.jpg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0.tqn.com/d/geography/1/0/j/J/italy.jpg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www.wikipedia.cz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upload.wikimedia.org/wikipedia/commons/5/5d/Pisa_180.jpg</a:t>
            </a:r>
            <a:endParaRPr lang="pl-PL" dirty="0" smtClean="0"/>
          </a:p>
          <a:p>
            <a:r>
              <a:rPr lang="pl-PL" dirty="0"/>
              <a:t>BEER. </a:t>
            </a:r>
            <a:r>
              <a:rPr lang="pl-PL" i="1" dirty="0"/>
              <a:t>www.wikipedia.cz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13"/>
              </a:rPr>
              <a:t>http://upload.wikimedia.org/wikipedia/commons/thumb/8/8e/Colosseo_-_panoramica_-_Scuba_Beer.jpg/800px-Colosseo_-_panoramica_-_</a:t>
            </a:r>
            <a:r>
              <a:rPr lang="pl-PL" dirty="0" smtClean="0">
                <a:hlinkClick r:id="rId13"/>
              </a:rPr>
              <a:t>Scuba_Beer.jpg</a:t>
            </a:r>
            <a:endParaRPr lang="pl-PL" dirty="0" smtClean="0"/>
          </a:p>
          <a:p>
            <a:r>
              <a:rPr lang="pl-PL" dirty="0"/>
              <a:t>RENALIAS. </a:t>
            </a:r>
            <a:r>
              <a:rPr lang="pl-PL" i="1" dirty="0"/>
              <a:t>www.wikipedia.cz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14"/>
              </a:rPr>
              <a:t>http://</a:t>
            </a:r>
            <a:r>
              <a:rPr lang="pl-PL" dirty="0" smtClean="0">
                <a:hlinkClick r:id="rId14"/>
              </a:rPr>
              <a:t>upload.wikimedia.org/wikipedia/commons/thumb/9/90/EtnaAvi%C3%B3.JPG/799px-EtnaAvi%C3%B3.JPG</a:t>
            </a:r>
            <a:endParaRPr lang="pl-PL" dirty="0" smtClean="0"/>
          </a:p>
          <a:p>
            <a:r>
              <a:rPr lang="pl-PL" dirty="0"/>
              <a:t>FINIZIO. </a:t>
            </a:r>
            <a:r>
              <a:rPr lang="pl-PL" i="1" dirty="0"/>
              <a:t>www.wikipedia.cz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15"/>
              </a:rPr>
              <a:t>http://</a:t>
            </a:r>
            <a:r>
              <a:rPr lang="pl-PL" dirty="0" smtClean="0">
                <a:hlinkClick r:id="rId15"/>
              </a:rPr>
              <a:t>upload.wikimedia.org/wikipedia/commons/thumb/f/f7/Vesuvius_from_Naples_at_sunset.jpg/800px-Vesuvius_from_Naples_at_sunset.jpg</a:t>
            </a:r>
            <a:endParaRPr lang="pl-PL" dirty="0" smtClean="0"/>
          </a:p>
          <a:p>
            <a:r>
              <a:rPr lang="pl-PL" dirty="0"/>
              <a:t>POLÁK, Jindřich. </a:t>
            </a:r>
            <a:r>
              <a:rPr lang="pl-PL" i="1" dirty="0"/>
              <a:t>www.youtube.com</a:t>
            </a:r>
            <a:r>
              <a:rPr lang="pl-PL" dirty="0"/>
              <a:t> [online]. [cit. 29.11.2012]. Dostupný na WWW: </a:t>
            </a:r>
            <a:r>
              <a:rPr lang="pl-PL" dirty="0">
                <a:hlinkClick r:id="rId16"/>
              </a:rPr>
              <a:t>http://</a:t>
            </a:r>
            <a:r>
              <a:rPr lang="pl-PL" dirty="0" smtClean="0">
                <a:hlinkClick r:id="rId16"/>
              </a:rPr>
              <a:t>www.youtube.com/watch?feature=player_detailpage&amp;v=5t82SOrBsS4</a:t>
            </a:r>
            <a:endParaRPr lang="pl-PL" dirty="0" smtClean="0"/>
          </a:p>
          <a:p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7810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Pisa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Byla založena ve 13. století př. n. </a:t>
            </a:r>
            <a:r>
              <a:rPr lang="cs-CZ" sz="2000" dirty="0">
                <a:solidFill>
                  <a:schemeClr val="tx1"/>
                </a:solidFill>
              </a:rPr>
              <a:t>l</a:t>
            </a:r>
            <a:r>
              <a:rPr lang="cs-CZ" sz="2000" dirty="0" smtClean="0">
                <a:solidFill>
                  <a:schemeClr val="tx1"/>
                </a:solidFill>
              </a:rPr>
              <a:t>. Asi 550 let před založením Říma.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Součástí Pisy je také světoznámá šikmá věž.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Stavba této věže započala v roce 1173 je 56 metrů vysoká a je vyrobena ze vzácného bílého mramoru.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Důvod toho, že je věž nakloněná je to, že věž má základy založené v měkké hornině.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Stavitelé tento náklon řešili tak, že k základům házeli větve, kmeny stromů a kameny.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Zajímavostí je, že věž se dříve nakláněla na opačnou stranu, než je nyní.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81128"/>
            <a:ext cx="9144000" cy="2302413"/>
          </a:xfrm>
          <a:prstGeom prst="rect">
            <a:avLst/>
          </a:prstGeom>
        </p:spPr>
      </p:pic>
      <p:sp>
        <p:nvSpPr>
          <p:cNvPr id="5" name="Tlačítko akce: Návrat 4">
            <a:hlinkClick r:id="rId4" action="ppaction://hlinksldjump" highlightClick="1"/>
          </p:cNvPr>
          <p:cNvSpPr/>
          <p:nvPr/>
        </p:nvSpPr>
        <p:spPr>
          <a:xfrm>
            <a:off x="755576" y="188640"/>
            <a:ext cx="720080" cy="6480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341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1000"/>
                            </p:stCondLst>
                            <p:childTnLst>
                              <p:par>
                                <p:cTn id="53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Koloseum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Stojí v centru města Řím. Jde o největší amfiteátr v římské říši.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Jeho stavba započala mezi lety 70 n. l. a byla dokončena v roce 80 n. l.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Dříve sloužilo k gladiátorským zápasům a k divadlu.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Jméno vzniklo asi v roce 672 kdy </a:t>
            </a:r>
            <a:r>
              <a:rPr lang="cs-CZ" sz="2400" dirty="0" err="1" smtClean="0">
                <a:solidFill>
                  <a:schemeClr val="tx1"/>
                </a:solidFill>
              </a:rPr>
              <a:t>Beda</a:t>
            </a:r>
            <a:r>
              <a:rPr lang="cs-CZ" sz="2400" dirty="0" smtClean="0">
                <a:solidFill>
                  <a:schemeClr val="tx1"/>
                </a:solidFill>
              </a:rPr>
              <a:t> Ctihodný napsal epigram, kde stálo </a:t>
            </a:r>
            <a:r>
              <a:rPr lang="cs-CZ" sz="2400" dirty="0" err="1" smtClean="0">
                <a:solidFill>
                  <a:schemeClr val="tx1"/>
                </a:solidFill>
              </a:rPr>
              <a:t>Quandiu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stabit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coliseus</a:t>
            </a:r>
            <a:r>
              <a:rPr lang="cs-CZ" sz="2400" dirty="0" smtClean="0">
                <a:solidFill>
                  <a:schemeClr val="tx1"/>
                </a:solidFill>
              </a:rPr>
              <a:t> (dokud stojí kolos, stojí i Řím)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448" y="4509120"/>
            <a:ext cx="9144000" cy="2348880"/>
          </a:xfrm>
          <a:prstGeom prst="rect">
            <a:avLst/>
          </a:prstGeom>
        </p:spPr>
      </p:pic>
      <p:sp>
        <p:nvSpPr>
          <p:cNvPr id="5" name="Tlačítko akce: Návrat 4">
            <a:hlinkClick r:id="rId4" action="ppaction://hlinksldjump" highlightClick="1"/>
          </p:cNvPr>
          <p:cNvSpPr/>
          <p:nvPr/>
        </p:nvSpPr>
        <p:spPr>
          <a:xfrm>
            <a:off x="323528" y="332656"/>
            <a:ext cx="720080" cy="72008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927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Etna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45259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Je nejvyšší činná sopka v Evropě.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Nachází se na východním pobřeží </a:t>
            </a:r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icílie.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Etna je téměř 3 – krát větší než Vesuv.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Od začátku 3. tisíciletí došlo na Etně již k pěti erupcím, v letech 2001, 2003, 2004 a 2008.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Dosahuje výšky přibližně 3329 m. n. m.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7344" y="1196752"/>
            <a:ext cx="4033168" cy="5661248"/>
          </a:xfrm>
          <a:prstGeom prst="rect">
            <a:avLst/>
          </a:prstGeom>
        </p:spPr>
      </p:pic>
      <p:sp>
        <p:nvSpPr>
          <p:cNvPr id="5" name="Tlačítko akce: Návrat 4">
            <a:hlinkClick r:id="rId4" action="ppaction://hlinksldjump" highlightClick="1"/>
          </p:cNvPr>
          <p:cNvSpPr/>
          <p:nvPr/>
        </p:nvSpPr>
        <p:spPr>
          <a:xfrm>
            <a:off x="395536" y="6165304"/>
            <a:ext cx="648072" cy="6480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03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0"/>
                            </p:stCondLst>
                            <p:childTnLst>
                              <p:par>
                                <p:cTn id="28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Vesuv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Je jednou z nejznámějších sopek světa.</a:t>
            </a:r>
          </a:p>
          <a:p>
            <a:r>
              <a:rPr lang="cs-CZ" sz="2400" dirty="0" smtClean="0"/>
              <a:t>Za posledních 17 tisíc let se událo 8 velkých erupcí, nejznámější erupcí je asi erupce z 24. srpna roku 79 n. l., která způsobila zkázu městu jménem Pompeje, </a:t>
            </a:r>
            <a:r>
              <a:rPr lang="cs-CZ" sz="2400" dirty="0" err="1" smtClean="0"/>
              <a:t>Herkuláneu</a:t>
            </a:r>
            <a:r>
              <a:rPr lang="cs-CZ" sz="2400" dirty="0" smtClean="0"/>
              <a:t> a </a:t>
            </a:r>
            <a:r>
              <a:rPr lang="cs-CZ" sz="2400" dirty="0" err="1" smtClean="0"/>
              <a:t>Stabie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Sopka se vypíná 1 279 metrů nad mořem.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3969060"/>
            <a:ext cx="3851920" cy="2888940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>
            <a:off x="2339752" y="5661248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51194" y="5430415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opka Vesuv</a:t>
            </a:r>
            <a:endParaRPr lang="cs-CZ" sz="2400" dirty="0"/>
          </a:p>
        </p:txBody>
      </p:sp>
      <p:sp>
        <p:nvSpPr>
          <p:cNvPr id="8" name="Tlačítko akce: Návrat 7">
            <a:hlinkClick r:id="rId4" action="ppaction://hlinksldjump" highlightClick="1"/>
          </p:cNvPr>
          <p:cNvSpPr/>
          <p:nvPr/>
        </p:nvSpPr>
        <p:spPr>
          <a:xfrm>
            <a:off x="323528" y="6021288"/>
            <a:ext cx="720080" cy="72008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03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240</TotalTime>
  <Words>584</Words>
  <Application>Microsoft Office PowerPoint</Application>
  <PresentationFormat>Předvádění na obrazovce (4:3)</PresentationFormat>
  <Paragraphs>116</Paragraphs>
  <Slides>18</Slides>
  <Notes>18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YamatoPainting</vt:lpstr>
      <vt:lpstr>Prezentace aplikace PowerPoint</vt:lpstr>
      <vt:lpstr>Anotace</vt:lpstr>
      <vt:lpstr>Itálie</vt:lpstr>
      <vt:lpstr>Něco málo o Itálii…</vt:lpstr>
      <vt:lpstr>Národní symboly Itálie</vt:lpstr>
      <vt:lpstr>Sousední státy</vt:lpstr>
      <vt:lpstr>Prezentace aplikace PowerPoint</vt:lpstr>
      <vt:lpstr>Poloha Itálie…</vt:lpstr>
      <vt:lpstr>Povrch</vt:lpstr>
      <vt:lpstr>Vodstvo</vt:lpstr>
      <vt:lpstr>Vodstvo pokračování…</vt:lpstr>
      <vt:lpstr>Prezentace aplikace PowerPoint</vt:lpstr>
      <vt:lpstr>Prezentace aplikace PowerPoint</vt:lpstr>
      <vt:lpstr>Zdroje</vt:lpstr>
      <vt:lpstr>Pisa</vt:lpstr>
      <vt:lpstr>Koloseum</vt:lpstr>
      <vt:lpstr>Etna</vt:lpstr>
      <vt:lpstr>Vesuv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Itálie</dc:title>
  <dc:creator>Honza</dc:creator>
  <cp:lastModifiedBy>Windows User</cp:lastModifiedBy>
  <cp:revision>79</cp:revision>
  <dcterms:created xsi:type="dcterms:W3CDTF">2012-11-29T15:37:11Z</dcterms:created>
  <dcterms:modified xsi:type="dcterms:W3CDTF">2013-10-12T13:28:39Z</dcterms:modified>
</cp:coreProperties>
</file>