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7" r:id="rId2"/>
    <p:sldId id="266" r:id="rId3"/>
    <p:sldId id="264" r:id="rId4"/>
    <p:sldId id="256" r:id="rId5"/>
    <p:sldId id="257" r:id="rId6"/>
    <p:sldId id="259" r:id="rId7"/>
    <p:sldId id="258" r:id="rId8"/>
    <p:sldId id="260" r:id="rId9"/>
    <p:sldId id="261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96" autoAdjust="0"/>
  </p:normalViewPr>
  <p:slideViewPr>
    <p:cSldViewPr>
      <p:cViewPr varScale="1">
        <p:scale>
          <a:sx n="77" d="100"/>
          <a:sy n="77" d="100"/>
        </p:scale>
        <p:origin x="-102" y="-7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VY_32_INOVACE_12C_06_Vatikán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D27D8768-360B-405B-9041-4C2BE20CCE6D}" type="presOf" srcId="{FBBFC3EA-9D9D-4F3A-BEA6-9C2C0E46BF20}" destId="{601CDFA2-8205-4060-95D5-B0A001D0D0E3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E51CAB5-90B1-48E3-A516-9B15AC704D79}" type="presOf" srcId="{EBC41103-E2E5-4D48-9B4B-425520D3D098}" destId="{F732C171-B6A8-40AC-BE86-9061B3C3D3B8}" srcOrd="0" destOrd="0" presId="urn:microsoft.com/office/officeart/2005/8/layout/target3"/>
    <dgm:cxn modelId="{FBB61731-8DEA-4404-97AA-847DC86EEDA5}" type="presOf" srcId="{9F18DD90-522E-4A06-9EDB-3FF7C7EB6637}" destId="{932F2F5B-E5E6-4E00-9503-10413FFBA7E0}" srcOrd="1" destOrd="0" presId="urn:microsoft.com/office/officeart/2005/8/layout/target3"/>
    <dgm:cxn modelId="{78EDB4EE-7382-44AC-B59E-AF5868094902}" type="presOf" srcId="{9F18DD90-522E-4A06-9EDB-3FF7C7EB6637}" destId="{D102FEF8-6917-41D2-AE5D-914C1EA8F84A}" srcOrd="0" destOrd="0" presId="urn:microsoft.com/office/officeart/2005/8/layout/target3"/>
    <dgm:cxn modelId="{7CC581BF-F601-4C65-B1E2-FB516B3B53A9}" type="presOf" srcId="{0C6E1E16-08A6-4B86-AB9F-749A7749D4C9}" destId="{B7652895-8F40-40B1-8BC2-AD2A1592E4B6}" srcOrd="1" destOrd="0" presId="urn:microsoft.com/office/officeart/2005/8/layout/target3"/>
    <dgm:cxn modelId="{40504DE2-5422-4A60-BCD8-4C0311F41032}" type="presOf" srcId="{445C7998-7549-48B0-BD68-D4F0167F02E5}" destId="{BC35EE03-4121-4EF9-923D-7CB6D30D358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C62AEAE8-097C-4FE6-BFC8-CE4D5FF45F4B}" type="presOf" srcId="{39F8B381-5807-488E-AC22-73DD4140ED4A}" destId="{71045F8C-00FA-488E-A7BD-E2E6753D979D}" srcOrd="0" destOrd="0" presId="urn:microsoft.com/office/officeart/2005/8/layout/target3"/>
    <dgm:cxn modelId="{51126403-54BC-4971-B390-917469CFD785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E8731CE3-9F61-4D69-B997-02F8F2A60E55}" type="presOf" srcId="{FBBFC3EA-9D9D-4F3A-BEA6-9C2C0E46BF20}" destId="{3F478621-DC04-4E99-8ED0-6EF817E39D41}" srcOrd="1" destOrd="0" presId="urn:microsoft.com/office/officeart/2005/8/layout/target3"/>
    <dgm:cxn modelId="{9FC589F0-F24B-453E-A2EB-EE27DB3B9EAC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94B8262-C61F-4B40-92D0-F70226D052C5}" type="presOf" srcId="{445C7998-7549-48B0-BD68-D4F0167F02E5}" destId="{4D19AB04-24FA-40C2-B203-52AE3D15E171}" srcOrd="1" destOrd="0" presId="urn:microsoft.com/office/officeart/2005/8/layout/target3"/>
    <dgm:cxn modelId="{F8FAC7E1-669A-4275-A526-002CDF31A479}" type="presOf" srcId="{C73C7642-F245-4585-8F88-243F9FAEF6CA}" destId="{0E0F4EFC-82FA-4EC4-801E-BC2F931EC339}" srcOrd="1" destOrd="0" presId="urn:microsoft.com/office/officeart/2005/8/layout/target3"/>
    <dgm:cxn modelId="{5F68053D-FA1D-435E-AE86-7475CD167945}" type="presOf" srcId="{019433A1-1324-4DE1-9E6F-32B851095F74}" destId="{CC1D5B29-8413-4412-9F6D-55E531B84639}" srcOrd="0" destOrd="0" presId="urn:microsoft.com/office/officeart/2005/8/layout/target3"/>
    <dgm:cxn modelId="{DE9F586E-2EDA-4A61-8DB9-527E49A0B07B}" type="presOf" srcId="{019433A1-1324-4DE1-9E6F-32B851095F74}" destId="{83FE2C4A-F11C-43B1-9923-1AFAA3244381}" srcOrd="1" destOrd="0" presId="urn:microsoft.com/office/officeart/2005/8/layout/target3"/>
    <dgm:cxn modelId="{41A9B8E9-1C2D-4DC8-A55B-451A7D5459F8}" type="presOf" srcId="{C73C7642-F245-4585-8F88-243F9FAEF6CA}" destId="{304CA11A-E17E-4999-A128-C72BF543B20D}" srcOrd="0" destOrd="0" presId="urn:microsoft.com/office/officeart/2005/8/layout/target3"/>
    <dgm:cxn modelId="{5A43B026-EDF3-4E0A-BF9E-C725B52AEB93}" type="presParOf" srcId="{71045F8C-00FA-488E-A7BD-E2E6753D979D}" destId="{3577EC6B-C980-4F34-8C69-4365E7B8FC8C}" srcOrd="0" destOrd="0" presId="urn:microsoft.com/office/officeart/2005/8/layout/target3"/>
    <dgm:cxn modelId="{8492210D-B151-4B7E-88FD-B630D497F31C}" type="presParOf" srcId="{71045F8C-00FA-488E-A7BD-E2E6753D979D}" destId="{6940EB87-DC1D-4BC3-9408-9AC2E1FFC039}" srcOrd="1" destOrd="0" presId="urn:microsoft.com/office/officeart/2005/8/layout/target3"/>
    <dgm:cxn modelId="{51EA5706-DF12-4F63-83D5-BE5FE44B745D}" type="presParOf" srcId="{71045F8C-00FA-488E-A7BD-E2E6753D979D}" destId="{BC35EE03-4121-4EF9-923D-7CB6D30D358D}" srcOrd="2" destOrd="0" presId="urn:microsoft.com/office/officeart/2005/8/layout/target3"/>
    <dgm:cxn modelId="{03072680-AED4-412C-BBBD-26A561586059}" type="presParOf" srcId="{71045F8C-00FA-488E-A7BD-E2E6753D979D}" destId="{D3840DFA-901C-4049-8AB2-27AC2BA34540}" srcOrd="3" destOrd="0" presId="urn:microsoft.com/office/officeart/2005/8/layout/target3"/>
    <dgm:cxn modelId="{E5106D7C-904B-4F22-AE2D-BC9AB4A0B080}" type="presParOf" srcId="{71045F8C-00FA-488E-A7BD-E2E6753D979D}" destId="{5BDA8D49-C64C-4FDF-ACCF-171444A32B21}" srcOrd="4" destOrd="0" presId="urn:microsoft.com/office/officeart/2005/8/layout/target3"/>
    <dgm:cxn modelId="{CD1DE463-1BDE-429B-A9C6-D98663B0F8C7}" type="presParOf" srcId="{71045F8C-00FA-488E-A7BD-E2E6753D979D}" destId="{D8344A4C-A59C-418B-AE84-1CF03F62012F}" srcOrd="5" destOrd="0" presId="urn:microsoft.com/office/officeart/2005/8/layout/target3"/>
    <dgm:cxn modelId="{5E696ED6-6D47-4DBC-97FF-A50A437EC357}" type="presParOf" srcId="{71045F8C-00FA-488E-A7BD-E2E6753D979D}" destId="{57DDA582-354B-4295-AE97-083B34E96D1A}" srcOrd="6" destOrd="0" presId="urn:microsoft.com/office/officeart/2005/8/layout/target3"/>
    <dgm:cxn modelId="{1359BFB2-F277-426E-9F40-22EE4AFB135C}" type="presParOf" srcId="{71045F8C-00FA-488E-A7BD-E2E6753D979D}" destId="{4A11C032-4DF2-44E5-8C80-1286B3D4B133}" srcOrd="7" destOrd="0" presId="urn:microsoft.com/office/officeart/2005/8/layout/target3"/>
    <dgm:cxn modelId="{3FA135EB-A06F-4424-A5BD-88EB01BD1ECA}" type="presParOf" srcId="{71045F8C-00FA-488E-A7BD-E2E6753D979D}" destId="{601CDFA2-8205-4060-95D5-B0A001D0D0E3}" srcOrd="8" destOrd="0" presId="urn:microsoft.com/office/officeart/2005/8/layout/target3"/>
    <dgm:cxn modelId="{63C204E9-864F-4475-B33F-22BC41E80675}" type="presParOf" srcId="{71045F8C-00FA-488E-A7BD-E2E6753D979D}" destId="{EA95FEE9-5F68-48C7-93BB-0F8C419DA96D}" srcOrd="9" destOrd="0" presId="urn:microsoft.com/office/officeart/2005/8/layout/target3"/>
    <dgm:cxn modelId="{2871C845-DCD7-468D-9DDA-D8E32810744C}" type="presParOf" srcId="{71045F8C-00FA-488E-A7BD-E2E6753D979D}" destId="{BB3828A8-1683-43A3-8BCA-2995B7EAE8F3}" srcOrd="10" destOrd="0" presId="urn:microsoft.com/office/officeart/2005/8/layout/target3"/>
    <dgm:cxn modelId="{E34E3E83-73E9-47FE-BF90-E2CF9239DA17}" type="presParOf" srcId="{71045F8C-00FA-488E-A7BD-E2E6753D979D}" destId="{CC1D5B29-8413-4412-9F6D-55E531B84639}" srcOrd="11" destOrd="0" presId="urn:microsoft.com/office/officeart/2005/8/layout/target3"/>
    <dgm:cxn modelId="{2C6DFF84-67DD-47F0-BBA4-FD65F1331F7A}" type="presParOf" srcId="{71045F8C-00FA-488E-A7BD-E2E6753D979D}" destId="{AEEDACE7-4427-455B-A155-2C3381828BD7}" srcOrd="12" destOrd="0" presId="urn:microsoft.com/office/officeart/2005/8/layout/target3"/>
    <dgm:cxn modelId="{598C4421-D988-4BA1-9BA4-6329430C6B6C}" type="presParOf" srcId="{71045F8C-00FA-488E-A7BD-E2E6753D979D}" destId="{7C8531F2-00DF-4DB1-A6C6-AF46193E1BBF}" srcOrd="13" destOrd="0" presId="urn:microsoft.com/office/officeart/2005/8/layout/target3"/>
    <dgm:cxn modelId="{37073B58-5490-4E8A-99DE-F1CBDD0039ED}" type="presParOf" srcId="{71045F8C-00FA-488E-A7BD-E2E6753D979D}" destId="{304CA11A-E17E-4999-A128-C72BF543B20D}" srcOrd="14" destOrd="0" presId="urn:microsoft.com/office/officeart/2005/8/layout/target3"/>
    <dgm:cxn modelId="{807F0E36-B408-4A85-8DE5-CF978FAF0F84}" type="presParOf" srcId="{71045F8C-00FA-488E-A7BD-E2E6753D979D}" destId="{C67EF5F7-B425-49AF-82F9-2446588ED851}" srcOrd="15" destOrd="0" presId="urn:microsoft.com/office/officeart/2005/8/layout/target3"/>
    <dgm:cxn modelId="{53A72738-C868-45C0-A957-2CEABC1C60DD}" type="presParOf" srcId="{71045F8C-00FA-488E-A7BD-E2E6753D979D}" destId="{14E80F71-B028-4CCE-8C5A-7AE67F9A28C6}" srcOrd="16" destOrd="0" presId="urn:microsoft.com/office/officeart/2005/8/layout/target3"/>
    <dgm:cxn modelId="{9CC30A1D-0BCA-4EDA-953C-91019A3F70C0}" type="presParOf" srcId="{71045F8C-00FA-488E-A7BD-E2E6753D979D}" destId="{F732C171-B6A8-40AC-BE86-9061B3C3D3B8}" srcOrd="17" destOrd="0" presId="urn:microsoft.com/office/officeart/2005/8/layout/target3"/>
    <dgm:cxn modelId="{1FD0724D-BB39-4755-82EF-F95828024926}" type="presParOf" srcId="{71045F8C-00FA-488E-A7BD-E2E6753D979D}" destId="{D8C5187E-68B6-4E2E-86D0-57087190219B}" srcOrd="18" destOrd="0" presId="urn:microsoft.com/office/officeart/2005/8/layout/target3"/>
    <dgm:cxn modelId="{5F6887FC-01F8-490D-B1AB-BF4BF908DD53}" type="presParOf" srcId="{71045F8C-00FA-488E-A7BD-E2E6753D979D}" destId="{1A909E4D-639C-4CB7-A7CE-FC1133FAA37E}" srcOrd="19" destOrd="0" presId="urn:microsoft.com/office/officeart/2005/8/layout/target3"/>
    <dgm:cxn modelId="{8F2EDCDC-6CCE-4F7C-A18D-47C6717CE7DD}" type="presParOf" srcId="{71045F8C-00FA-488E-A7BD-E2E6753D979D}" destId="{D102FEF8-6917-41D2-AE5D-914C1EA8F84A}" srcOrd="20" destOrd="0" presId="urn:microsoft.com/office/officeart/2005/8/layout/target3"/>
    <dgm:cxn modelId="{D0D0B389-7634-4CB2-AE35-FBEE20D78A4A}" type="presParOf" srcId="{71045F8C-00FA-488E-A7BD-E2E6753D979D}" destId="{4D19AB04-24FA-40C2-B203-52AE3D15E171}" srcOrd="21" destOrd="0" presId="urn:microsoft.com/office/officeart/2005/8/layout/target3"/>
    <dgm:cxn modelId="{A6B8D8FC-DDEC-4B46-BC78-3A814F94869D}" type="presParOf" srcId="{71045F8C-00FA-488E-A7BD-E2E6753D979D}" destId="{B7652895-8F40-40B1-8BC2-AD2A1592E4B6}" srcOrd="22" destOrd="0" presId="urn:microsoft.com/office/officeart/2005/8/layout/target3"/>
    <dgm:cxn modelId="{7DB930D7-0FE5-487E-9041-3E0904570788}" type="presParOf" srcId="{71045F8C-00FA-488E-A7BD-E2E6753D979D}" destId="{3F478621-DC04-4E99-8ED0-6EF817E39D41}" srcOrd="23" destOrd="0" presId="urn:microsoft.com/office/officeart/2005/8/layout/target3"/>
    <dgm:cxn modelId="{9EB306D4-85EA-47CA-B98C-5D19C143519B}" type="presParOf" srcId="{71045F8C-00FA-488E-A7BD-E2E6753D979D}" destId="{83FE2C4A-F11C-43B1-9923-1AFAA3244381}" srcOrd="24" destOrd="0" presId="urn:microsoft.com/office/officeart/2005/8/layout/target3"/>
    <dgm:cxn modelId="{AF534272-9672-449C-9044-393AD8D4012A}" type="presParOf" srcId="{71045F8C-00FA-488E-A7BD-E2E6753D979D}" destId="{0E0F4EFC-82FA-4EC4-801E-BC2F931EC339}" srcOrd="25" destOrd="0" presId="urn:microsoft.com/office/officeart/2005/8/layout/target3"/>
    <dgm:cxn modelId="{D203BA9E-DFC1-436E-B82C-C9E65735975D}" type="presParOf" srcId="{71045F8C-00FA-488E-A7BD-E2E6753D979D}" destId="{D3CEBA79-51F7-49AC-8104-9DE2B978BFF4}" srcOrd="26" destOrd="0" presId="urn:microsoft.com/office/officeart/2005/8/layout/target3"/>
    <dgm:cxn modelId="{DC309278-5334-42C9-BF2E-806E262795B6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VY_32_INOVACE_12C_06_Vatikán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E4D2FB-639B-476D-A40A-A0A008CDFB2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94C758-A72D-42E3-B198-9E772CB93BC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028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9606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668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61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521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4965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7986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3976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2733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1681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607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94C758-A72D-42E3-B198-9E772CB93BC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2783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5736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5351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390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857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379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366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43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8490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9170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750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349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61411F-513C-4CF0-81A1-CC8D8B3DD66C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79DE01-C454-4946-BA60-378AB9326D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151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img.cas.sk/img/4/article/1324120_svajciarska-garda-rim-papez-gardisti-crop.jpg" TargetMode="External"/><Relationship Id="rId3" Type="http://schemas.openxmlformats.org/officeDocument/2006/relationships/hyperlink" Target="http://media0.jex.cz/images/media0:4b326784b5c8d.png/Ji%C5%BEn%C3%AD%20evropa.png" TargetMode="External"/><Relationship Id="rId7" Type="http://schemas.openxmlformats.org/officeDocument/2006/relationships/hyperlink" Target="http://www.national-geographic.cz/wp-content/uploads/2012/07/RTR33IYX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.lidovky.cz/08/042/lngal/SVO226b38_Benedikt_XVI..jpg" TargetMode="External"/><Relationship Id="rId5" Type="http://schemas.openxmlformats.org/officeDocument/2006/relationships/hyperlink" Target="http://upload.wikimedia.org/wikipedia/commons/thumb/8/81/Emblem_of_the_Papacy_SE.svg/442px-Emblem_of_the_Papacy_SE.svg.png" TargetMode="External"/><Relationship Id="rId10" Type="http://schemas.openxmlformats.org/officeDocument/2006/relationships/hyperlink" Target="http://vatikan.svetadily.cz/userfiles/image/clanky/vatikan-2.jpg" TargetMode="External"/><Relationship Id="rId4" Type="http://schemas.openxmlformats.org/officeDocument/2006/relationships/hyperlink" Target="http://www.statnivlajky.cz/data/flags/ultra/va.png" TargetMode="External"/><Relationship Id="rId9" Type="http://schemas.openxmlformats.org/officeDocument/2006/relationships/hyperlink" Target="http://upload.wikimedia.org/wikipedia/commons/thumb/f/f9/Rome_st_Peters_place_to_East.JPG/220px-Rome_st_Peters_place_to_Eas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551171955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2882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175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Uzivatel\Desktop\Jižní ev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1494076"/>
            <a:ext cx="2337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4727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03347" y="332656"/>
            <a:ext cx="2337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4653136"/>
            <a:ext cx="486107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              0,44 km²</a:t>
            </a:r>
          </a:p>
          <a:p>
            <a:r>
              <a:rPr lang="cs-CZ" dirty="0" smtClean="0"/>
              <a:t>Počet obyvatel                               444</a:t>
            </a:r>
          </a:p>
          <a:p>
            <a:r>
              <a:rPr lang="cs-CZ" dirty="0" smtClean="0"/>
              <a:t>Hlavní město                                  </a:t>
            </a:r>
            <a:r>
              <a:rPr lang="cs-CZ" dirty="0" err="1" smtClean="0"/>
              <a:t>Citta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Vaticano</a:t>
            </a:r>
            <a:endParaRPr lang="cs-CZ" dirty="0" smtClean="0"/>
          </a:p>
          <a:p>
            <a:r>
              <a:rPr lang="cs-CZ" dirty="0" smtClean="0"/>
              <a:t>Jazyk                                                latina, italština</a:t>
            </a:r>
          </a:p>
          <a:p>
            <a:r>
              <a:rPr lang="cs-CZ" dirty="0" smtClean="0"/>
              <a:t>Papež                                               Benedikt XVI.</a:t>
            </a:r>
          </a:p>
          <a:p>
            <a:r>
              <a:rPr lang="cs-CZ" dirty="0" smtClean="0"/>
              <a:t>Měna                                               euro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USISP8LZ\MP9003628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15" y="260648"/>
            <a:ext cx="280831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Desktop\Emblem_of_the_Papacy_SE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16632"/>
            <a:ext cx="2476966" cy="335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SVO226b38_Benedikt_XVI.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6709" y="1556792"/>
            <a:ext cx="3273152" cy="2528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8905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1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4000"/>
                            </p:stCondLst>
                            <p:childTnLst>
                              <p:par>
                                <p:cTn id="55" presetID="16" presetClass="entr" presetSubtype="4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7000"/>
                            </p:stCondLst>
                            <p:childTnLst>
                              <p:par>
                                <p:cTn id="59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188640"/>
            <a:ext cx="23373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2959" y="1150779"/>
            <a:ext cx="842782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Vatikán je nejmenší samostatný stát na světě. Je součástí italského hlavního města Říma.</a:t>
            </a:r>
          </a:p>
          <a:p>
            <a:r>
              <a:rPr lang="cs-CZ" dirty="0" smtClean="0"/>
              <a:t>Byl založen na pravém břehu Tiberu.</a:t>
            </a:r>
          </a:p>
          <a:p>
            <a:r>
              <a:rPr lang="cs-CZ" dirty="0" smtClean="0"/>
              <a:t>Je to stát církevní, kterému vládne římský biskup – papež.</a:t>
            </a:r>
          </a:p>
          <a:p>
            <a:r>
              <a:rPr lang="cs-CZ" dirty="0" smtClean="0"/>
              <a:t>Papež má svou osobní stráž.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1" name="Picture 3" descr="C:\Users\Uzivatel\Desktop\098_000_jpg_4936a440a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92" y="2549421"/>
            <a:ext cx="2880320" cy="420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img.cas.sk/img/4/article/1324120_svajciarska-garda-rim-papez-gardisti-crop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549421"/>
            <a:ext cx="5419292" cy="420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585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339027"/>
            <a:ext cx="809336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Švýcarská garda je nejmenší  a zřejmě i nejstarší vojenský útvar na světě.</a:t>
            </a:r>
          </a:p>
          <a:p>
            <a:r>
              <a:rPr lang="cs-CZ" dirty="0" smtClean="0"/>
              <a:t> Jsou to katoličtí Švýcaři ve věku 19 – 25 let, jejich výška je minimálně 1,78 m.</a:t>
            </a:r>
          </a:p>
          <a:p>
            <a:r>
              <a:rPr lang="cs-CZ" dirty="0" smtClean="0"/>
              <a:t> V současnosti má tato jednotka 80 halapartníků, 23 poddůstojníků, 4 důstojníky, </a:t>
            </a:r>
          </a:p>
          <a:p>
            <a:r>
              <a:rPr lang="cs-CZ" dirty="0" smtClean="0"/>
              <a:t> 2 bubeníky a jednoho kaplana. Současným velitelem gardy je Daniel Rudolf </a:t>
            </a:r>
            <a:r>
              <a:rPr lang="cs-CZ" dirty="0" err="1" smtClean="0"/>
              <a:t>Anrig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Úlohou těchto vojáků je nezištně, udatně a věrně sloužit papeži, v případě nutnosti </a:t>
            </a:r>
          </a:p>
          <a:p>
            <a:r>
              <a:rPr lang="cs-CZ" dirty="0" smtClean="0"/>
              <a:t> jsou připraveni za papeže položit i život.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4900" y="692696"/>
            <a:ext cx="72525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Švýcarská garda – vatikánská armáda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3418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0995"/>
            <a:ext cx="748512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území Vatikánu zahrnuje baziliku sv. Petra, Svatopetrské náměstí </a:t>
            </a:r>
          </a:p>
          <a:p>
            <a:r>
              <a:rPr lang="cs-CZ" dirty="0" smtClean="0"/>
              <a:t>s Apoštolským palácem a Vatikánské zahrady.</a:t>
            </a:r>
          </a:p>
          <a:p>
            <a:r>
              <a:rPr lang="cs-CZ" dirty="0" smtClean="0"/>
              <a:t>Svatopetrské nádvoří je ve tvaru rozevřené lidské náruče, což má symbolizovat</a:t>
            </a:r>
          </a:p>
          <a:p>
            <a:r>
              <a:rPr lang="cs-CZ" dirty="0" smtClean="0"/>
              <a:t>otevřenou náruč církve, vítající věřící. Středu nádvoří dominuje žulový obelisk</a:t>
            </a:r>
          </a:p>
          <a:p>
            <a:r>
              <a:rPr lang="cs-CZ" dirty="0" smtClean="0"/>
              <a:t>přivezený z Egypta.</a:t>
            </a:r>
          </a:p>
          <a:p>
            <a:r>
              <a:rPr lang="cs-CZ" dirty="0" smtClean="0"/>
              <a:t>Vedle obelisku jsou dvě fontány z poloviny 17. století.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562088" y="404664"/>
            <a:ext cx="16208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074" name="Picture 2" descr="C:\Users\Uzivatel\AppData\Local\Microsoft\Windows\Temporary Internet Files\Content.IE5\XXPCW6SS\MP9004013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53063"/>
            <a:ext cx="2496735" cy="1663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\AppData\Local\Microsoft\Windows\Temporary Internet Files\Content.IE5\KECRYMP1\MP90042531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3"/>
            <a:ext cx="5724128" cy="367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zivatel\AppData\Local\Microsoft\Windows\Temporary Internet Files\Content.IE5\KECRYMP1\MC900415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415" y="4408886"/>
            <a:ext cx="2936585" cy="2449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49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6" presetClass="entr" presetSubtype="2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9000"/>
                            </p:stCondLst>
                            <p:childTnLst>
                              <p:par>
                                <p:cTn id="19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1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5291" y="153989"/>
            <a:ext cx="162082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871954" y="145229"/>
            <a:ext cx="313650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Chrám sv. </a:t>
            </a:r>
            <a:r>
              <a:rPr lang="cs-CZ" sz="3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Petra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808109"/>
            <a:ext cx="662341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Stojí na posvátném místě, kde byl ukřižován a pohřben apoštol Petr.</a:t>
            </a:r>
          </a:p>
          <a:p>
            <a:r>
              <a:rPr lang="cs-CZ" dirty="0" smtClean="0"/>
              <a:t>Výstavba dnešní baziliky byla započata v roce 1505 za papeže Julia II. </a:t>
            </a:r>
          </a:p>
          <a:p>
            <a:r>
              <a:rPr lang="cs-CZ" dirty="0" smtClean="0"/>
              <a:t>Celá stavba byla dokončena v roce 1629.</a:t>
            </a:r>
          </a:p>
          <a:p>
            <a:r>
              <a:rPr lang="cs-CZ" dirty="0" smtClean="0"/>
              <a:t>Do baziliky se vejde 60 000 lidí</a:t>
            </a:r>
            <a:endParaRPr lang="cs-CZ" dirty="0"/>
          </a:p>
        </p:txBody>
      </p:sp>
      <p:pic>
        <p:nvPicPr>
          <p:cNvPr id="4098" name="Picture 2" descr="C:\Users\Uzivatel\Desktop\rim-vatika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09036"/>
            <a:ext cx="8682678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342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10835" y="332656"/>
            <a:ext cx="385086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Vatikánské zahrady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98712" y="1700808"/>
            <a:ext cx="59389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Vatikánské zahrady tvoří park, který zaujímá více než polovinu území městského státu Vatikán. </a:t>
            </a:r>
          </a:p>
          <a:p>
            <a:r>
              <a:rPr lang="cs-CZ" dirty="0" smtClean="0"/>
              <a:t>Zahrady jsou na severu, jihu i na západě vymezeny hradbami Vatikánu.</a:t>
            </a:r>
          </a:p>
          <a:p>
            <a:r>
              <a:rPr lang="cs-CZ" dirty="0" smtClean="0"/>
              <a:t> Na východě je ohraničuje bazilika sv. Petra. </a:t>
            </a:r>
          </a:p>
          <a:p>
            <a:r>
              <a:rPr lang="cs-CZ" dirty="0" smtClean="0"/>
              <a:t>Je zde možno nalézt parkový lesní porost ve stylu anglické zahrady, ale i pečlivě udržované, geometricky uspořádané záhony. </a:t>
            </a:r>
          </a:p>
          <a:p>
            <a:r>
              <a:rPr lang="cs-CZ" dirty="0" smtClean="0"/>
              <a:t>Jedná se o jedinečnou oázu zeleně v centru Říma. </a:t>
            </a:r>
          </a:p>
          <a:p>
            <a:r>
              <a:rPr lang="cs-CZ" dirty="0" smtClean="0"/>
              <a:t>O celý komplex pečuje zhruba třicet zaměstnanců.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49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1840" y="188640"/>
            <a:ext cx="22297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556792"/>
            <a:ext cx="784349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Na vatikánské  vlajce jsou dvě barvy……………….a…………………</a:t>
            </a:r>
          </a:p>
          <a:p>
            <a:endParaRPr lang="cs-CZ" dirty="0"/>
          </a:p>
          <a:p>
            <a:r>
              <a:rPr lang="cs-CZ" dirty="0" smtClean="0"/>
              <a:t>V čele Vatikánu je papež………………………… , kterého hlídá jeho osobní ……………..</a:t>
            </a:r>
          </a:p>
          <a:p>
            <a:endParaRPr lang="cs-CZ" dirty="0"/>
          </a:p>
          <a:p>
            <a:r>
              <a:rPr lang="cs-CZ" dirty="0" smtClean="0"/>
              <a:t>Jedná se o mladé věřící ……………………….</a:t>
            </a:r>
          </a:p>
          <a:p>
            <a:endParaRPr lang="cs-CZ" dirty="0"/>
          </a:p>
          <a:p>
            <a:r>
              <a:rPr lang="cs-CZ" dirty="0" smtClean="0"/>
              <a:t>Vatikán tvoří …………………………….náměstí, bazilika…………………………,………………………</a:t>
            </a:r>
          </a:p>
          <a:p>
            <a:endParaRPr lang="cs-CZ" dirty="0" smtClean="0"/>
          </a:p>
          <a:p>
            <a:r>
              <a:rPr lang="cs-CZ" dirty="0" smtClean="0"/>
              <a:t>palác a………………………….zahrady.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31583" y="1372126"/>
            <a:ext cx="6354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žlutá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8" y="1372126"/>
            <a:ext cx="5261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bílá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1988840"/>
            <a:ext cx="1437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Benedikt XVI.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452320" y="1988840"/>
            <a:ext cx="709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garda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86173" y="2492896"/>
            <a:ext cx="886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Švýcary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87935" y="3098165"/>
            <a:ext cx="13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Svatopetrské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62760" y="3098165"/>
            <a:ext cx="974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Sv. Petra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08951" y="3098165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Apoštolský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61638" y="3573016"/>
            <a:ext cx="1176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Vatikánské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733256"/>
            <a:ext cx="58677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S</a:t>
            </a:r>
            <a:r>
              <a:rPr lang="cs-CZ" dirty="0" smtClean="0"/>
              <a:t>právnou odpověď ověř kliknutím pera na interaktivní tabuli.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XXPCW6SS\MC9003397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159" y="4391347"/>
            <a:ext cx="818388" cy="85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\AppData\Local\Microsoft\Windows\Temporary Internet Files\Content.IE5\USISP8LZ\MC9003117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2042" y="4365104"/>
            <a:ext cx="8191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8730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0"/>
                            </p:stCondLst>
                            <p:childTnLst>
                              <p:par>
                                <p:cTn id="1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1000"/>
                            </p:stCondLst>
                            <p:childTnLst>
                              <p:par>
                                <p:cTn id="94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55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media0.jex.cz/images/media0:4b326784b5c8d.png/Ji%C5%BEn%C3%AD%20evropa.png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www.statnivlajky.cz/data/flags/ultra/va.png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upload.wikimedia.org/wikipedia/commons/thumb/8/81/Emblem_of_the_Papacy_SE.svg/442px-Emblem_of_the_Papacy_SE.svg.png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http://i.lidovky.cz/08/042/lngal/SVO226b38_Benedikt_XVI..</a:t>
            </a:r>
            <a:r>
              <a:rPr lang="pl-PL" dirty="0" smtClean="0">
                <a:hlinkClick r:id="rId6"/>
              </a:rPr>
              <a:t>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www.national-geographic.cz/wp-content/uploads/2012/07/RTR33IYX.jpg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img.cas.sk/img/4/article/1324120_svajciarska-garda-rim-papez-gardisti-crop.jpg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upload.wikimedia.org/wikipedia/commons/thumb/f/f9/Rome_st_Peters_place_to_East.JPG/220px-Rome_st_Peters_place_to_East.JPG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vatikan.svetadily.cz/userfiles/image/clanky/vatikan-2.jpg</a:t>
            </a:r>
            <a:endParaRPr lang="pl-PL" dirty="0" smtClean="0"/>
          </a:p>
          <a:p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655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475</Words>
  <Application>Microsoft Office PowerPoint</Application>
  <PresentationFormat>Předvádění na obrazovce (4:3)</PresentationFormat>
  <Paragraphs>95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17</cp:revision>
  <dcterms:created xsi:type="dcterms:W3CDTF">2013-01-01T13:16:42Z</dcterms:created>
  <dcterms:modified xsi:type="dcterms:W3CDTF">2013-02-07T18:11:11Z</dcterms:modified>
</cp:coreProperties>
</file>