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9" r:id="rId2"/>
    <p:sldId id="278" r:id="rId3"/>
    <p:sldId id="268" r:id="rId4"/>
    <p:sldId id="269" r:id="rId5"/>
    <p:sldId id="270" r:id="rId6"/>
    <p:sldId id="271" r:id="rId7"/>
    <p:sldId id="272" r:id="rId8"/>
    <p:sldId id="273" r:id="rId9"/>
    <p:sldId id="274" r:id="rId10"/>
    <p:sldId id="275" r:id="rId11"/>
    <p:sldId id="276" r:id="rId12"/>
    <p:sldId id="277" r:id="rId13"/>
    <p:sldId id="280"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102" y="-111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7.1.2012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7.1.2012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7.1.2012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7.1.2012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7.1.2012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7.1.2012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7.1.2012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7.1.2012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7.1.2012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7.1.2012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7.1.2012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7.1.2012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hyperlink" Target="http://free.zoner.com/" TargetMode="External"/><Relationship Id="rId2" Type="http://schemas.openxmlformats.org/officeDocument/2006/relationships/hyperlink" Target="http://office.microsoft.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text 2"/>
          <p:cNvSpPr txBox="1">
            <a:spLocks/>
          </p:cNvSpPr>
          <p:nvPr/>
        </p:nvSpPr>
        <p:spPr>
          <a:xfrm>
            <a:off x="0" y="188640"/>
            <a:ext cx="2808312" cy="447451"/>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000" b="0" i="0" u="none" strike="noStrike" kern="1200" cap="none" spc="0" normalizeH="0" baseline="0" noProof="0" dirty="0" smtClean="0">
                <a:ln>
                  <a:noFill/>
                </a:ln>
                <a:solidFill>
                  <a:schemeClr val="tx1">
                    <a:tint val="75000"/>
                  </a:schemeClr>
                </a:solidFill>
                <a:effectLst/>
                <a:uLnTx/>
                <a:uFillTx/>
                <a:latin typeface="+mn-lt"/>
                <a:ea typeface="+mn-ea"/>
                <a:cs typeface="+mn-cs"/>
              </a:rPr>
              <a:t>Vzdělávací oblast:</a:t>
            </a:r>
          </a:p>
        </p:txBody>
      </p:sp>
      <p:sp>
        <p:nvSpPr>
          <p:cNvPr id="3" name="Zástupný symbol pro text 2"/>
          <p:cNvSpPr txBox="1">
            <a:spLocks/>
          </p:cNvSpPr>
          <p:nvPr/>
        </p:nvSpPr>
        <p:spPr>
          <a:xfrm>
            <a:off x="0" y="746702"/>
            <a:ext cx="2267744" cy="594066"/>
          </a:xfrm>
          <a:prstGeom prst="rect">
            <a:avLst/>
          </a:prstGeom>
        </p:spPr>
        <p:txBody>
          <a:bodyPr vert="horz" lIns="91440" tIns="45720" rIns="91440" bIns="45720" rtlCol="0" anchor="b">
            <a:no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000" i="0" u="none" strike="noStrike" kern="1200" cap="none" spc="0" normalizeH="0" baseline="0" noProof="0" dirty="0" smtClean="0">
                <a:ln>
                  <a:noFill/>
                </a:ln>
                <a:solidFill>
                  <a:schemeClr val="tx1">
                    <a:tint val="75000"/>
                  </a:schemeClr>
                </a:solidFill>
                <a:effectLst/>
                <a:uLnTx/>
                <a:uFillTx/>
                <a:latin typeface="+mn-lt"/>
                <a:ea typeface="+mn-ea"/>
                <a:cs typeface="+mn-cs"/>
              </a:rPr>
              <a:t>Stupeň základního vzdělávání:</a:t>
            </a:r>
          </a:p>
        </p:txBody>
      </p:sp>
      <p:sp>
        <p:nvSpPr>
          <p:cNvPr id="4" name="Zástupný symbol pro text 2"/>
          <p:cNvSpPr txBox="1">
            <a:spLocks/>
          </p:cNvSpPr>
          <p:nvPr/>
        </p:nvSpPr>
        <p:spPr>
          <a:xfrm>
            <a:off x="0" y="1304764"/>
            <a:ext cx="2808312" cy="447451"/>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000" b="0" i="0" u="none" strike="noStrike" kern="1200" cap="none" spc="0" normalizeH="0" baseline="0" noProof="0" dirty="0" smtClean="0">
                <a:ln>
                  <a:noFill/>
                </a:ln>
                <a:solidFill>
                  <a:schemeClr val="tx1">
                    <a:tint val="75000"/>
                  </a:schemeClr>
                </a:solidFill>
                <a:effectLst/>
                <a:uLnTx/>
                <a:uFillTx/>
                <a:latin typeface="+mn-lt"/>
                <a:ea typeface="+mn-ea"/>
                <a:cs typeface="+mn-cs"/>
              </a:rPr>
              <a:t>Vzdělávací obor:</a:t>
            </a:r>
          </a:p>
        </p:txBody>
      </p:sp>
      <p:sp>
        <p:nvSpPr>
          <p:cNvPr id="5" name="Zástupný symbol pro text 2"/>
          <p:cNvSpPr txBox="1">
            <a:spLocks/>
          </p:cNvSpPr>
          <p:nvPr/>
        </p:nvSpPr>
        <p:spPr>
          <a:xfrm>
            <a:off x="0" y="1862826"/>
            <a:ext cx="2808312" cy="447451"/>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000" b="0" i="0" u="none" strike="noStrike" kern="1200" cap="none" spc="0" normalizeH="0" baseline="0" noProof="0" dirty="0" smtClean="0">
                <a:ln>
                  <a:noFill/>
                </a:ln>
                <a:solidFill>
                  <a:schemeClr val="tx1">
                    <a:tint val="75000"/>
                  </a:schemeClr>
                </a:solidFill>
                <a:effectLst/>
                <a:uLnTx/>
                <a:uFillTx/>
                <a:latin typeface="+mn-lt"/>
                <a:ea typeface="+mn-ea"/>
                <a:cs typeface="+mn-cs"/>
              </a:rPr>
              <a:t>Tematický okruh:</a:t>
            </a:r>
          </a:p>
        </p:txBody>
      </p:sp>
      <p:sp>
        <p:nvSpPr>
          <p:cNvPr id="6" name="Zástupný symbol pro text 2"/>
          <p:cNvSpPr txBox="1">
            <a:spLocks/>
          </p:cNvSpPr>
          <p:nvPr/>
        </p:nvSpPr>
        <p:spPr>
          <a:xfrm>
            <a:off x="0" y="2420888"/>
            <a:ext cx="2808312" cy="447451"/>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000" b="0" i="0" u="none" strike="noStrike" kern="1200" cap="none" spc="0" normalizeH="0" baseline="0" noProof="0" dirty="0" smtClean="0">
                <a:ln>
                  <a:noFill/>
                </a:ln>
                <a:solidFill>
                  <a:schemeClr val="tx1">
                    <a:tint val="75000"/>
                  </a:schemeClr>
                </a:solidFill>
                <a:effectLst/>
                <a:uLnTx/>
                <a:uFillTx/>
                <a:latin typeface="+mn-lt"/>
                <a:ea typeface="+mn-ea"/>
                <a:cs typeface="+mn-cs"/>
              </a:rPr>
              <a:t>Téma:</a:t>
            </a:r>
          </a:p>
        </p:txBody>
      </p:sp>
      <p:sp>
        <p:nvSpPr>
          <p:cNvPr id="7" name="Zástupný symbol pro text 2"/>
          <p:cNvSpPr txBox="1">
            <a:spLocks/>
          </p:cNvSpPr>
          <p:nvPr/>
        </p:nvSpPr>
        <p:spPr>
          <a:xfrm>
            <a:off x="0" y="2978950"/>
            <a:ext cx="2808312" cy="447451"/>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000" b="0" i="0" u="none" strike="noStrike" kern="1200" cap="none" spc="0" normalizeH="0" baseline="0" noProof="0" dirty="0" smtClean="0">
                <a:ln>
                  <a:noFill/>
                </a:ln>
                <a:solidFill>
                  <a:schemeClr val="tx1">
                    <a:tint val="75000"/>
                  </a:schemeClr>
                </a:solidFill>
                <a:effectLst/>
                <a:uLnTx/>
                <a:uFillTx/>
                <a:latin typeface="+mn-lt"/>
                <a:ea typeface="+mn-ea"/>
                <a:cs typeface="+mn-cs"/>
              </a:rPr>
              <a:t>Autor:</a:t>
            </a:r>
          </a:p>
        </p:txBody>
      </p:sp>
      <p:sp>
        <p:nvSpPr>
          <p:cNvPr id="8" name="Zástupný symbol pro text 2"/>
          <p:cNvSpPr txBox="1">
            <a:spLocks/>
          </p:cNvSpPr>
          <p:nvPr/>
        </p:nvSpPr>
        <p:spPr>
          <a:xfrm>
            <a:off x="0" y="3537012"/>
            <a:ext cx="2808312" cy="447451"/>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cs-CZ" sz="2000" dirty="0" smtClean="0">
                <a:solidFill>
                  <a:schemeClr val="tx1">
                    <a:tint val="75000"/>
                  </a:schemeClr>
                </a:solidFill>
              </a:rPr>
              <a:t>Období vzniku</a:t>
            </a:r>
            <a:r>
              <a:rPr kumimoji="0" lang="cs-CZ" sz="2000" b="0" i="0" u="none" strike="noStrike" kern="1200" cap="none" spc="0" normalizeH="0" baseline="0" noProof="0" dirty="0" smtClean="0">
                <a:ln>
                  <a:noFill/>
                </a:ln>
                <a:solidFill>
                  <a:schemeClr val="tx1">
                    <a:tint val="75000"/>
                  </a:schemeClr>
                </a:solidFill>
                <a:effectLst/>
                <a:uLnTx/>
                <a:uFillTx/>
                <a:latin typeface="+mn-lt"/>
                <a:ea typeface="+mn-ea"/>
                <a:cs typeface="+mn-cs"/>
              </a:rPr>
              <a:t>:</a:t>
            </a:r>
          </a:p>
        </p:txBody>
      </p:sp>
      <p:sp>
        <p:nvSpPr>
          <p:cNvPr id="9" name="Zástupný symbol pro text 2"/>
          <p:cNvSpPr txBox="1">
            <a:spLocks/>
          </p:cNvSpPr>
          <p:nvPr/>
        </p:nvSpPr>
        <p:spPr>
          <a:xfrm>
            <a:off x="0" y="4095074"/>
            <a:ext cx="2808312" cy="447451"/>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000" b="0" i="0" u="none" strike="noStrike" kern="1200" cap="none" spc="0" normalizeH="0" baseline="0" noProof="0" dirty="0" smtClean="0">
                <a:ln>
                  <a:noFill/>
                </a:ln>
                <a:solidFill>
                  <a:schemeClr val="tx1">
                    <a:tint val="75000"/>
                  </a:schemeClr>
                </a:solidFill>
                <a:effectLst/>
                <a:uLnTx/>
                <a:uFillTx/>
                <a:latin typeface="+mn-lt"/>
                <a:ea typeface="+mn-ea"/>
                <a:cs typeface="+mn-cs"/>
              </a:rPr>
              <a:t>Určeno pro ročník:</a:t>
            </a:r>
          </a:p>
        </p:txBody>
      </p:sp>
      <p:sp>
        <p:nvSpPr>
          <p:cNvPr id="10" name="Zástupný symbol pro text 2"/>
          <p:cNvSpPr txBox="1">
            <a:spLocks/>
          </p:cNvSpPr>
          <p:nvPr/>
        </p:nvSpPr>
        <p:spPr>
          <a:xfrm>
            <a:off x="0" y="4653136"/>
            <a:ext cx="2808312" cy="447451"/>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000" b="0" i="0" u="none" strike="noStrike" kern="1200" cap="none" spc="0" normalizeH="0" baseline="0" noProof="0" dirty="0" smtClean="0">
                <a:ln>
                  <a:noFill/>
                </a:ln>
                <a:solidFill>
                  <a:schemeClr val="tx1">
                    <a:tint val="75000"/>
                  </a:schemeClr>
                </a:solidFill>
                <a:effectLst/>
                <a:uLnTx/>
                <a:uFillTx/>
                <a:latin typeface="+mn-lt"/>
                <a:ea typeface="+mn-ea"/>
                <a:cs typeface="+mn-cs"/>
              </a:rPr>
              <a:t>Anotace:</a:t>
            </a:r>
          </a:p>
        </p:txBody>
      </p:sp>
      <p:grpSp>
        <p:nvGrpSpPr>
          <p:cNvPr id="11" name="Skupina 10"/>
          <p:cNvGrpSpPr/>
          <p:nvPr/>
        </p:nvGrpSpPr>
        <p:grpSpPr>
          <a:xfrm>
            <a:off x="2015208" y="260648"/>
            <a:ext cx="7128792" cy="6048672"/>
            <a:chOff x="1763688" y="260648"/>
            <a:chExt cx="7128792" cy="6048672"/>
          </a:xfrm>
        </p:grpSpPr>
        <p:sp>
          <p:nvSpPr>
            <p:cNvPr id="12" name="Nadpis 1"/>
            <p:cNvSpPr txBox="1">
              <a:spLocks/>
            </p:cNvSpPr>
            <p:nvPr/>
          </p:nvSpPr>
          <p:spPr>
            <a:xfrm>
              <a:off x="1763688" y="818710"/>
              <a:ext cx="2808312" cy="406257"/>
            </a:xfrm>
            <a:prstGeom prst="rect">
              <a:avLst/>
            </a:prstGeom>
          </p:spPr>
          <p:txBody>
            <a:bodyPr vert="horz" lIns="91440" tIns="45720" rIns="91440" bIns="45720" rtlCol="0" anchor="t">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2400" b="1" i="0" u="none" strike="noStrike" kern="1200" cap="all" spc="0" normalizeH="0" baseline="0" noProof="0" dirty="0" smtClean="0">
                  <a:ln>
                    <a:noFill/>
                  </a:ln>
                  <a:solidFill>
                    <a:schemeClr val="tx1"/>
                  </a:solidFill>
                  <a:effectLst/>
                  <a:uLnTx/>
                  <a:uFillTx/>
                  <a:latin typeface="+mj-lt"/>
                  <a:ea typeface="+mj-ea"/>
                  <a:cs typeface="+mj-cs"/>
                </a:rPr>
                <a:t>1.</a:t>
              </a:r>
            </a:p>
          </p:txBody>
        </p:sp>
        <p:sp>
          <p:nvSpPr>
            <p:cNvPr id="13" name="Nadpis 1"/>
            <p:cNvSpPr txBox="1">
              <a:spLocks/>
            </p:cNvSpPr>
            <p:nvPr/>
          </p:nvSpPr>
          <p:spPr>
            <a:xfrm>
              <a:off x="1763688" y="260648"/>
              <a:ext cx="7128792" cy="406257"/>
            </a:xfrm>
            <a:prstGeom prst="rect">
              <a:avLst/>
            </a:prstGeom>
          </p:spPr>
          <p:txBody>
            <a:bodyPr vert="horz" lIns="91440" tIns="45720" rIns="91440" bIns="45720" rtlCol="0" anchor="t">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2000" b="1" i="0" u="none" strike="noStrike" kern="1200" cap="all" spc="0" normalizeH="0" baseline="0" noProof="0" dirty="0" smtClean="0">
                  <a:ln>
                    <a:noFill/>
                  </a:ln>
                  <a:solidFill>
                    <a:schemeClr val="tx1"/>
                  </a:solidFill>
                  <a:effectLst/>
                  <a:uLnTx/>
                  <a:uFillTx/>
                  <a:latin typeface="+mj-lt"/>
                  <a:ea typeface="+mj-ea"/>
                  <a:cs typeface="+mj-cs"/>
                </a:rPr>
                <a:t>Informační a komunikační technologie</a:t>
              </a:r>
            </a:p>
          </p:txBody>
        </p:sp>
        <p:sp>
          <p:nvSpPr>
            <p:cNvPr id="14" name="Nadpis 1"/>
            <p:cNvSpPr txBox="1">
              <a:spLocks/>
            </p:cNvSpPr>
            <p:nvPr/>
          </p:nvSpPr>
          <p:spPr>
            <a:xfrm>
              <a:off x="1763688" y="1376772"/>
              <a:ext cx="6517232" cy="406257"/>
            </a:xfrm>
            <a:prstGeom prst="rect">
              <a:avLst/>
            </a:prstGeom>
          </p:spPr>
          <p:txBody>
            <a:bodyPr vert="horz" lIns="91440" tIns="45720" rIns="91440" bIns="45720" rtlCol="0" anchor="t">
              <a:normAutofit fontScale="625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4000" b="1" i="0" u="none" strike="noStrike" kern="1200" cap="all" spc="0" normalizeH="0" baseline="0" noProof="0" dirty="0" smtClean="0">
                  <a:ln>
                    <a:noFill/>
                  </a:ln>
                  <a:solidFill>
                    <a:schemeClr val="tx1"/>
                  </a:solidFill>
                  <a:effectLst/>
                  <a:uLnTx/>
                  <a:uFillTx/>
                  <a:latin typeface="+mj-lt"/>
                  <a:ea typeface="+mj-ea"/>
                  <a:cs typeface="+mj-cs"/>
                </a:rPr>
                <a:t>Informační a komunikační technologie</a:t>
              </a:r>
            </a:p>
          </p:txBody>
        </p:sp>
        <p:sp>
          <p:nvSpPr>
            <p:cNvPr id="15" name="Nadpis 1"/>
            <p:cNvSpPr txBox="1">
              <a:spLocks/>
            </p:cNvSpPr>
            <p:nvPr/>
          </p:nvSpPr>
          <p:spPr>
            <a:xfrm>
              <a:off x="1763688" y="1934834"/>
              <a:ext cx="6733256" cy="406257"/>
            </a:xfrm>
            <a:prstGeom prst="rect">
              <a:avLst/>
            </a:prstGeom>
          </p:spPr>
          <p:txBody>
            <a:bodyPr vert="horz" lIns="91440" tIns="45720" rIns="91440" bIns="45720" rtlCol="0" anchor="t">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2400" b="1" i="0" u="none" strike="noStrike" kern="1200" cap="all" spc="0" normalizeH="0" baseline="0" noProof="0" dirty="0" smtClean="0">
                  <a:ln>
                    <a:noFill/>
                  </a:ln>
                  <a:solidFill>
                    <a:schemeClr val="tx1"/>
                  </a:solidFill>
                  <a:effectLst/>
                  <a:uLnTx/>
                  <a:uFillTx/>
                  <a:latin typeface="+mj-lt"/>
                  <a:ea typeface="+mj-ea"/>
                  <a:cs typeface="+mj-cs"/>
                </a:rPr>
                <a:t>Zpracování a využití</a:t>
              </a:r>
              <a:r>
                <a:rPr kumimoji="0" lang="cs-CZ" sz="2400" b="1" i="0" u="none" strike="noStrike" kern="1200" cap="all" spc="0" normalizeH="0" noProof="0" dirty="0" smtClean="0">
                  <a:ln>
                    <a:noFill/>
                  </a:ln>
                  <a:solidFill>
                    <a:schemeClr val="tx1"/>
                  </a:solidFill>
                  <a:effectLst/>
                  <a:uLnTx/>
                  <a:uFillTx/>
                  <a:latin typeface="+mj-lt"/>
                  <a:ea typeface="+mj-ea"/>
                  <a:cs typeface="+mj-cs"/>
                </a:rPr>
                <a:t> informací</a:t>
              </a:r>
              <a:endParaRPr kumimoji="0" lang="cs-CZ" sz="2400" b="1" i="0" u="none" strike="noStrike" kern="1200" cap="all" spc="0" normalizeH="0" baseline="0" noProof="0" dirty="0" smtClean="0">
                <a:ln>
                  <a:noFill/>
                </a:ln>
                <a:solidFill>
                  <a:schemeClr val="tx1"/>
                </a:solidFill>
                <a:effectLst/>
                <a:uLnTx/>
                <a:uFillTx/>
                <a:latin typeface="+mj-lt"/>
                <a:ea typeface="+mj-ea"/>
                <a:cs typeface="+mj-cs"/>
              </a:endParaRPr>
            </a:p>
          </p:txBody>
        </p:sp>
        <p:sp>
          <p:nvSpPr>
            <p:cNvPr id="16" name="Nadpis 1"/>
            <p:cNvSpPr txBox="1">
              <a:spLocks/>
            </p:cNvSpPr>
            <p:nvPr/>
          </p:nvSpPr>
          <p:spPr>
            <a:xfrm>
              <a:off x="1763688" y="2492896"/>
              <a:ext cx="6733256" cy="406257"/>
            </a:xfrm>
            <a:prstGeom prst="rect">
              <a:avLst/>
            </a:prstGeom>
          </p:spPr>
          <p:txBody>
            <a:bodyPr vert="horz" lIns="91440" tIns="45720" rIns="91440" bIns="45720" rtlCol="0" anchor="t">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2400" b="1" i="0" u="none" strike="noStrike" kern="1200" cap="all" spc="0" normalizeH="0" baseline="0" noProof="0" dirty="0" smtClean="0">
                  <a:ln>
                    <a:noFill/>
                  </a:ln>
                  <a:solidFill>
                    <a:schemeClr val="tx1"/>
                  </a:solidFill>
                  <a:effectLst/>
                  <a:uLnTx/>
                  <a:uFillTx/>
                  <a:latin typeface="+mj-lt"/>
                  <a:ea typeface="+mj-ea"/>
                  <a:cs typeface="+mj-cs"/>
                </a:rPr>
                <a:t>Úpravy </a:t>
              </a:r>
              <a:r>
                <a:rPr kumimoji="0" lang="cs-CZ" sz="2400" b="1" i="0" u="none" strike="noStrike" kern="1200" cap="all" spc="0" normalizeH="0" baseline="0" noProof="0" smtClean="0">
                  <a:ln>
                    <a:noFill/>
                  </a:ln>
                  <a:solidFill>
                    <a:schemeClr val="tx1"/>
                  </a:solidFill>
                  <a:effectLst/>
                  <a:uLnTx/>
                  <a:uFillTx/>
                  <a:latin typeface="+mj-lt"/>
                  <a:ea typeface="+mj-ea"/>
                  <a:cs typeface="+mj-cs"/>
                </a:rPr>
                <a:t>fotografií</a:t>
              </a:r>
              <a:r>
                <a:rPr kumimoji="0" lang="cs-CZ" sz="2400" b="1" i="0" u="none" strike="noStrike" kern="1200" cap="all" spc="0" normalizeH="0" noProof="0" smtClean="0">
                  <a:ln>
                    <a:noFill/>
                  </a:ln>
                  <a:solidFill>
                    <a:schemeClr val="tx1"/>
                  </a:solidFill>
                  <a:effectLst/>
                  <a:uLnTx/>
                  <a:uFillTx/>
                  <a:latin typeface="+mj-lt"/>
                  <a:ea typeface="+mj-ea"/>
                  <a:cs typeface="+mj-cs"/>
                </a:rPr>
                <a:t> III. </a:t>
              </a:r>
              <a:r>
                <a:rPr kumimoji="0" lang="cs-CZ" sz="2400" b="1" i="0" u="none" strike="noStrike" kern="1200" cap="all" spc="0" normalizeH="0" noProof="0" dirty="0" smtClean="0">
                  <a:ln>
                    <a:noFill/>
                  </a:ln>
                  <a:solidFill>
                    <a:schemeClr val="tx1"/>
                  </a:solidFill>
                  <a:effectLst/>
                  <a:uLnTx/>
                  <a:uFillTx/>
                  <a:latin typeface="+mj-lt"/>
                  <a:ea typeface="+mj-ea"/>
                  <a:cs typeface="+mj-cs"/>
                </a:rPr>
                <a:t>–úprava expozice </a:t>
              </a:r>
              <a:endParaRPr kumimoji="0" lang="cs-CZ" sz="2400" b="1" i="0" u="none" strike="noStrike" kern="1200" cap="all" spc="0" normalizeH="0" baseline="0" noProof="0" dirty="0" smtClean="0">
                <a:ln>
                  <a:noFill/>
                </a:ln>
                <a:solidFill>
                  <a:schemeClr val="tx1"/>
                </a:solidFill>
                <a:effectLst/>
                <a:uLnTx/>
                <a:uFillTx/>
                <a:latin typeface="+mj-lt"/>
                <a:ea typeface="+mj-ea"/>
                <a:cs typeface="+mj-cs"/>
              </a:endParaRPr>
            </a:p>
          </p:txBody>
        </p:sp>
        <p:sp>
          <p:nvSpPr>
            <p:cNvPr id="17" name="Nadpis 1"/>
            <p:cNvSpPr txBox="1">
              <a:spLocks/>
            </p:cNvSpPr>
            <p:nvPr/>
          </p:nvSpPr>
          <p:spPr>
            <a:xfrm>
              <a:off x="1763688" y="3050958"/>
              <a:ext cx="4861048" cy="406257"/>
            </a:xfrm>
            <a:prstGeom prst="rect">
              <a:avLst/>
            </a:prstGeom>
          </p:spPr>
          <p:txBody>
            <a:bodyPr vert="horz" lIns="91440" tIns="45720" rIns="91440" bIns="45720" rtlCol="0" anchor="t">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2400" b="1" i="0" u="none" strike="noStrike" kern="1200" cap="all" spc="0" normalizeH="0" baseline="0" noProof="0" dirty="0" smtClean="0">
                  <a:ln>
                    <a:noFill/>
                  </a:ln>
                  <a:solidFill>
                    <a:schemeClr val="tx1"/>
                  </a:solidFill>
                  <a:effectLst/>
                  <a:uLnTx/>
                  <a:uFillTx/>
                  <a:latin typeface="+mj-lt"/>
                  <a:ea typeface="+mj-ea"/>
                  <a:cs typeface="+mj-cs"/>
                </a:rPr>
                <a:t>MGR. Hana Slaná</a:t>
              </a:r>
            </a:p>
          </p:txBody>
        </p:sp>
        <p:sp>
          <p:nvSpPr>
            <p:cNvPr id="18" name="Nadpis 1"/>
            <p:cNvSpPr txBox="1">
              <a:spLocks/>
            </p:cNvSpPr>
            <p:nvPr/>
          </p:nvSpPr>
          <p:spPr>
            <a:xfrm>
              <a:off x="1763688" y="3609020"/>
              <a:ext cx="4861048" cy="406257"/>
            </a:xfrm>
            <a:prstGeom prst="rect">
              <a:avLst/>
            </a:prstGeom>
          </p:spPr>
          <p:txBody>
            <a:bodyPr vert="horz" lIns="91440" tIns="45720" rIns="91440" bIns="45720" rtlCol="0" anchor="t">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cs-CZ" sz="2400" b="1" cap="all" dirty="0" smtClean="0">
                  <a:latin typeface="+mj-lt"/>
                  <a:ea typeface="+mj-ea"/>
                  <a:cs typeface="+mj-cs"/>
                </a:rPr>
                <a:t>Srpen 2011</a:t>
              </a:r>
              <a:endParaRPr kumimoji="0" lang="cs-CZ" sz="2400" b="1" i="0" u="none" strike="noStrike" kern="1200" cap="all" spc="0" normalizeH="0" baseline="0" noProof="0" dirty="0" smtClean="0">
                <a:ln>
                  <a:noFill/>
                </a:ln>
                <a:solidFill>
                  <a:schemeClr val="tx1"/>
                </a:solidFill>
                <a:effectLst/>
                <a:uLnTx/>
                <a:uFillTx/>
                <a:latin typeface="+mj-lt"/>
                <a:ea typeface="+mj-ea"/>
                <a:cs typeface="+mj-cs"/>
              </a:endParaRPr>
            </a:p>
          </p:txBody>
        </p:sp>
        <p:sp>
          <p:nvSpPr>
            <p:cNvPr id="19" name="Nadpis 1"/>
            <p:cNvSpPr txBox="1">
              <a:spLocks/>
            </p:cNvSpPr>
            <p:nvPr/>
          </p:nvSpPr>
          <p:spPr>
            <a:xfrm>
              <a:off x="2448272" y="4221088"/>
              <a:ext cx="2304256" cy="406257"/>
            </a:xfrm>
            <a:prstGeom prst="rect">
              <a:avLst/>
            </a:prstGeom>
          </p:spPr>
          <p:txBody>
            <a:bodyPr vert="horz" lIns="91440" tIns="45720" rIns="91440" bIns="45720" rtlCol="0" anchor="t">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2400" b="1" i="0" u="none" strike="noStrike" kern="1200" cap="all" spc="0" normalizeH="0" baseline="0" noProof="0" dirty="0" smtClean="0">
                  <a:ln>
                    <a:noFill/>
                  </a:ln>
                  <a:solidFill>
                    <a:schemeClr val="tx1"/>
                  </a:solidFill>
                  <a:effectLst/>
                  <a:uLnTx/>
                  <a:uFillTx/>
                  <a:latin typeface="+mj-lt"/>
                  <a:ea typeface="+mj-ea"/>
                  <a:cs typeface="+mj-cs"/>
                </a:rPr>
                <a:t>5.</a:t>
              </a:r>
            </a:p>
          </p:txBody>
        </p:sp>
        <p:sp>
          <p:nvSpPr>
            <p:cNvPr id="20" name="Nadpis 1"/>
            <p:cNvSpPr txBox="1">
              <a:spLocks/>
            </p:cNvSpPr>
            <p:nvPr/>
          </p:nvSpPr>
          <p:spPr>
            <a:xfrm>
              <a:off x="1763688" y="4725144"/>
              <a:ext cx="7128792" cy="1584176"/>
            </a:xfrm>
            <a:prstGeom prst="rect">
              <a:avLst/>
            </a:prstGeom>
          </p:spPr>
          <p:txBody>
            <a:bodyPr vert="horz" lIns="91440" tIns="45720" rIns="91440" bIns="45720" rtlCol="0" anchor="t">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2400" b="1" i="0" u="none" strike="noStrike" kern="1200" cap="all" spc="0" normalizeH="0" baseline="0" noProof="0" dirty="0" smtClean="0">
                  <a:ln>
                    <a:noFill/>
                  </a:ln>
                  <a:solidFill>
                    <a:schemeClr val="tx1"/>
                  </a:solidFill>
                  <a:effectLst/>
                  <a:uLnTx/>
                  <a:uFillTx/>
                  <a:latin typeface="+mj-lt"/>
                  <a:ea typeface="+mj-ea"/>
                  <a:cs typeface="+mj-cs"/>
                </a:rPr>
                <a:t>Prezentace by měla být pro žáka návodem, jak začít s úpravou fotografií.</a:t>
              </a:r>
            </a:p>
          </p:txBody>
        </p:sp>
      </p:gr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p:cNvSpPr>
          <p:nvPr/>
        </p:nvSpPr>
        <p:spPr>
          <a:xfrm>
            <a:off x="1427212" y="2341066"/>
            <a:ext cx="5976664" cy="936104"/>
          </a:xfrm>
          <a:prstGeom prst="rect">
            <a:avLst/>
          </a:prstGeom>
        </p:spPr>
        <p:txBody>
          <a:bodyPr>
            <a:noAutofit/>
            <a:scene3d>
              <a:camera prst="orthographicFront"/>
              <a:lightRig rig="soft" dir="tl">
                <a:rot lat="0" lon="0" rev="0"/>
              </a:lightRig>
            </a:scene3d>
            <a:sp3d contourW="25400" prstMaterial="matte">
              <a:bevelT w="25400" h="55880" prst="artDeco"/>
              <a:contourClr>
                <a:schemeClr val="accent2">
                  <a:tint val="20000"/>
                </a:schemeClr>
              </a:contourClr>
            </a:sp3d>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8000" b="1" i="0" u="none" strike="noStrike" kern="1200" cap="none" spc="50" normalizeH="0" baseline="0" noProof="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uLnTx/>
                <a:uFillTx/>
                <a:latin typeface="+mj-lt"/>
                <a:ea typeface="+mj-ea"/>
                <a:cs typeface="+mj-cs"/>
              </a:rPr>
              <a:t>Úpravy </a:t>
            </a:r>
            <a:r>
              <a:rPr kumimoji="0" lang="cs-CZ" sz="8000" b="1" i="0" u="none" strike="noStrike" kern="1200" cap="none" spc="50" normalizeH="0" baseline="0" noProof="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uLnTx/>
                <a:uFillTx/>
                <a:latin typeface="+mj-lt"/>
                <a:ea typeface="+mj-ea"/>
                <a:cs typeface="+mj-cs"/>
              </a:rPr>
              <a:t>fotografií III</a:t>
            </a:r>
            <a:r>
              <a:rPr kumimoji="0" lang="cs-CZ" sz="8000" b="1" i="0" u="none" strike="noStrike" kern="1200" cap="none" spc="50" normalizeH="0" baseline="0" noProof="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uLnTx/>
                <a:uFillTx/>
                <a:latin typeface="+mj-lt"/>
                <a:ea typeface="+mj-ea"/>
                <a:cs typeface="+mj-cs"/>
              </a:rPr>
              <a:t>.</a:t>
            </a:r>
            <a:endParaRPr kumimoji="0" lang="cs-CZ" sz="8000" b="1" i="0" u="none" strike="noStrike" kern="1200" cap="none" spc="50" normalizeH="0" baseline="0" noProof="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uLnTx/>
              <a:uFillTx/>
              <a:latin typeface="+mj-lt"/>
              <a:ea typeface="+mj-ea"/>
              <a:cs typeface="+mj-cs"/>
            </a:endParaRPr>
          </a:p>
        </p:txBody>
      </p:sp>
      <p:pic>
        <p:nvPicPr>
          <p:cNvPr id="3" name="Picture 2"/>
          <p:cNvPicPr>
            <a:picLocks noChangeAspect="1" noChangeArrowheads="1"/>
          </p:cNvPicPr>
          <p:nvPr/>
        </p:nvPicPr>
        <p:blipFill>
          <a:blip r:embed="rId2" cstate="print"/>
          <a:srcRect/>
          <a:stretch>
            <a:fillRect/>
          </a:stretch>
        </p:blipFill>
        <p:spPr bwMode="auto">
          <a:xfrm>
            <a:off x="1725364" y="4860826"/>
            <a:ext cx="5718175" cy="1384300"/>
          </a:xfrm>
          <a:prstGeom prst="rect">
            <a:avLst/>
          </a:prstGeom>
          <a:noFill/>
          <a:ln w="9525">
            <a:noFill/>
            <a:miter lim="800000"/>
            <a:headEnd/>
            <a:tailEnd/>
          </a:ln>
          <a:effectLst/>
        </p:spPr>
      </p:pic>
      <p:sp>
        <p:nvSpPr>
          <p:cNvPr id="4" name="Podnadpis 2"/>
          <p:cNvSpPr>
            <a:spLocks noGrp="1"/>
          </p:cNvSpPr>
          <p:nvPr/>
        </p:nvSpPr>
        <p:spPr bwMode="auto">
          <a:xfrm>
            <a:off x="419100" y="612874"/>
            <a:ext cx="8305800" cy="555500"/>
          </a:xfrm>
          <a:prstGeom prst="rect">
            <a:avLst/>
          </a:prstGeom>
          <a:noFill/>
          <a:ln w="9525">
            <a:noFill/>
            <a:miter lim="800000"/>
            <a:headEnd/>
            <a:tailEnd/>
          </a:ln>
        </p:spPr>
        <p:txBody>
          <a:bodyPr vert="horz" wrap="square" lIns="45720" tIns="45720" rIns="45720" bIns="45720" numCol="1" anchor="b" anchorCtr="0" compatLnSpc="1">
            <a:prstTxWarp prst="textNoShape">
              <a:avLst/>
            </a:prstTxWarp>
            <a:norm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lang="cs-CZ" sz="2000" dirty="0" smtClean="0"/>
              <a:t>VY_32_INOVACE_16_ Úpravy fotografií III.</a:t>
            </a:r>
            <a:endParaRPr lang="cs-CZ" sz="20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2" cstate="print"/>
          <a:srcRect/>
          <a:stretch>
            <a:fillRect/>
          </a:stretch>
        </p:blipFill>
        <p:spPr bwMode="auto">
          <a:xfrm>
            <a:off x="251520" y="1907820"/>
            <a:ext cx="6264696" cy="3602988"/>
          </a:xfrm>
          <a:prstGeom prst="rect">
            <a:avLst/>
          </a:prstGeom>
          <a:noFill/>
          <a:ln w="9525">
            <a:noFill/>
            <a:miter lim="800000"/>
            <a:headEnd/>
            <a:tailEnd/>
          </a:ln>
        </p:spPr>
      </p:pic>
      <p:sp>
        <p:nvSpPr>
          <p:cNvPr id="3" name="Nadpis 1"/>
          <p:cNvSpPr txBox="1">
            <a:spLocks/>
          </p:cNvSpPr>
          <p:nvPr/>
        </p:nvSpPr>
        <p:spPr>
          <a:xfrm>
            <a:off x="457200" y="274638"/>
            <a:ext cx="8229600" cy="92211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cs-CZ" sz="4400" dirty="0" smtClean="0">
                <a:latin typeface="+mj-lt"/>
                <a:ea typeface="+mj-ea"/>
                <a:cs typeface="+mj-cs"/>
              </a:rPr>
              <a:t>Úprava expozice</a:t>
            </a:r>
            <a:endParaRPr kumimoji="0" lang="cs-CZ"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4" name="TextovéPole 3"/>
          <p:cNvSpPr txBox="1"/>
          <p:nvPr/>
        </p:nvSpPr>
        <p:spPr>
          <a:xfrm>
            <a:off x="251520" y="1052736"/>
            <a:ext cx="8712968" cy="830997"/>
          </a:xfrm>
          <a:prstGeom prst="rect">
            <a:avLst/>
          </a:prstGeom>
          <a:noFill/>
        </p:spPr>
        <p:txBody>
          <a:bodyPr wrap="square" rtlCol="0">
            <a:spAutoFit/>
          </a:bodyPr>
          <a:lstStyle/>
          <a:p>
            <a:r>
              <a:rPr lang="cs-CZ" sz="1600" dirty="0" smtClean="0"/>
              <a:t>I když jsou dnešní digitální fotoaparáty velmi chytré a jejich automatika většinou funguje správně, občas se stane, že se </a:t>
            </a:r>
            <a:r>
              <a:rPr lang="cs-CZ" sz="1600" dirty="0" err="1" smtClean="0"/>
              <a:t>foťák</a:t>
            </a:r>
            <a:r>
              <a:rPr lang="cs-CZ" sz="1600" dirty="0" smtClean="0"/>
              <a:t> splete a zkazí nám snímek, na kterém nám hodně záleží. Následující fotografie je pořízená z vrtulníku a nedá se jen tak vyfotit znovu.</a:t>
            </a:r>
            <a:endParaRPr lang="cs-CZ" sz="1600" dirty="0"/>
          </a:p>
        </p:txBody>
      </p:sp>
      <p:sp>
        <p:nvSpPr>
          <p:cNvPr id="5" name="TextovéPole 4"/>
          <p:cNvSpPr txBox="1"/>
          <p:nvPr/>
        </p:nvSpPr>
        <p:spPr>
          <a:xfrm>
            <a:off x="6372200" y="1916832"/>
            <a:ext cx="2592288" cy="1754326"/>
          </a:xfrm>
          <a:prstGeom prst="rect">
            <a:avLst/>
          </a:prstGeom>
          <a:noFill/>
        </p:spPr>
        <p:txBody>
          <a:bodyPr wrap="square" rtlCol="0">
            <a:spAutoFit/>
          </a:bodyPr>
          <a:lstStyle/>
          <a:p>
            <a:pPr marL="342900" indent="-342900">
              <a:buFont typeface="Arial" pitchFamily="34" charset="0"/>
              <a:buChar char="•"/>
            </a:pPr>
            <a:r>
              <a:rPr lang="cs-CZ" dirty="0" smtClean="0"/>
              <a:t>Fotoaparát spletlo velké množství světla, které se odráželo od vodní hladiny a fotografii podexponoval.</a:t>
            </a:r>
            <a:endParaRPr lang="cs-CZ" dirty="0"/>
          </a:p>
        </p:txBody>
      </p:sp>
      <p:sp>
        <p:nvSpPr>
          <p:cNvPr id="7" name="TextovéPole 6"/>
          <p:cNvSpPr txBox="1"/>
          <p:nvPr/>
        </p:nvSpPr>
        <p:spPr>
          <a:xfrm>
            <a:off x="6372200" y="4005064"/>
            <a:ext cx="2592288" cy="923330"/>
          </a:xfrm>
          <a:prstGeom prst="rect">
            <a:avLst/>
          </a:prstGeom>
          <a:noFill/>
        </p:spPr>
        <p:txBody>
          <a:bodyPr wrap="square" rtlCol="0">
            <a:spAutoFit/>
          </a:bodyPr>
          <a:lstStyle/>
          <a:p>
            <a:pPr marL="342900" indent="-342900">
              <a:buFont typeface="Arial" pitchFamily="34" charset="0"/>
              <a:buChar char="•"/>
            </a:pPr>
            <a:r>
              <a:rPr lang="cs-CZ" dirty="0" smtClean="0"/>
              <a:t>Jinak dobrá fotografie je příliš světlá a málo výrazná. </a:t>
            </a:r>
            <a:endParaRPr lang="cs-CZ" dirty="0"/>
          </a:p>
        </p:txBody>
      </p:sp>
      <p:sp>
        <p:nvSpPr>
          <p:cNvPr id="10" name="TextovéPole 9"/>
          <p:cNvSpPr txBox="1"/>
          <p:nvPr/>
        </p:nvSpPr>
        <p:spPr>
          <a:xfrm>
            <a:off x="323528" y="5517232"/>
            <a:ext cx="8352928" cy="707886"/>
          </a:xfrm>
          <a:prstGeom prst="rect">
            <a:avLst/>
          </a:prstGeom>
          <a:noFill/>
        </p:spPr>
        <p:txBody>
          <a:bodyPr wrap="square" rtlCol="0">
            <a:spAutoFit/>
          </a:bodyPr>
          <a:lstStyle/>
          <a:p>
            <a:r>
              <a:rPr lang="cs-CZ" sz="2000" dirty="0" smtClean="0"/>
              <a:t>Pokusíme se fotografii vylepšit úpravou jasu, kontrastu a nastavením hodnoty </a:t>
            </a:r>
            <a:r>
              <a:rPr lang="cs-CZ" sz="2000" dirty="0" err="1" smtClean="0"/>
              <a:t>gamma</a:t>
            </a:r>
            <a:r>
              <a:rPr lang="cs-CZ" sz="2000" dirty="0" smtClean="0"/>
              <a:t>. Tyto pojmy a jejich vliv na vzhled fotografie vysvětlíme dále.</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ovéPole 11"/>
          <p:cNvSpPr txBox="1"/>
          <p:nvPr/>
        </p:nvSpPr>
        <p:spPr>
          <a:xfrm>
            <a:off x="6732240" y="4365104"/>
            <a:ext cx="2411760" cy="2308324"/>
          </a:xfrm>
          <a:prstGeom prst="rect">
            <a:avLst/>
          </a:prstGeom>
          <a:noFill/>
        </p:spPr>
        <p:txBody>
          <a:bodyPr wrap="square" rtlCol="0">
            <a:spAutoFit/>
          </a:bodyPr>
          <a:lstStyle/>
          <a:p>
            <a:pPr marL="342900" indent="-342900">
              <a:buFont typeface="Arial" pitchFamily="34" charset="0"/>
              <a:buChar char="•"/>
            </a:pPr>
            <a:r>
              <a:rPr lang="cs-CZ" dirty="0" smtClean="0"/>
              <a:t>Máme-li zaškrtnuto políčko </a:t>
            </a:r>
            <a:r>
              <a:rPr lang="cs-CZ" b="1" dirty="0" err="1" smtClean="0"/>
              <a:t>Preview</a:t>
            </a:r>
            <a:r>
              <a:rPr lang="cs-CZ" dirty="0" smtClean="0"/>
              <a:t>, fotografie se okamžitě mění podle nastavené hodnoty, takže hned vidíme účinky našeho nastavení.</a:t>
            </a:r>
            <a:endParaRPr lang="cs-CZ" dirty="0"/>
          </a:p>
        </p:txBody>
      </p:sp>
      <p:sp>
        <p:nvSpPr>
          <p:cNvPr id="7" name="TextovéPole 6"/>
          <p:cNvSpPr txBox="1"/>
          <p:nvPr/>
        </p:nvSpPr>
        <p:spPr>
          <a:xfrm>
            <a:off x="6732240" y="3068960"/>
            <a:ext cx="2592288" cy="1200329"/>
          </a:xfrm>
          <a:prstGeom prst="rect">
            <a:avLst/>
          </a:prstGeom>
          <a:noFill/>
        </p:spPr>
        <p:txBody>
          <a:bodyPr wrap="square" rtlCol="0">
            <a:spAutoFit/>
          </a:bodyPr>
          <a:lstStyle/>
          <a:p>
            <a:pPr marL="342900" indent="-342900">
              <a:buFont typeface="Arial" pitchFamily="34" charset="0"/>
              <a:buChar char="•"/>
            </a:pPr>
            <a:r>
              <a:rPr lang="cs-CZ" dirty="0" smtClean="0"/>
              <a:t>Tím vyvoláme dialogové okno, ve kterém můžeme nastavovat hodnoty.</a:t>
            </a:r>
            <a:endParaRPr lang="cs-CZ" dirty="0"/>
          </a:p>
        </p:txBody>
      </p:sp>
      <p:sp>
        <p:nvSpPr>
          <p:cNvPr id="5" name="TextovéPole 4"/>
          <p:cNvSpPr txBox="1"/>
          <p:nvPr/>
        </p:nvSpPr>
        <p:spPr>
          <a:xfrm>
            <a:off x="6767736" y="1484784"/>
            <a:ext cx="2376264" cy="1477328"/>
          </a:xfrm>
          <a:prstGeom prst="rect">
            <a:avLst/>
          </a:prstGeom>
          <a:noFill/>
        </p:spPr>
        <p:txBody>
          <a:bodyPr wrap="square" rtlCol="0">
            <a:spAutoFit/>
          </a:bodyPr>
          <a:lstStyle/>
          <a:p>
            <a:pPr marL="342900" indent="-342900">
              <a:buFont typeface="Arial" pitchFamily="34" charset="0"/>
              <a:buChar char="•"/>
            </a:pPr>
            <a:r>
              <a:rPr lang="cs-CZ" dirty="0" smtClean="0"/>
              <a:t>Kliknutím na tlačítko zvolíme nástroj </a:t>
            </a:r>
            <a:r>
              <a:rPr lang="cs-CZ" dirty="0" err="1" smtClean="0"/>
              <a:t>Enhance</a:t>
            </a:r>
            <a:r>
              <a:rPr lang="cs-CZ" dirty="0" smtClean="0"/>
              <a:t> </a:t>
            </a:r>
            <a:r>
              <a:rPr lang="cs-CZ" dirty="0" err="1" smtClean="0"/>
              <a:t>colors</a:t>
            </a:r>
            <a:r>
              <a:rPr lang="cs-CZ" dirty="0" smtClean="0"/>
              <a:t> (Upravit barvy)</a:t>
            </a:r>
            <a:endParaRPr lang="cs-CZ" dirty="0"/>
          </a:p>
        </p:txBody>
      </p:sp>
      <p:pic>
        <p:nvPicPr>
          <p:cNvPr id="10243" name="Picture 3"/>
          <p:cNvPicPr>
            <a:picLocks noChangeAspect="1" noChangeArrowheads="1"/>
          </p:cNvPicPr>
          <p:nvPr/>
        </p:nvPicPr>
        <p:blipFill>
          <a:blip r:embed="rId2" cstate="print"/>
          <a:srcRect/>
          <a:stretch>
            <a:fillRect/>
          </a:stretch>
        </p:blipFill>
        <p:spPr bwMode="auto">
          <a:xfrm>
            <a:off x="251520" y="1412777"/>
            <a:ext cx="6696744" cy="4704278"/>
          </a:xfrm>
          <a:prstGeom prst="rect">
            <a:avLst/>
          </a:prstGeom>
          <a:noFill/>
          <a:ln w="9525">
            <a:noFill/>
            <a:miter lim="800000"/>
            <a:headEnd/>
            <a:tailEnd/>
          </a:ln>
        </p:spPr>
      </p:pic>
      <p:sp>
        <p:nvSpPr>
          <p:cNvPr id="4" name="TextovéPole 3"/>
          <p:cNvSpPr txBox="1"/>
          <p:nvPr/>
        </p:nvSpPr>
        <p:spPr>
          <a:xfrm>
            <a:off x="251520" y="1052736"/>
            <a:ext cx="8712968" cy="338554"/>
          </a:xfrm>
          <a:prstGeom prst="rect">
            <a:avLst/>
          </a:prstGeom>
          <a:noFill/>
        </p:spPr>
        <p:txBody>
          <a:bodyPr wrap="square" rtlCol="0">
            <a:spAutoFit/>
          </a:bodyPr>
          <a:lstStyle/>
          <a:p>
            <a:r>
              <a:rPr lang="cs-CZ" sz="1600" dirty="0" smtClean="0"/>
              <a:t>Hodnoty kontrastu (</a:t>
            </a:r>
            <a:r>
              <a:rPr lang="cs-CZ" sz="1600" dirty="0" err="1" smtClean="0"/>
              <a:t>Contrast</a:t>
            </a:r>
            <a:r>
              <a:rPr lang="cs-CZ" sz="1600" dirty="0" smtClean="0"/>
              <a:t>), jasu (</a:t>
            </a:r>
            <a:r>
              <a:rPr lang="cs-CZ" sz="1600" dirty="0" err="1" smtClean="0"/>
              <a:t>Brightness</a:t>
            </a:r>
            <a:r>
              <a:rPr lang="cs-CZ" sz="1600" dirty="0" smtClean="0"/>
              <a:t>) i </a:t>
            </a:r>
            <a:r>
              <a:rPr lang="cs-CZ" sz="1600" dirty="0" err="1" smtClean="0"/>
              <a:t>Gamma</a:t>
            </a:r>
            <a:r>
              <a:rPr lang="cs-CZ" sz="1600" dirty="0" smtClean="0"/>
              <a:t> se upravují na jednom místě.</a:t>
            </a:r>
            <a:endParaRPr lang="cs-CZ" sz="1600" dirty="0"/>
          </a:p>
        </p:txBody>
      </p:sp>
      <p:cxnSp>
        <p:nvCxnSpPr>
          <p:cNvPr id="6" name="Přímá spojovací šipka 5"/>
          <p:cNvCxnSpPr/>
          <p:nvPr/>
        </p:nvCxnSpPr>
        <p:spPr>
          <a:xfrm flipH="1">
            <a:off x="467544" y="2276872"/>
            <a:ext cx="5760640" cy="432048"/>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8" name="Přímá spojovací šipka 7"/>
          <p:cNvCxnSpPr/>
          <p:nvPr/>
        </p:nvCxnSpPr>
        <p:spPr>
          <a:xfrm flipH="1" flipV="1">
            <a:off x="5436096" y="1988840"/>
            <a:ext cx="1728192" cy="72008"/>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10" name="Přímá spojovací šipka 9"/>
          <p:cNvCxnSpPr/>
          <p:nvPr/>
        </p:nvCxnSpPr>
        <p:spPr>
          <a:xfrm flipH="1">
            <a:off x="3131840" y="3645024"/>
            <a:ext cx="4032448" cy="1512168"/>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11" name="Přímá spojovací šipka 10"/>
          <p:cNvCxnSpPr/>
          <p:nvPr/>
        </p:nvCxnSpPr>
        <p:spPr>
          <a:xfrm flipH="1" flipV="1">
            <a:off x="2843808" y="4509120"/>
            <a:ext cx="4248472" cy="36004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4" name="Nadpis 1"/>
          <p:cNvSpPr txBox="1">
            <a:spLocks/>
          </p:cNvSpPr>
          <p:nvPr/>
        </p:nvSpPr>
        <p:spPr>
          <a:xfrm>
            <a:off x="457200" y="274638"/>
            <a:ext cx="8229600" cy="92211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cs-CZ" sz="4400" dirty="0" smtClean="0">
                <a:latin typeface="+mj-lt"/>
                <a:ea typeface="+mj-ea"/>
                <a:cs typeface="+mj-cs"/>
              </a:rPr>
              <a:t>Úprava expozice</a:t>
            </a:r>
            <a:endParaRPr kumimoji="0" lang="cs-CZ" sz="4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732240" y="4797152"/>
            <a:ext cx="2411760" cy="1477328"/>
          </a:xfrm>
          <a:prstGeom prst="rect">
            <a:avLst/>
          </a:prstGeom>
          <a:noFill/>
        </p:spPr>
        <p:txBody>
          <a:bodyPr wrap="square" rtlCol="0">
            <a:spAutoFit/>
          </a:bodyPr>
          <a:lstStyle/>
          <a:p>
            <a:pPr marL="342900" indent="-342900">
              <a:buFont typeface="Arial" pitchFamily="34" charset="0"/>
              <a:buChar char="•"/>
            </a:pPr>
            <a:r>
              <a:rPr lang="cs-CZ" dirty="0" smtClean="0"/>
              <a:t>Hodnotu můžeme změnit tažením </a:t>
            </a:r>
            <a:r>
              <a:rPr lang="cs-CZ" dirty="0" err="1" smtClean="0"/>
              <a:t>posuvníku</a:t>
            </a:r>
            <a:r>
              <a:rPr lang="cs-CZ" dirty="0" smtClean="0"/>
              <a:t> nebo přímo vepsáním hodnoty.</a:t>
            </a:r>
            <a:endParaRPr lang="cs-CZ" dirty="0"/>
          </a:p>
        </p:txBody>
      </p:sp>
      <p:sp>
        <p:nvSpPr>
          <p:cNvPr id="3" name="TextovéPole 2"/>
          <p:cNvSpPr txBox="1"/>
          <p:nvPr/>
        </p:nvSpPr>
        <p:spPr>
          <a:xfrm>
            <a:off x="6732240" y="3789040"/>
            <a:ext cx="2411760" cy="923330"/>
          </a:xfrm>
          <a:prstGeom prst="rect">
            <a:avLst/>
          </a:prstGeom>
          <a:noFill/>
        </p:spPr>
        <p:txBody>
          <a:bodyPr wrap="square" rtlCol="0">
            <a:spAutoFit/>
          </a:bodyPr>
          <a:lstStyle/>
          <a:p>
            <a:pPr marL="342900" indent="-342900">
              <a:buFont typeface="Arial" pitchFamily="34" charset="0"/>
              <a:buChar char="•"/>
            </a:pPr>
            <a:r>
              <a:rPr lang="cs-CZ" dirty="0" smtClean="0"/>
              <a:t>Hodnota 0 ponechává obrázek beze změny.</a:t>
            </a:r>
            <a:endParaRPr lang="cs-CZ" dirty="0"/>
          </a:p>
        </p:txBody>
      </p:sp>
      <p:sp>
        <p:nvSpPr>
          <p:cNvPr id="4" name="TextovéPole 3"/>
          <p:cNvSpPr txBox="1"/>
          <p:nvPr/>
        </p:nvSpPr>
        <p:spPr>
          <a:xfrm>
            <a:off x="6732240" y="1484784"/>
            <a:ext cx="2411760" cy="2308324"/>
          </a:xfrm>
          <a:prstGeom prst="rect">
            <a:avLst/>
          </a:prstGeom>
          <a:noFill/>
        </p:spPr>
        <p:txBody>
          <a:bodyPr wrap="square" rtlCol="0">
            <a:spAutoFit/>
          </a:bodyPr>
          <a:lstStyle/>
          <a:p>
            <a:pPr marL="342900" indent="-342900">
              <a:buFont typeface="Arial" pitchFamily="34" charset="0"/>
              <a:buChar char="•"/>
            </a:pPr>
            <a:r>
              <a:rPr lang="cs-CZ" dirty="0" smtClean="0"/>
              <a:t>Hodnotu můžeme měnit v rozsahu </a:t>
            </a:r>
            <a:br>
              <a:rPr lang="cs-CZ" dirty="0" smtClean="0"/>
            </a:br>
            <a:r>
              <a:rPr lang="cs-CZ" dirty="0" smtClean="0"/>
              <a:t>od -100 do +100, přičemž záporné hodnoty jas snižují (</a:t>
            </a:r>
            <a:r>
              <a:rPr lang="cs-CZ" dirty="0" err="1" smtClean="0"/>
              <a:t>ztmavují</a:t>
            </a:r>
            <a:r>
              <a:rPr lang="cs-CZ" dirty="0" smtClean="0"/>
              <a:t> obrázek), kladné jas zvyšují (obrázek zesvětlá). </a:t>
            </a:r>
            <a:endParaRPr lang="cs-CZ" dirty="0"/>
          </a:p>
        </p:txBody>
      </p:sp>
      <p:pic>
        <p:nvPicPr>
          <p:cNvPr id="11266" name="Picture 2"/>
          <p:cNvPicPr>
            <a:picLocks noChangeAspect="1" noChangeArrowheads="1"/>
          </p:cNvPicPr>
          <p:nvPr/>
        </p:nvPicPr>
        <p:blipFill>
          <a:blip r:embed="rId2" cstate="print"/>
          <a:srcRect/>
          <a:stretch>
            <a:fillRect/>
          </a:stretch>
        </p:blipFill>
        <p:spPr bwMode="auto">
          <a:xfrm>
            <a:off x="251521" y="1412776"/>
            <a:ext cx="6726448" cy="4725143"/>
          </a:xfrm>
          <a:prstGeom prst="rect">
            <a:avLst/>
          </a:prstGeom>
          <a:noFill/>
          <a:ln w="9525">
            <a:noFill/>
            <a:miter lim="800000"/>
            <a:headEnd/>
            <a:tailEnd/>
          </a:ln>
        </p:spPr>
      </p:pic>
      <p:sp>
        <p:nvSpPr>
          <p:cNvPr id="6" name="TextovéPole 5"/>
          <p:cNvSpPr txBox="1"/>
          <p:nvPr/>
        </p:nvSpPr>
        <p:spPr>
          <a:xfrm>
            <a:off x="251520" y="1052736"/>
            <a:ext cx="8712968" cy="338554"/>
          </a:xfrm>
          <a:prstGeom prst="rect">
            <a:avLst/>
          </a:prstGeom>
          <a:noFill/>
        </p:spPr>
        <p:txBody>
          <a:bodyPr wrap="square" rtlCol="0">
            <a:spAutoFit/>
          </a:bodyPr>
          <a:lstStyle/>
          <a:p>
            <a:r>
              <a:rPr lang="cs-CZ" sz="1600" dirty="0" smtClean="0"/>
              <a:t>Jas (</a:t>
            </a:r>
            <a:r>
              <a:rPr lang="cs-CZ" sz="1600" dirty="0" err="1" smtClean="0"/>
              <a:t>Brightness</a:t>
            </a:r>
            <a:r>
              <a:rPr lang="cs-CZ" sz="1600" dirty="0" smtClean="0"/>
              <a:t>) určuje světlost obrázku. Náš obrázek je příliš světlý, musíme tedy jas snížit.</a:t>
            </a:r>
            <a:endParaRPr lang="cs-CZ" sz="1600" dirty="0"/>
          </a:p>
        </p:txBody>
      </p:sp>
      <p:cxnSp>
        <p:nvCxnSpPr>
          <p:cNvPr id="8" name="Přímá spojovací šipka 7"/>
          <p:cNvCxnSpPr/>
          <p:nvPr/>
        </p:nvCxnSpPr>
        <p:spPr>
          <a:xfrm flipH="1">
            <a:off x="2555776" y="2060848"/>
            <a:ext cx="4608512" cy="324036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10" name="Přímá spojovací šipka 9"/>
          <p:cNvCxnSpPr/>
          <p:nvPr/>
        </p:nvCxnSpPr>
        <p:spPr>
          <a:xfrm flipH="1" flipV="1">
            <a:off x="3131840" y="5445224"/>
            <a:ext cx="4032448" cy="144016"/>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1" name="Nadpis 1"/>
          <p:cNvSpPr txBox="1">
            <a:spLocks/>
          </p:cNvSpPr>
          <p:nvPr/>
        </p:nvSpPr>
        <p:spPr>
          <a:xfrm>
            <a:off x="457200" y="274638"/>
            <a:ext cx="8229600" cy="92211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cs-CZ" sz="4400" dirty="0" smtClean="0">
                <a:latin typeface="+mj-lt"/>
                <a:ea typeface="+mj-ea"/>
                <a:cs typeface="+mj-cs"/>
              </a:rPr>
              <a:t>Úprava expozice - jas</a:t>
            </a:r>
            <a:endParaRPr kumimoji="0" lang="cs-CZ"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14" name="TextovéPole 13"/>
          <p:cNvSpPr txBox="1"/>
          <p:nvPr/>
        </p:nvSpPr>
        <p:spPr>
          <a:xfrm>
            <a:off x="251520" y="6237312"/>
            <a:ext cx="8712968" cy="584775"/>
          </a:xfrm>
          <a:prstGeom prst="rect">
            <a:avLst/>
          </a:prstGeom>
          <a:noFill/>
        </p:spPr>
        <p:txBody>
          <a:bodyPr wrap="square" rtlCol="0">
            <a:spAutoFit/>
          </a:bodyPr>
          <a:lstStyle/>
          <a:p>
            <a:r>
              <a:rPr lang="cs-CZ" sz="1600" dirty="0" smtClean="0"/>
              <a:t>Zkusmo jsme nastavili hodnotu -20, obrázek sice ztmavnul, ale pořád je příliš světlý. Musíme tedy jasu ubrat ještě více. Posouváme jezdec a sledujeme obrázek, kdy se nám bude zdát nejlepší.</a:t>
            </a:r>
            <a:endParaRPr lang="cs-CZ" sz="1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srcRect/>
          <a:stretch>
            <a:fillRect/>
          </a:stretch>
        </p:blipFill>
        <p:spPr bwMode="auto">
          <a:xfrm>
            <a:off x="323527" y="1783975"/>
            <a:ext cx="8496945" cy="4885384"/>
          </a:xfrm>
          <a:prstGeom prst="rect">
            <a:avLst/>
          </a:prstGeom>
          <a:noFill/>
          <a:ln w="9525">
            <a:noFill/>
            <a:miter lim="800000"/>
            <a:headEnd/>
            <a:tailEnd/>
          </a:ln>
        </p:spPr>
      </p:pic>
      <p:sp>
        <p:nvSpPr>
          <p:cNvPr id="6" name="TextovéPole 5"/>
          <p:cNvSpPr txBox="1"/>
          <p:nvPr/>
        </p:nvSpPr>
        <p:spPr>
          <a:xfrm>
            <a:off x="261864" y="966738"/>
            <a:ext cx="8712968" cy="830997"/>
          </a:xfrm>
          <a:prstGeom prst="rect">
            <a:avLst/>
          </a:prstGeom>
          <a:noFill/>
        </p:spPr>
        <p:txBody>
          <a:bodyPr wrap="square" rtlCol="0">
            <a:spAutoFit/>
          </a:bodyPr>
          <a:lstStyle/>
          <a:p>
            <a:r>
              <a:rPr lang="cs-CZ" sz="1600" dirty="0" smtClean="0"/>
              <a:t>Na obrázku vidíme účinek různých nastavení jasu na obrázek. Při hodnotě -20 (v levé části) je obrázek ještě příliš světlý. Naopak při hodnotě -90 (v pravé části) už je obrázek příliš tmavý. Nejlépe obrázek vypadá při hodnotě -45 ve střední části.</a:t>
            </a:r>
            <a:endParaRPr lang="cs-CZ" sz="1600" dirty="0"/>
          </a:p>
        </p:txBody>
      </p:sp>
      <p:sp>
        <p:nvSpPr>
          <p:cNvPr id="11" name="Nadpis 1"/>
          <p:cNvSpPr txBox="1">
            <a:spLocks/>
          </p:cNvSpPr>
          <p:nvPr/>
        </p:nvSpPr>
        <p:spPr>
          <a:xfrm>
            <a:off x="467544" y="188640"/>
            <a:ext cx="8229600" cy="92211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cs-CZ" sz="4400" dirty="0" smtClean="0">
                <a:latin typeface="+mj-lt"/>
                <a:ea typeface="+mj-ea"/>
                <a:cs typeface="+mj-cs"/>
              </a:rPr>
              <a:t>Úprava expozice - jas</a:t>
            </a:r>
            <a:endParaRPr kumimoji="0" lang="cs-CZ" sz="4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srcRect/>
          <a:stretch>
            <a:fillRect/>
          </a:stretch>
        </p:blipFill>
        <p:spPr bwMode="auto">
          <a:xfrm>
            <a:off x="251520" y="1628800"/>
            <a:ext cx="6696744" cy="4704277"/>
          </a:xfrm>
          <a:prstGeom prst="rect">
            <a:avLst/>
          </a:prstGeom>
          <a:noFill/>
          <a:ln w="9525">
            <a:noFill/>
            <a:miter lim="800000"/>
            <a:headEnd/>
            <a:tailEnd/>
          </a:ln>
        </p:spPr>
      </p:pic>
      <p:sp>
        <p:nvSpPr>
          <p:cNvPr id="3" name="TextovéPole 2"/>
          <p:cNvSpPr txBox="1"/>
          <p:nvPr/>
        </p:nvSpPr>
        <p:spPr>
          <a:xfrm>
            <a:off x="6732240" y="4581128"/>
            <a:ext cx="2411760" cy="1477328"/>
          </a:xfrm>
          <a:prstGeom prst="rect">
            <a:avLst/>
          </a:prstGeom>
          <a:noFill/>
        </p:spPr>
        <p:txBody>
          <a:bodyPr wrap="square" rtlCol="0">
            <a:spAutoFit/>
          </a:bodyPr>
          <a:lstStyle/>
          <a:p>
            <a:pPr marL="342900" indent="-342900">
              <a:buFont typeface="Arial" pitchFamily="34" charset="0"/>
              <a:buChar char="•"/>
            </a:pPr>
            <a:r>
              <a:rPr lang="cs-CZ" dirty="0" smtClean="0"/>
              <a:t>Hodnotu můžeme změnit tažením </a:t>
            </a:r>
            <a:r>
              <a:rPr lang="cs-CZ" dirty="0" err="1" smtClean="0"/>
              <a:t>posuvníku</a:t>
            </a:r>
            <a:r>
              <a:rPr lang="cs-CZ" dirty="0" smtClean="0"/>
              <a:t> nebo přímo vepsáním hodnoty.</a:t>
            </a:r>
            <a:endParaRPr lang="cs-CZ" dirty="0"/>
          </a:p>
        </p:txBody>
      </p:sp>
      <p:sp>
        <p:nvSpPr>
          <p:cNvPr id="4" name="TextovéPole 3"/>
          <p:cNvSpPr txBox="1"/>
          <p:nvPr/>
        </p:nvSpPr>
        <p:spPr>
          <a:xfrm>
            <a:off x="6732240" y="3573016"/>
            <a:ext cx="2411760" cy="923330"/>
          </a:xfrm>
          <a:prstGeom prst="rect">
            <a:avLst/>
          </a:prstGeom>
          <a:noFill/>
        </p:spPr>
        <p:txBody>
          <a:bodyPr wrap="square" rtlCol="0">
            <a:spAutoFit/>
          </a:bodyPr>
          <a:lstStyle/>
          <a:p>
            <a:pPr marL="342900" indent="-342900">
              <a:buFont typeface="Arial" pitchFamily="34" charset="0"/>
              <a:buChar char="•"/>
            </a:pPr>
            <a:r>
              <a:rPr lang="cs-CZ" dirty="0" smtClean="0"/>
              <a:t>Hodnota 0 ponechává obrázek beze změny.</a:t>
            </a:r>
            <a:endParaRPr lang="cs-CZ" dirty="0"/>
          </a:p>
        </p:txBody>
      </p:sp>
      <p:sp>
        <p:nvSpPr>
          <p:cNvPr id="5" name="TextovéPole 4"/>
          <p:cNvSpPr txBox="1"/>
          <p:nvPr/>
        </p:nvSpPr>
        <p:spPr>
          <a:xfrm>
            <a:off x="6732240" y="1556792"/>
            <a:ext cx="2411760" cy="2031325"/>
          </a:xfrm>
          <a:prstGeom prst="rect">
            <a:avLst/>
          </a:prstGeom>
          <a:noFill/>
        </p:spPr>
        <p:txBody>
          <a:bodyPr wrap="square" rtlCol="0">
            <a:spAutoFit/>
          </a:bodyPr>
          <a:lstStyle/>
          <a:p>
            <a:pPr marL="342900" indent="-342900">
              <a:buFont typeface="Arial" pitchFamily="34" charset="0"/>
              <a:buChar char="•"/>
            </a:pPr>
            <a:r>
              <a:rPr lang="cs-CZ" dirty="0" smtClean="0"/>
              <a:t>Hodnotu můžeme měnit v rozsahu </a:t>
            </a:r>
            <a:br>
              <a:rPr lang="cs-CZ" dirty="0" smtClean="0"/>
            </a:br>
            <a:r>
              <a:rPr lang="cs-CZ" dirty="0" smtClean="0"/>
              <a:t>od -100 do +100, přičemž záporné hodnoty kontrast snižují, kladné kontrast zvyšují. </a:t>
            </a:r>
            <a:endParaRPr lang="cs-CZ" dirty="0"/>
          </a:p>
        </p:txBody>
      </p:sp>
      <p:sp>
        <p:nvSpPr>
          <p:cNvPr id="7" name="TextovéPole 6"/>
          <p:cNvSpPr txBox="1"/>
          <p:nvPr/>
        </p:nvSpPr>
        <p:spPr>
          <a:xfrm>
            <a:off x="251520" y="1052736"/>
            <a:ext cx="8712968" cy="584775"/>
          </a:xfrm>
          <a:prstGeom prst="rect">
            <a:avLst/>
          </a:prstGeom>
          <a:noFill/>
        </p:spPr>
        <p:txBody>
          <a:bodyPr wrap="square" rtlCol="0">
            <a:spAutoFit/>
          </a:bodyPr>
          <a:lstStyle/>
          <a:p>
            <a:r>
              <a:rPr lang="cs-CZ" sz="1600" dirty="0" smtClean="0"/>
              <a:t>Kontrast (</a:t>
            </a:r>
            <a:r>
              <a:rPr lang="cs-CZ" sz="1600" dirty="0" err="1" smtClean="0"/>
              <a:t>Contrast</a:t>
            </a:r>
            <a:r>
              <a:rPr lang="cs-CZ" sz="1600" dirty="0" smtClean="0"/>
              <a:t>) určuje velikost rozdílu mezi světlými a tmavými částmi obrázku. Náš obrázek je nevýrazný s malými rozdíly mezi světlými a tmavými místy, zkusím ho tedy oživit zvětšením kontrastu.</a:t>
            </a:r>
            <a:endParaRPr lang="cs-CZ" sz="1600" dirty="0"/>
          </a:p>
        </p:txBody>
      </p:sp>
      <p:cxnSp>
        <p:nvCxnSpPr>
          <p:cNvPr id="8" name="Přímá spojovací šipka 7"/>
          <p:cNvCxnSpPr/>
          <p:nvPr/>
        </p:nvCxnSpPr>
        <p:spPr>
          <a:xfrm flipH="1">
            <a:off x="2267744" y="2060848"/>
            <a:ext cx="4896544" cy="3528392"/>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9" name="Přímá spojovací šipka 8"/>
          <p:cNvCxnSpPr/>
          <p:nvPr/>
        </p:nvCxnSpPr>
        <p:spPr>
          <a:xfrm flipH="1">
            <a:off x="3059832" y="5589240"/>
            <a:ext cx="4104456" cy="72008"/>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0" name="Nadpis 1"/>
          <p:cNvSpPr txBox="1">
            <a:spLocks/>
          </p:cNvSpPr>
          <p:nvPr/>
        </p:nvSpPr>
        <p:spPr>
          <a:xfrm>
            <a:off x="457200" y="274638"/>
            <a:ext cx="8229600" cy="92211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cs-CZ" sz="4400" dirty="0" smtClean="0">
                <a:latin typeface="+mj-lt"/>
                <a:ea typeface="+mj-ea"/>
                <a:cs typeface="+mj-cs"/>
              </a:rPr>
              <a:t>Úprava expozice - kontrast</a:t>
            </a:r>
            <a:endParaRPr kumimoji="0" lang="cs-CZ" sz="4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61864" y="966738"/>
            <a:ext cx="8712968" cy="830997"/>
          </a:xfrm>
          <a:prstGeom prst="rect">
            <a:avLst/>
          </a:prstGeom>
          <a:noFill/>
        </p:spPr>
        <p:txBody>
          <a:bodyPr wrap="square" rtlCol="0">
            <a:spAutoFit/>
          </a:bodyPr>
          <a:lstStyle/>
          <a:p>
            <a:r>
              <a:rPr lang="cs-CZ" sz="1600" dirty="0" smtClean="0"/>
              <a:t>Na obrázku vidíme účinek různých nastavení kontrastu na obrázek. Při hodnotě 20 (v levé části) je obrázek ještě příliš nevýrazný. Naopak při hodnotě 80 (v pravé části) už je obrázek nepřirozeně strakatý. Nejlépe obrázek vypadá při hodnotě 50 ve střední části.</a:t>
            </a:r>
            <a:endParaRPr lang="cs-CZ" sz="1600" dirty="0"/>
          </a:p>
        </p:txBody>
      </p:sp>
      <p:sp>
        <p:nvSpPr>
          <p:cNvPr id="4" name="Nadpis 1"/>
          <p:cNvSpPr txBox="1">
            <a:spLocks/>
          </p:cNvSpPr>
          <p:nvPr/>
        </p:nvSpPr>
        <p:spPr>
          <a:xfrm>
            <a:off x="467544" y="188640"/>
            <a:ext cx="8229600" cy="92211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cs-CZ" sz="4400" dirty="0" smtClean="0">
                <a:latin typeface="+mj-lt"/>
                <a:ea typeface="+mj-ea"/>
                <a:cs typeface="+mj-cs"/>
              </a:rPr>
              <a:t>Úprava expozice - kontrast</a:t>
            </a:r>
            <a:endParaRPr kumimoji="0" lang="cs-CZ" sz="4400" b="0" i="0" u="none" strike="noStrike" kern="1200" cap="none" spc="0" normalizeH="0" baseline="0" noProof="0" dirty="0">
              <a:ln>
                <a:noFill/>
              </a:ln>
              <a:solidFill>
                <a:schemeClr val="tx1"/>
              </a:solidFill>
              <a:effectLst/>
              <a:uLnTx/>
              <a:uFillTx/>
              <a:latin typeface="+mj-lt"/>
              <a:ea typeface="+mj-ea"/>
              <a:cs typeface="+mj-cs"/>
            </a:endParaRPr>
          </a:p>
        </p:txBody>
      </p:sp>
      <p:pic>
        <p:nvPicPr>
          <p:cNvPr id="14338" name="Picture 2"/>
          <p:cNvPicPr>
            <a:picLocks noChangeAspect="1" noChangeArrowheads="1"/>
          </p:cNvPicPr>
          <p:nvPr/>
        </p:nvPicPr>
        <p:blipFill>
          <a:blip r:embed="rId2" cstate="print"/>
          <a:srcRect/>
          <a:stretch>
            <a:fillRect/>
          </a:stretch>
        </p:blipFill>
        <p:spPr bwMode="auto">
          <a:xfrm>
            <a:off x="251520" y="1772816"/>
            <a:ext cx="8586004" cy="494116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3" name="Picture 3"/>
          <p:cNvPicPr>
            <a:picLocks noChangeAspect="1" noChangeArrowheads="1"/>
          </p:cNvPicPr>
          <p:nvPr/>
        </p:nvPicPr>
        <p:blipFill>
          <a:blip r:embed="rId2" cstate="print"/>
          <a:srcRect/>
          <a:stretch>
            <a:fillRect/>
          </a:stretch>
        </p:blipFill>
        <p:spPr bwMode="auto">
          <a:xfrm>
            <a:off x="395536" y="1700808"/>
            <a:ext cx="8424936" cy="4848474"/>
          </a:xfrm>
          <a:prstGeom prst="rect">
            <a:avLst/>
          </a:prstGeom>
          <a:noFill/>
          <a:ln w="9525">
            <a:noFill/>
            <a:miter lim="800000"/>
            <a:headEnd/>
            <a:tailEnd/>
          </a:ln>
        </p:spPr>
      </p:pic>
      <p:sp>
        <p:nvSpPr>
          <p:cNvPr id="6" name="TextovéPole 5"/>
          <p:cNvSpPr txBox="1"/>
          <p:nvPr/>
        </p:nvSpPr>
        <p:spPr>
          <a:xfrm>
            <a:off x="107504" y="1052736"/>
            <a:ext cx="8928992" cy="553998"/>
          </a:xfrm>
          <a:prstGeom prst="rect">
            <a:avLst/>
          </a:prstGeom>
          <a:noFill/>
        </p:spPr>
        <p:txBody>
          <a:bodyPr wrap="square" rtlCol="0">
            <a:spAutoFit/>
          </a:bodyPr>
          <a:lstStyle/>
          <a:p>
            <a:r>
              <a:rPr lang="cs-CZ" sz="1500" dirty="0" smtClean="0"/>
              <a:t>Dole vidíme pravou část obrázku po úpravě jasu a kontrastu. Už vypadá mnohem lépe než původní obrázek (vlevo), ale pořád ještě působí trochu mdlým dojmem. Zkusíme ještě vyzkoušet účinek hodnoty </a:t>
            </a:r>
            <a:r>
              <a:rPr lang="cs-CZ" sz="1500" dirty="0" err="1" smtClean="0"/>
              <a:t>Gamma</a:t>
            </a:r>
            <a:r>
              <a:rPr lang="cs-CZ" sz="1500" dirty="0" smtClean="0"/>
              <a:t>.</a:t>
            </a:r>
            <a:endParaRPr lang="cs-CZ" sz="1500" dirty="0"/>
          </a:p>
        </p:txBody>
      </p:sp>
      <p:sp>
        <p:nvSpPr>
          <p:cNvPr id="9" name="Nadpis 1"/>
          <p:cNvSpPr txBox="1">
            <a:spLocks/>
          </p:cNvSpPr>
          <p:nvPr/>
        </p:nvSpPr>
        <p:spPr>
          <a:xfrm>
            <a:off x="457200" y="274638"/>
            <a:ext cx="8229600" cy="92211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cs-CZ" sz="4400" dirty="0" smtClean="0">
                <a:latin typeface="+mj-lt"/>
                <a:ea typeface="+mj-ea"/>
                <a:cs typeface="+mj-cs"/>
              </a:rPr>
              <a:t>Úprava expozice - </a:t>
            </a:r>
            <a:r>
              <a:rPr lang="cs-CZ" sz="4400" dirty="0" err="1" smtClean="0">
                <a:latin typeface="+mj-lt"/>
                <a:ea typeface="+mj-ea"/>
                <a:cs typeface="+mj-cs"/>
              </a:rPr>
              <a:t>gamma</a:t>
            </a:r>
            <a:endParaRPr kumimoji="0" lang="cs-CZ" sz="4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cstate="print"/>
          <a:srcRect/>
          <a:stretch>
            <a:fillRect/>
          </a:stretch>
        </p:blipFill>
        <p:spPr bwMode="auto">
          <a:xfrm>
            <a:off x="251520" y="1865691"/>
            <a:ext cx="6696744" cy="4704277"/>
          </a:xfrm>
          <a:prstGeom prst="rect">
            <a:avLst/>
          </a:prstGeom>
          <a:noFill/>
          <a:ln w="9525">
            <a:noFill/>
            <a:miter lim="800000"/>
            <a:headEnd/>
            <a:tailEnd/>
          </a:ln>
        </p:spPr>
      </p:pic>
      <p:sp>
        <p:nvSpPr>
          <p:cNvPr id="3" name="TextovéPole 2"/>
          <p:cNvSpPr txBox="1"/>
          <p:nvPr/>
        </p:nvSpPr>
        <p:spPr>
          <a:xfrm>
            <a:off x="6732240" y="5085184"/>
            <a:ext cx="2411760" cy="1477328"/>
          </a:xfrm>
          <a:prstGeom prst="rect">
            <a:avLst/>
          </a:prstGeom>
          <a:noFill/>
        </p:spPr>
        <p:txBody>
          <a:bodyPr wrap="square" rtlCol="0">
            <a:spAutoFit/>
          </a:bodyPr>
          <a:lstStyle/>
          <a:p>
            <a:pPr marL="342900" indent="-342900">
              <a:buFont typeface="Arial" pitchFamily="34" charset="0"/>
              <a:buChar char="•"/>
            </a:pPr>
            <a:r>
              <a:rPr lang="cs-CZ" dirty="0" smtClean="0"/>
              <a:t>Hodnotu můžeme změnit tažením </a:t>
            </a:r>
            <a:r>
              <a:rPr lang="cs-CZ" dirty="0" err="1" smtClean="0"/>
              <a:t>posuvníku</a:t>
            </a:r>
            <a:r>
              <a:rPr lang="cs-CZ" dirty="0" smtClean="0"/>
              <a:t> nebo přímo vepsáním hodnoty.</a:t>
            </a:r>
            <a:endParaRPr lang="cs-CZ" dirty="0"/>
          </a:p>
        </p:txBody>
      </p:sp>
      <p:sp>
        <p:nvSpPr>
          <p:cNvPr id="4" name="TextovéPole 3"/>
          <p:cNvSpPr txBox="1"/>
          <p:nvPr/>
        </p:nvSpPr>
        <p:spPr>
          <a:xfrm>
            <a:off x="6732240" y="4077072"/>
            <a:ext cx="2411760" cy="923330"/>
          </a:xfrm>
          <a:prstGeom prst="rect">
            <a:avLst/>
          </a:prstGeom>
          <a:noFill/>
        </p:spPr>
        <p:txBody>
          <a:bodyPr wrap="square" rtlCol="0">
            <a:spAutoFit/>
          </a:bodyPr>
          <a:lstStyle/>
          <a:p>
            <a:pPr marL="342900" indent="-342900">
              <a:buFont typeface="Arial" pitchFamily="34" charset="0"/>
              <a:buChar char="•"/>
            </a:pPr>
            <a:r>
              <a:rPr lang="cs-CZ" dirty="0" smtClean="0"/>
              <a:t>Hodnota 100 % ponechává obrázek beze změny.</a:t>
            </a:r>
            <a:endParaRPr lang="cs-CZ" dirty="0"/>
          </a:p>
        </p:txBody>
      </p:sp>
      <p:sp>
        <p:nvSpPr>
          <p:cNvPr id="5" name="TextovéPole 4"/>
          <p:cNvSpPr txBox="1"/>
          <p:nvPr/>
        </p:nvSpPr>
        <p:spPr>
          <a:xfrm>
            <a:off x="6732240" y="2060848"/>
            <a:ext cx="2411760" cy="2031325"/>
          </a:xfrm>
          <a:prstGeom prst="rect">
            <a:avLst/>
          </a:prstGeom>
          <a:noFill/>
        </p:spPr>
        <p:txBody>
          <a:bodyPr wrap="square" rtlCol="0">
            <a:spAutoFit/>
          </a:bodyPr>
          <a:lstStyle/>
          <a:p>
            <a:pPr marL="342900" indent="-342900">
              <a:buFont typeface="Arial" pitchFamily="34" charset="0"/>
              <a:buChar char="•"/>
            </a:pPr>
            <a:r>
              <a:rPr lang="cs-CZ" dirty="0" smtClean="0"/>
              <a:t>Hodnotu můžeme měnit v rozsahu </a:t>
            </a:r>
            <a:br>
              <a:rPr lang="cs-CZ" dirty="0" smtClean="0"/>
            </a:br>
            <a:r>
              <a:rPr lang="cs-CZ" dirty="0" smtClean="0"/>
              <a:t>od 25% do 200%, přičemž hodnoty menší než 100 </a:t>
            </a:r>
            <a:r>
              <a:rPr lang="cs-CZ" dirty="0" err="1" smtClean="0"/>
              <a:t>ztmavují</a:t>
            </a:r>
            <a:r>
              <a:rPr lang="cs-CZ" dirty="0" smtClean="0"/>
              <a:t>, větší než 100 zesvětlují.</a:t>
            </a:r>
            <a:endParaRPr lang="cs-CZ" dirty="0"/>
          </a:p>
        </p:txBody>
      </p:sp>
      <p:sp>
        <p:nvSpPr>
          <p:cNvPr id="6" name="TextovéPole 5"/>
          <p:cNvSpPr txBox="1"/>
          <p:nvPr/>
        </p:nvSpPr>
        <p:spPr>
          <a:xfrm>
            <a:off x="251520" y="1052736"/>
            <a:ext cx="8712968" cy="830997"/>
          </a:xfrm>
          <a:prstGeom prst="rect">
            <a:avLst/>
          </a:prstGeom>
          <a:noFill/>
        </p:spPr>
        <p:txBody>
          <a:bodyPr wrap="square" rtlCol="0">
            <a:spAutoFit/>
          </a:bodyPr>
          <a:lstStyle/>
          <a:p>
            <a:r>
              <a:rPr lang="cs-CZ" sz="1600" dirty="0" smtClean="0"/>
              <a:t>Úpravou hodnoty </a:t>
            </a:r>
            <a:r>
              <a:rPr lang="cs-CZ" sz="1600" dirty="0" err="1" smtClean="0"/>
              <a:t>Gamma</a:t>
            </a:r>
            <a:r>
              <a:rPr lang="cs-CZ" sz="1600" dirty="0" smtClean="0"/>
              <a:t> můžeme zesvětlit nebo ztmavit středně světlé části obrazu, přičemž nejsvětlejší a nejtmavší části zůstávají beze změny. To znamená, že obrázek můžeme ztmavit nebo zesvětlit podobně jako hodnotou Kontrast, ale trošku jiným způsobem. Nejlepší bude to vyzkoušet.</a:t>
            </a:r>
            <a:endParaRPr lang="cs-CZ" sz="1600" dirty="0"/>
          </a:p>
        </p:txBody>
      </p:sp>
      <p:cxnSp>
        <p:nvCxnSpPr>
          <p:cNvPr id="7" name="Přímá spojovací šipka 6"/>
          <p:cNvCxnSpPr/>
          <p:nvPr/>
        </p:nvCxnSpPr>
        <p:spPr>
          <a:xfrm flipH="1">
            <a:off x="1475656" y="2852936"/>
            <a:ext cx="5688632" cy="2808312"/>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8" name="Přímá spojovací šipka 7"/>
          <p:cNvCxnSpPr/>
          <p:nvPr/>
        </p:nvCxnSpPr>
        <p:spPr>
          <a:xfrm flipH="1">
            <a:off x="1691680" y="5589240"/>
            <a:ext cx="5472608" cy="144016"/>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0" name="Nadpis 1"/>
          <p:cNvSpPr txBox="1">
            <a:spLocks/>
          </p:cNvSpPr>
          <p:nvPr/>
        </p:nvSpPr>
        <p:spPr>
          <a:xfrm>
            <a:off x="457200" y="274638"/>
            <a:ext cx="8229600" cy="92211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cs-CZ" sz="4400" dirty="0" smtClean="0">
                <a:latin typeface="+mj-lt"/>
                <a:ea typeface="+mj-ea"/>
                <a:cs typeface="+mj-cs"/>
              </a:rPr>
              <a:t>Úprava expozice - </a:t>
            </a:r>
            <a:r>
              <a:rPr lang="cs-CZ" sz="4400" dirty="0" err="1" smtClean="0">
                <a:latin typeface="+mj-lt"/>
                <a:ea typeface="+mj-ea"/>
                <a:cs typeface="+mj-cs"/>
              </a:rPr>
              <a:t>gamma</a:t>
            </a:r>
            <a:endParaRPr kumimoji="0" lang="cs-CZ" sz="4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cstate="print"/>
          <a:srcRect/>
          <a:stretch>
            <a:fillRect/>
          </a:stretch>
        </p:blipFill>
        <p:spPr bwMode="auto">
          <a:xfrm>
            <a:off x="251520" y="1782630"/>
            <a:ext cx="8568952" cy="4931354"/>
          </a:xfrm>
          <a:prstGeom prst="rect">
            <a:avLst/>
          </a:prstGeom>
          <a:noFill/>
          <a:ln w="9525">
            <a:noFill/>
            <a:miter lim="800000"/>
            <a:headEnd/>
            <a:tailEnd/>
          </a:ln>
        </p:spPr>
      </p:pic>
      <p:sp>
        <p:nvSpPr>
          <p:cNvPr id="2" name="TextovéPole 1"/>
          <p:cNvSpPr txBox="1"/>
          <p:nvPr/>
        </p:nvSpPr>
        <p:spPr>
          <a:xfrm>
            <a:off x="261864" y="966738"/>
            <a:ext cx="8712968" cy="830997"/>
          </a:xfrm>
          <a:prstGeom prst="rect">
            <a:avLst/>
          </a:prstGeom>
          <a:noFill/>
        </p:spPr>
        <p:txBody>
          <a:bodyPr wrap="square" rtlCol="0">
            <a:spAutoFit/>
          </a:bodyPr>
          <a:lstStyle/>
          <a:p>
            <a:r>
              <a:rPr lang="cs-CZ" sz="1600" dirty="0" smtClean="0"/>
              <a:t>Na obrázku vidíme účinek různých nastavení hodnoty </a:t>
            </a:r>
            <a:r>
              <a:rPr lang="cs-CZ" sz="1600" dirty="0" err="1" smtClean="0"/>
              <a:t>gamma</a:t>
            </a:r>
            <a:r>
              <a:rPr lang="cs-CZ" sz="1600" dirty="0" smtClean="0"/>
              <a:t> na obrázek. Při hodnotě 90 (v levé části) je obrázek ještě příliš nevýrazný. Naopak při hodnotě 70 (v pravé části) už jsou stromy a tráva příliš tmavé. Nejlépe obrázek vypadá při hodnotě 85 ve střední části.</a:t>
            </a:r>
            <a:endParaRPr lang="cs-CZ" sz="1600" dirty="0"/>
          </a:p>
        </p:txBody>
      </p:sp>
      <p:sp>
        <p:nvSpPr>
          <p:cNvPr id="3" name="Nadpis 1"/>
          <p:cNvSpPr txBox="1">
            <a:spLocks/>
          </p:cNvSpPr>
          <p:nvPr/>
        </p:nvSpPr>
        <p:spPr>
          <a:xfrm>
            <a:off x="467544" y="188640"/>
            <a:ext cx="8229600" cy="92211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cs-CZ" sz="4400" dirty="0" smtClean="0">
                <a:latin typeface="+mj-lt"/>
                <a:ea typeface="+mj-ea"/>
                <a:cs typeface="+mj-cs"/>
              </a:rPr>
              <a:t>Úprava expozice – </a:t>
            </a:r>
            <a:r>
              <a:rPr lang="cs-CZ" sz="4400" dirty="0" err="1" smtClean="0">
                <a:latin typeface="+mj-lt"/>
                <a:ea typeface="+mj-ea"/>
                <a:cs typeface="+mj-cs"/>
              </a:rPr>
              <a:t>gamma</a:t>
            </a:r>
            <a:endParaRPr kumimoji="0" lang="cs-CZ" sz="4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cstate="print"/>
          <a:srcRect/>
          <a:stretch>
            <a:fillRect/>
          </a:stretch>
        </p:blipFill>
        <p:spPr bwMode="auto">
          <a:xfrm>
            <a:off x="251520" y="1772816"/>
            <a:ext cx="8586006" cy="4941168"/>
          </a:xfrm>
          <a:prstGeom prst="rect">
            <a:avLst/>
          </a:prstGeom>
          <a:noFill/>
          <a:ln w="9525">
            <a:noFill/>
            <a:miter lim="800000"/>
            <a:headEnd/>
            <a:tailEnd/>
          </a:ln>
        </p:spPr>
      </p:pic>
      <p:sp>
        <p:nvSpPr>
          <p:cNvPr id="3" name="TextovéPole 2"/>
          <p:cNvSpPr txBox="1"/>
          <p:nvPr/>
        </p:nvSpPr>
        <p:spPr>
          <a:xfrm>
            <a:off x="251520" y="1052736"/>
            <a:ext cx="8712968" cy="584775"/>
          </a:xfrm>
          <a:prstGeom prst="rect">
            <a:avLst/>
          </a:prstGeom>
          <a:noFill/>
        </p:spPr>
        <p:txBody>
          <a:bodyPr wrap="square" rtlCol="0">
            <a:spAutoFit/>
          </a:bodyPr>
          <a:lstStyle/>
          <a:p>
            <a:r>
              <a:rPr lang="cs-CZ" sz="1600" dirty="0" smtClean="0"/>
              <a:t>V levé části je původní obrázek, v pravé části je obrázek po našich úpravách jasu, kontrastu a hodnoty </a:t>
            </a:r>
            <a:r>
              <a:rPr lang="cs-CZ" sz="1600" dirty="0" err="1" smtClean="0"/>
              <a:t>gamma</a:t>
            </a:r>
            <a:r>
              <a:rPr lang="cs-CZ" sz="1600" dirty="0" smtClean="0"/>
              <a:t>. </a:t>
            </a:r>
            <a:endParaRPr lang="cs-CZ" sz="1600" dirty="0"/>
          </a:p>
        </p:txBody>
      </p:sp>
      <p:sp>
        <p:nvSpPr>
          <p:cNvPr id="4" name="Nadpis 1"/>
          <p:cNvSpPr txBox="1">
            <a:spLocks/>
          </p:cNvSpPr>
          <p:nvPr/>
        </p:nvSpPr>
        <p:spPr>
          <a:xfrm>
            <a:off x="467544" y="188640"/>
            <a:ext cx="8229600" cy="92211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cs-CZ" sz="4400" dirty="0" smtClean="0">
                <a:latin typeface="+mj-lt"/>
                <a:ea typeface="+mj-ea"/>
                <a:cs typeface="+mj-cs"/>
              </a:rPr>
              <a:t>Úprava expozice – výsledek</a:t>
            </a:r>
            <a:endParaRPr kumimoji="0" lang="cs-CZ" sz="4400" b="0" i="0" u="none" strike="noStrike" kern="1200" cap="none" spc="0" normalizeH="0" baseline="0" noProof="0" dirty="0">
              <a:ln>
                <a:noFill/>
              </a:ln>
              <a:solidFill>
                <a:schemeClr val="tx1"/>
              </a:solidFill>
              <a:effectLst/>
              <a:uLnTx/>
              <a:uFillTx/>
              <a:latin typeface="+mj-lt"/>
              <a:ea typeface="+mj-ea"/>
              <a:cs typeface="+mj-cs"/>
            </a:endParaRPr>
          </a:p>
        </p:txBody>
      </p:sp>
      <p:pic>
        <p:nvPicPr>
          <p:cNvPr id="18435" name="Picture 3"/>
          <p:cNvPicPr>
            <a:picLocks noChangeAspect="1" noChangeArrowheads="1"/>
          </p:cNvPicPr>
          <p:nvPr/>
        </p:nvPicPr>
        <p:blipFill>
          <a:blip r:embed="rId3" cstate="print"/>
          <a:srcRect/>
          <a:stretch>
            <a:fillRect/>
          </a:stretch>
        </p:blipFill>
        <p:spPr bwMode="auto">
          <a:xfrm>
            <a:off x="6012160" y="1772816"/>
            <a:ext cx="2794000" cy="393700"/>
          </a:xfrm>
          <a:prstGeom prst="rect">
            <a:avLst/>
          </a:prstGeom>
          <a:noFill/>
          <a:ln w="9525">
            <a:noFill/>
            <a:miter lim="800000"/>
            <a:headEnd/>
            <a:tailEnd/>
          </a:ln>
        </p:spPr>
      </p:pic>
      <p:pic>
        <p:nvPicPr>
          <p:cNvPr id="18436" name="Picture 4"/>
          <p:cNvPicPr>
            <a:picLocks noChangeAspect="1" noChangeArrowheads="1"/>
          </p:cNvPicPr>
          <p:nvPr/>
        </p:nvPicPr>
        <p:blipFill>
          <a:blip r:embed="rId4" cstate="print"/>
          <a:srcRect/>
          <a:stretch>
            <a:fillRect/>
          </a:stretch>
        </p:blipFill>
        <p:spPr bwMode="auto">
          <a:xfrm>
            <a:off x="6012160" y="2132856"/>
            <a:ext cx="2802384" cy="362377"/>
          </a:xfrm>
          <a:prstGeom prst="rect">
            <a:avLst/>
          </a:prstGeom>
          <a:noFill/>
          <a:ln w="9525">
            <a:noFill/>
            <a:miter lim="800000"/>
            <a:headEnd/>
            <a:tailEnd/>
          </a:ln>
        </p:spPr>
      </p:pic>
      <p:pic>
        <p:nvPicPr>
          <p:cNvPr id="18437" name="Picture 5"/>
          <p:cNvPicPr>
            <a:picLocks noChangeAspect="1" noChangeArrowheads="1"/>
          </p:cNvPicPr>
          <p:nvPr/>
        </p:nvPicPr>
        <p:blipFill>
          <a:blip r:embed="rId5" cstate="print"/>
          <a:srcRect/>
          <a:stretch>
            <a:fillRect/>
          </a:stretch>
        </p:blipFill>
        <p:spPr bwMode="auto">
          <a:xfrm>
            <a:off x="6012160" y="2492896"/>
            <a:ext cx="2809057" cy="43475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p:cNvSpPr>
          <p:nvPr/>
        </p:nvSpPr>
        <p:spPr>
          <a:xfrm>
            <a:off x="899592" y="188640"/>
            <a:ext cx="7920880" cy="936104"/>
          </a:xfrm>
          <a:prstGeom prst="rect">
            <a:avLst/>
          </a:prstGeom>
        </p:spPr>
        <p:txBody>
          <a:bodyPr vert="horz" lIns="91440" tIns="45720" rIns="91440" bIns="45720" rtlCol="0" anchor="ctr">
            <a:noAutofit/>
          </a:bodyPr>
          <a:lstStyle/>
          <a:p>
            <a:pPr marL="0" marR="0" lvl="0" indent="0" defTabSz="914400" fontAlgn="auto">
              <a:lnSpc>
                <a:spcPct val="100000"/>
              </a:lnSpc>
              <a:spcBef>
                <a:spcPct val="0"/>
              </a:spcBef>
              <a:spcAft>
                <a:spcPts val="0"/>
              </a:spcAft>
              <a:buClrTx/>
              <a:buSzTx/>
              <a:tabLst/>
              <a:defRPr/>
            </a:pPr>
            <a:r>
              <a:rPr lang="cs-CZ" sz="4600" b="1" cap="all" dirty="0" smtClean="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latin typeface="+mj-lt"/>
                <a:ea typeface="+mj-ea"/>
                <a:cs typeface="+mj-cs"/>
              </a:rPr>
              <a:t>Použité zdroje:</a:t>
            </a:r>
            <a:endParaRPr lang="cs-CZ" sz="4600" b="1" cap="all"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latin typeface="+mj-lt"/>
              <a:ea typeface="+mj-ea"/>
              <a:cs typeface="+mj-cs"/>
            </a:endParaRPr>
          </a:p>
        </p:txBody>
      </p:sp>
      <p:sp>
        <p:nvSpPr>
          <p:cNvPr id="3" name="Podnadpis 2"/>
          <p:cNvSpPr>
            <a:spLocks noGrp="1"/>
          </p:cNvSpPr>
          <p:nvPr/>
        </p:nvSpPr>
        <p:spPr bwMode="auto">
          <a:xfrm>
            <a:off x="179512" y="1196752"/>
            <a:ext cx="8305800" cy="987548"/>
          </a:xfrm>
          <a:prstGeom prst="rect">
            <a:avLst/>
          </a:prstGeom>
          <a:noFill/>
          <a:ln w="9525">
            <a:noFill/>
            <a:miter lim="800000"/>
            <a:headEnd/>
            <a:tailEnd/>
          </a:ln>
        </p:spPr>
        <p:txBody>
          <a:bodyPr vert="horz" wrap="square" lIns="45720" tIns="45720" rIns="45720" bIns="45720" numCol="1" anchor="b" anchorCtr="0" compatLnSpc="1">
            <a:prstTxWarp prst="textNoShape">
              <a:avLst/>
            </a:prstTxWarp>
            <a:normAutofit fontScale="92500" lnSpcReduction="20000"/>
          </a:bodyPr>
          <a:lstStyle>
            <a:defPPr>
              <a:defRPr>
                <a:solidFill>
                  <a:schemeClr val="tx1"/>
                </a:solidFill>
                <a:latin typeface="+mn-lt"/>
                <a:ea typeface="+mn-ea"/>
                <a:cs typeface="+mn-cs"/>
              </a:defRPr>
            </a:defPPr>
            <a:lvl1pPr marL="0" indent="0" algn="ctr" rtl="0" eaLnBrk="0" fontAlgn="base" hangingPunct="0">
              <a:spcBef>
                <a:spcPct val="20000"/>
              </a:spcBef>
              <a:spcAft>
                <a:spcPct val="0"/>
              </a:spcAft>
              <a:buClr>
                <a:schemeClr val="accent1"/>
              </a:buClr>
              <a:buSzPct val="80000"/>
              <a:buFont typeface="Wingdings 2" pitchFamily="18" charset="2"/>
              <a:buNone/>
              <a:defRPr lang="en-US" sz="2200" b="0">
                <a:solidFill>
                  <a:schemeClr val="tx2">
                    <a:shade val="55000"/>
                  </a:schemeClr>
                </a:solidFill>
                <a:effectLst/>
                <a:latin typeface="+mn-lt"/>
                <a:ea typeface="+mn-lt"/>
                <a:cs typeface="+mn-lt"/>
              </a:defRPr>
            </a:lvl1pPr>
            <a:lvl2pPr marL="457200" indent="0" algn="ctr" rtl="0" eaLnBrk="0" fontAlgn="base" hangingPunct="0">
              <a:spcBef>
                <a:spcPct val="20000"/>
              </a:spcBef>
              <a:spcAft>
                <a:spcPct val="0"/>
              </a:spcAft>
              <a:buClr>
                <a:schemeClr val="accent2"/>
              </a:buClr>
              <a:buFont typeface="Wingdings 2" pitchFamily="18" charset="2"/>
              <a:buNone/>
              <a:defRPr sz="2200">
                <a:solidFill>
                  <a:schemeClr val="tx1"/>
                </a:solidFill>
                <a:latin typeface="+mn-lt"/>
                <a:ea typeface="+mn-lt"/>
                <a:cs typeface="+mn-lt"/>
              </a:defRPr>
            </a:lvl2pPr>
            <a:lvl3pPr marL="914400" indent="0" algn="ctr" rtl="0" eaLnBrk="0" fontAlgn="base" hangingPunct="0">
              <a:spcBef>
                <a:spcPct val="20000"/>
              </a:spcBef>
              <a:spcAft>
                <a:spcPct val="0"/>
              </a:spcAft>
              <a:buClr>
                <a:srgbClr val="C43D1F"/>
              </a:buClr>
              <a:buFont typeface="Wingdings 2" pitchFamily="18" charset="2"/>
              <a:buNone/>
              <a:defRPr sz="2000">
                <a:solidFill>
                  <a:schemeClr val="tx1"/>
                </a:solidFill>
                <a:latin typeface="+mn-lt"/>
                <a:ea typeface="+mn-lt"/>
                <a:cs typeface="+mn-lt"/>
              </a:defRPr>
            </a:lvl3pPr>
            <a:lvl4pPr marL="1371600" indent="0" algn="ctr" rtl="0" eaLnBrk="0" fontAlgn="base" hangingPunct="0">
              <a:spcBef>
                <a:spcPct val="20000"/>
              </a:spcBef>
              <a:spcAft>
                <a:spcPct val="0"/>
              </a:spcAft>
              <a:buClr>
                <a:srgbClr val="B42469"/>
              </a:buClr>
              <a:buFont typeface="Wingdings 2" pitchFamily="18" charset="2"/>
              <a:buNone/>
              <a:defRPr>
                <a:solidFill>
                  <a:schemeClr val="tx1"/>
                </a:solidFill>
                <a:latin typeface="+mn-lt"/>
                <a:ea typeface="+mn-lt"/>
                <a:cs typeface="+mn-lt"/>
              </a:defRPr>
            </a:lvl4pPr>
            <a:lvl5pPr marL="1828800" indent="0" algn="ctr" rtl="0" eaLnBrk="0" fontAlgn="base" hangingPunct="0">
              <a:spcBef>
                <a:spcPct val="20000"/>
              </a:spcBef>
              <a:spcAft>
                <a:spcPct val="0"/>
              </a:spcAft>
              <a:buClr>
                <a:srgbClr val="7B309B"/>
              </a:buClr>
              <a:buFont typeface="Wingdings 2" pitchFamily="18" charset="2"/>
              <a:buNone/>
              <a:defRPr>
                <a:solidFill>
                  <a:schemeClr val="tx1"/>
                </a:solidFill>
                <a:latin typeface="+mn-lt"/>
                <a:ea typeface="+mn-lt"/>
                <a:cs typeface="+mn-lt"/>
              </a:defRPr>
            </a:lvl5pPr>
            <a:lvl6pPr marL="2286000" indent="0" algn="ctr" eaLnBrk="1" hangingPunct="1">
              <a:buClr>
                <a:schemeClr val="accent6"/>
              </a:buClr>
              <a:buFont typeface="Wingdings 2" pitchFamily="18" charset="2"/>
              <a:buNone/>
              <a:defRPr lang="en-US" sz="1600" baseline="0" smtClean="0">
                <a:latin typeface="+mn-lt"/>
              </a:defRPr>
            </a:lvl6pPr>
            <a:lvl7pPr marL="2743200" indent="0" algn="ctr" eaLnBrk="1" hangingPunct="1">
              <a:buClr>
                <a:schemeClr val="tx2"/>
              </a:buClr>
              <a:buFont typeface="Wingdings 2" pitchFamily="18" charset="2"/>
              <a:buNone/>
              <a:defRPr lang="en-US" sz="1600" baseline="0" smtClean="0">
                <a:latin typeface="+mn-lt"/>
              </a:defRPr>
            </a:lvl7pPr>
            <a:lvl8pPr marL="3200400" indent="0" algn="ctr" eaLnBrk="1" hangingPunct="1">
              <a:buClr>
                <a:schemeClr val="accent2"/>
              </a:buClr>
              <a:buFont typeface="Wingdings 2" pitchFamily="18" charset="2"/>
              <a:buNone/>
              <a:defRPr sz="1600" baseline="0">
                <a:latin typeface="+mn-lt"/>
              </a:defRPr>
            </a:lvl8pPr>
            <a:lvl9pPr marL="3657600" indent="0" algn="ctr" eaLnBrk="1" hangingPunct="1">
              <a:buClr>
                <a:schemeClr val="accent1"/>
              </a:buClr>
              <a:buFont typeface="Wingdings 2" pitchFamily="18" charset="2"/>
              <a:buNone/>
              <a:defRPr sz="1400" baseline="0">
                <a:latin typeface="+mn-lt"/>
              </a:defRPr>
            </a:lvl9pPr>
          </a:lstStyle>
          <a:p>
            <a:pPr algn="l"/>
            <a:r>
              <a:rPr lang="cs-CZ" sz="2000" dirty="0" smtClean="0"/>
              <a:t>Microsoft - </a:t>
            </a:r>
            <a:r>
              <a:rPr lang="cs-CZ" sz="2000" dirty="0" smtClean="0">
                <a:hlinkClick r:id="rId2"/>
              </a:rPr>
              <a:t>http://</a:t>
            </a:r>
            <a:r>
              <a:rPr lang="cs-CZ" sz="2000" dirty="0" smtClean="0">
                <a:hlinkClick r:id="rId2"/>
              </a:rPr>
              <a:t>office.</a:t>
            </a:r>
            <a:r>
              <a:rPr lang="cs-CZ" sz="2000" dirty="0" err="1" smtClean="0">
                <a:hlinkClick r:id="rId2"/>
              </a:rPr>
              <a:t>microsoft.com</a:t>
            </a:r>
            <a:endParaRPr lang="cs-CZ" sz="2000" dirty="0" smtClean="0"/>
          </a:p>
          <a:p>
            <a:pPr algn="l"/>
            <a:r>
              <a:rPr lang="cs-CZ" sz="2000" dirty="0" smtClean="0">
                <a:hlinkClick r:id="rId3"/>
              </a:rPr>
              <a:t>http://free.</a:t>
            </a:r>
            <a:r>
              <a:rPr lang="cs-CZ" sz="2000" dirty="0" err="1" smtClean="0">
                <a:hlinkClick r:id="rId3"/>
              </a:rPr>
              <a:t>zoner.com</a:t>
            </a:r>
            <a:endParaRPr lang="cs-CZ" sz="2000" dirty="0" smtClean="0"/>
          </a:p>
          <a:p>
            <a:pPr algn="l"/>
            <a:r>
              <a:rPr lang="cs-CZ" sz="2000" dirty="0" smtClean="0"/>
              <a:t>foto:  Ing. Josef Slaný</a:t>
            </a:r>
            <a:endParaRPr lang="cs-CZ" sz="20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636</TotalTime>
  <Words>702</Words>
  <Application>Microsoft Office PowerPoint</Application>
  <PresentationFormat>Předvádění na obrazovce (4:3)</PresentationFormat>
  <Paragraphs>60</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sady Office</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cp:lastModifiedBy>Hanka</cp:lastModifiedBy>
  <cp:revision>62</cp:revision>
  <dcterms:modified xsi:type="dcterms:W3CDTF">2012-01-07T22:45:22Z</dcterms:modified>
</cp:coreProperties>
</file>