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70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631" autoAdjust="0"/>
  </p:normalViewPr>
  <p:slideViewPr>
    <p:cSldViewPr>
      <p:cViewPr varScale="1">
        <p:scale>
          <a:sx n="77" d="100"/>
          <a:sy n="77" d="100"/>
        </p:scale>
        <p:origin x="-102" y="-6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i="0" u="none" dirty="0" smtClean="0"/>
            <a:t>VY_32_INOVACE_12C_09_Norsko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</a:t>
          </a:r>
          <a:r>
            <a:rPr lang="cs-CZ" smtClean="0"/>
            <a:t>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13297504-90EA-432A-B492-2C423F61DBF4}" type="presOf" srcId="{EBC41103-E2E5-4D48-9B4B-425520D3D098}" destId="{D3CEBA79-51F7-49AC-8104-9DE2B978BFF4}" srcOrd="1" destOrd="0" presId="urn:microsoft.com/office/officeart/2005/8/layout/target3"/>
    <dgm:cxn modelId="{73907019-3ECF-4C7B-8939-A7E5D87C9396}" type="presOf" srcId="{EBC41103-E2E5-4D48-9B4B-425520D3D098}" destId="{F732C171-B6A8-40AC-BE86-9061B3C3D3B8}" srcOrd="0" destOrd="0" presId="urn:microsoft.com/office/officeart/2005/8/layout/target3"/>
    <dgm:cxn modelId="{5830B3CF-6455-4543-8E34-39C86994EFF9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C07118D-D8F6-4BFD-A915-25D32A06E76F}" type="presOf" srcId="{39F8B381-5807-488E-AC22-73DD4140ED4A}" destId="{71045F8C-00FA-488E-A7BD-E2E6753D979D}" srcOrd="0" destOrd="0" presId="urn:microsoft.com/office/officeart/2005/8/layout/target3"/>
    <dgm:cxn modelId="{90044EA0-D0A0-4C36-81FB-8F00CA41CACA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FD981E95-9B70-4B82-8ED7-2C037674BB24}" type="presOf" srcId="{9F18DD90-522E-4A06-9EDB-3FF7C7EB6637}" destId="{D102FEF8-6917-41D2-AE5D-914C1EA8F84A}" srcOrd="0" destOrd="0" presId="urn:microsoft.com/office/officeart/2005/8/layout/target3"/>
    <dgm:cxn modelId="{BD74C69F-B0CB-4D74-85E3-86A1BBE9A573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3657D0F-CF15-47E3-87CB-5FAE984165D2}" type="presOf" srcId="{019433A1-1324-4DE1-9E6F-32B851095F74}" destId="{CC1D5B29-8413-4412-9F6D-55E531B84639}" srcOrd="0" destOrd="0" presId="urn:microsoft.com/office/officeart/2005/8/layout/target3"/>
    <dgm:cxn modelId="{02136547-40CD-47CE-BBB7-4CA4496AC46C}" type="presOf" srcId="{019433A1-1324-4DE1-9E6F-32B851095F74}" destId="{83FE2C4A-F11C-43B1-9923-1AFAA3244381}" srcOrd="1" destOrd="0" presId="urn:microsoft.com/office/officeart/2005/8/layout/target3"/>
    <dgm:cxn modelId="{F3197CD2-0F0D-4C77-9667-1DC96EB994CF}" type="presOf" srcId="{FBBFC3EA-9D9D-4F3A-BEA6-9C2C0E46BF20}" destId="{601CDFA2-8205-4060-95D5-B0A001D0D0E3}" srcOrd="0" destOrd="0" presId="urn:microsoft.com/office/officeart/2005/8/layout/target3"/>
    <dgm:cxn modelId="{910A45D8-4E2D-45A5-8D87-C768E8EBCBDC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7EBFE60-CDED-4F9E-8AA9-49274657C3BE}" type="presOf" srcId="{C73C7642-F245-4585-8F88-243F9FAEF6CA}" destId="{304CA11A-E17E-4999-A128-C72BF543B20D}" srcOrd="0" destOrd="0" presId="urn:microsoft.com/office/officeart/2005/8/layout/target3"/>
    <dgm:cxn modelId="{1980C95B-EE47-45C3-8B6C-8810D61F2700}" type="presOf" srcId="{C73C7642-F245-4585-8F88-243F9FAEF6CA}" destId="{0E0F4EFC-82FA-4EC4-801E-BC2F931EC339}" srcOrd="1" destOrd="0" presId="urn:microsoft.com/office/officeart/2005/8/layout/target3"/>
    <dgm:cxn modelId="{103A3673-8895-4697-8D32-6F4639104E64}" type="presOf" srcId="{0C6E1E16-08A6-4B86-AB9F-749A7749D4C9}" destId="{B7652895-8F40-40B1-8BC2-AD2A1592E4B6}" srcOrd="1" destOrd="0" presId="urn:microsoft.com/office/officeart/2005/8/layout/target3"/>
    <dgm:cxn modelId="{B9B4264F-0F32-4365-8A0E-FD3163E3364D}" type="presOf" srcId="{9F18DD90-522E-4A06-9EDB-3FF7C7EB6637}" destId="{932F2F5B-E5E6-4E00-9503-10413FFBA7E0}" srcOrd="1" destOrd="0" presId="urn:microsoft.com/office/officeart/2005/8/layout/target3"/>
    <dgm:cxn modelId="{52548ABF-FECF-46B1-AB49-6F8503776F6B}" type="presParOf" srcId="{71045F8C-00FA-488E-A7BD-E2E6753D979D}" destId="{3577EC6B-C980-4F34-8C69-4365E7B8FC8C}" srcOrd="0" destOrd="0" presId="urn:microsoft.com/office/officeart/2005/8/layout/target3"/>
    <dgm:cxn modelId="{507B0B04-4C94-4AA8-945B-16605632350C}" type="presParOf" srcId="{71045F8C-00FA-488E-A7BD-E2E6753D979D}" destId="{6940EB87-DC1D-4BC3-9408-9AC2E1FFC039}" srcOrd="1" destOrd="0" presId="urn:microsoft.com/office/officeart/2005/8/layout/target3"/>
    <dgm:cxn modelId="{104AFD86-8B62-42BA-AA29-684E63F916D0}" type="presParOf" srcId="{71045F8C-00FA-488E-A7BD-E2E6753D979D}" destId="{BC35EE03-4121-4EF9-923D-7CB6D30D358D}" srcOrd="2" destOrd="0" presId="urn:microsoft.com/office/officeart/2005/8/layout/target3"/>
    <dgm:cxn modelId="{57FCA8DB-BF77-45EC-816A-6518B82A8231}" type="presParOf" srcId="{71045F8C-00FA-488E-A7BD-E2E6753D979D}" destId="{D3840DFA-901C-4049-8AB2-27AC2BA34540}" srcOrd="3" destOrd="0" presId="urn:microsoft.com/office/officeart/2005/8/layout/target3"/>
    <dgm:cxn modelId="{07B2C09C-EA9D-413C-BA9D-68D622A17A28}" type="presParOf" srcId="{71045F8C-00FA-488E-A7BD-E2E6753D979D}" destId="{5BDA8D49-C64C-4FDF-ACCF-171444A32B21}" srcOrd="4" destOrd="0" presId="urn:microsoft.com/office/officeart/2005/8/layout/target3"/>
    <dgm:cxn modelId="{3891AD8B-BC02-4F5A-B00A-74A175B323DE}" type="presParOf" srcId="{71045F8C-00FA-488E-A7BD-E2E6753D979D}" destId="{D8344A4C-A59C-418B-AE84-1CF03F62012F}" srcOrd="5" destOrd="0" presId="urn:microsoft.com/office/officeart/2005/8/layout/target3"/>
    <dgm:cxn modelId="{AE4F9668-0D3D-4E24-92D1-F7F898666ED4}" type="presParOf" srcId="{71045F8C-00FA-488E-A7BD-E2E6753D979D}" destId="{57DDA582-354B-4295-AE97-083B34E96D1A}" srcOrd="6" destOrd="0" presId="urn:microsoft.com/office/officeart/2005/8/layout/target3"/>
    <dgm:cxn modelId="{45B2D446-FF64-493F-BC64-7584DAB9816D}" type="presParOf" srcId="{71045F8C-00FA-488E-A7BD-E2E6753D979D}" destId="{4A11C032-4DF2-44E5-8C80-1286B3D4B133}" srcOrd="7" destOrd="0" presId="urn:microsoft.com/office/officeart/2005/8/layout/target3"/>
    <dgm:cxn modelId="{C60DECE2-986A-44CD-BC9B-EBF7B2504325}" type="presParOf" srcId="{71045F8C-00FA-488E-A7BD-E2E6753D979D}" destId="{601CDFA2-8205-4060-95D5-B0A001D0D0E3}" srcOrd="8" destOrd="0" presId="urn:microsoft.com/office/officeart/2005/8/layout/target3"/>
    <dgm:cxn modelId="{5E9C0CD1-18AC-4988-9535-0334CBD562FD}" type="presParOf" srcId="{71045F8C-00FA-488E-A7BD-E2E6753D979D}" destId="{EA95FEE9-5F68-48C7-93BB-0F8C419DA96D}" srcOrd="9" destOrd="0" presId="urn:microsoft.com/office/officeart/2005/8/layout/target3"/>
    <dgm:cxn modelId="{A3E51F20-AC79-4266-A0D4-00709256806B}" type="presParOf" srcId="{71045F8C-00FA-488E-A7BD-E2E6753D979D}" destId="{BB3828A8-1683-43A3-8BCA-2995B7EAE8F3}" srcOrd="10" destOrd="0" presId="urn:microsoft.com/office/officeart/2005/8/layout/target3"/>
    <dgm:cxn modelId="{CE654DB1-9E8F-40F5-81E3-1D666BB660D7}" type="presParOf" srcId="{71045F8C-00FA-488E-A7BD-E2E6753D979D}" destId="{CC1D5B29-8413-4412-9F6D-55E531B84639}" srcOrd="11" destOrd="0" presId="urn:microsoft.com/office/officeart/2005/8/layout/target3"/>
    <dgm:cxn modelId="{2D0D0294-F18C-4328-9B43-C8B839D2C6C1}" type="presParOf" srcId="{71045F8C-00FA-488E-A7BD-E2E6753D979D}" destId="{AEEDACE7-4427-455B-A155-2C3381828BD7}" srcOrd="12" destOrd="0" presId="urn:microsoft.com/office/officeart/2005/8/layout/target3"/>
    <dgm:cxn modelId="{2D27D6C4-DA85-4A15-A9A1-D5BDF0858FF4}" type="presParOf" srcId="{71045F8C-00FA-488E-A7BD-E2E6753D979D}" destId="{7C8531F2-00DF-4DB1-A6C6-AF46193E1BBF}" srcOrd="13" destOrd="0" presId="urn:microsoft.com/office/officeart/2005/8/layout/target3"/>
    <dgm:cxn modelId="{239EAC33-360B-4089-A70B-D16E6DD59601}" type="presParOf" srcId="{71045F8C-00FA-488E-A7BD-E2E6753D979D}" destId="{304CA11A-E17E-4999-A128-C72BF543B20D}" srcOrd="14" destOrd="0" presId="urn:microsoft.com/office/officeart/2005/8/layout/target3"/>
    <dgm:cxn modelId="{C438A5CE-3B75-40DB-866E-19C095634F67}" type="presParOf" srcId="{71045F8C-00FA-488E-A7BD-E2E6753D979D}" destId="{C67EF5F7-B425-49AF-82F9-2446588ED851}" srcOrd="15" destOrd="0" presId="urn:microsoft.com/office/officeart/2005/8/layout/target3"/>
    <dgm:cxn modelId="{C0D93DB2-FB20-4B20-A677-CF59AAE59709}" type="presParOf" srcId="{71045F8C-00FA-488E-A7BD-E2E6753D979D}" destId="{14E80F71-B028-4CCE-8C5A-7AE67F9A28C6}" srcOrd="16" destOrd="0" presId="urn:microsoft.com/office/officeart/2005/8/layout/target3"/>
    <dgm:cxn modelId="{48062483-4795-42B5-ABBB-191C7D4FDB3B}" type="presParOf" srcId="{71045F8C-00FA-488E-A7BD-E2E6753D979D}" destId="{F732C171-B6A8-40AC-BE86-9061B3C3D3B8}" srcOrd="17" destOrd="0" presId="urn:microsoft.com/office/officeart/2005/8/layout/target3"/>
    <dgm:cxn modelId="{64C9A7E2-E015-4441-B8F6-C424B09AC174}" type="presParOf" srcId="{71045F8C-00FA-488E-A7BD-E2E6753D979D}" destId="{D8C5187E-68B6-4E2E-86D0-57087190219B}" srcOrd="18" destOrd="0" presId="urn:microsoft.com/office/officeart/2005/8/layout/target3"/>
    <dgm:cxn modelId="{4F089805-6D9D-440F-8480-890BB95C0BC1}" type="presParOf" srcId="{71045F8C-00FA-488E-A7BD-E2E6753D979D}" destId="{1A909E4D-639C-4CB7-A7CE-FC1133FAA37E}" srcOrd="19" destOrd="0" presId="urn:microsoft.com/office/officeart/2005/8/layout/target3"/>
    <dgm:cxn modelId="{9F54708C-2C70-48CB-BAB4-2F60B2310206}" type="presParOf" srcId="{71045F8C-00FA-488E-A7BD-E2E6753D979D}" destId="{D102FEF8-6917-41D2-AE5D-914C1EA8F84A}" srcOrd="20" destOrd="0" presId="urn:microsoft.com/office/officeart/2005/8/layout/target3"/>
    <dgm:cxn modelId="{9ED9FCF5-51EF-4E58-B06D-059B6DFAAA0C}" type="presParOf" srcId="{71045F8C-00FA-488E-A7BD-E2E6753D979D}" destId="{4D19AB04-24FA-40C2-B203-52AE3D15E171}" srcOrd="21" destOrd="0" presId="urn:microsoft.com/office/officeart/2005/8/layout/target3"/>
    <dgm:cxn modelId="{BF1D8418-E9B0-4EFB-ADA2-061D3CBDC5A9}" type="presParOf" srcId="{71045F8C-00FA-488E-A7BD-E2E6753D979D}" destId="{B7652895-8F40-40B1-8BC2-AD2A1592E4B6}" srcOrd="22" destOrd="0" presId="urn:microsoft.com/office/officeart/2005/8/layout/target3"/>
    <dgm:cxn modelId="{A26CC014-5EFF-49E2-B5BA-D322CB47F67C}" type="presParOf" srcId="{71045F8C-00FA-488E-A7BD-E2E6753D979D}" destId="{3F478621-DC04-4E99-8ED0-6EF817E39D41}" srcOrd="23" destOrd="0" presId="urn:microsoft.com/office/officeart/2005/8/layout/target3"/>
    <dgm:cxn modelId="{CF60DD8E-966D-4B41-AD58-97A9DA3EBC48}" type="presParOf" srcId="{71045F8C-00FA-488E-A7BD-E2E6753D979D}" destId="{83FE2C4A-F11C-43B1-9923-1AFAA3244381}" srcOrd="24" destOrd="0" presId="urn:microsoft.com/office/officeart/2005/8/layout/target3"/>
    <dgm:cxn modelId="{B5D6F28B-D29F-4878-9A98-2D50AA019C41}" type="presParOf" srcId="{71045F8C-00FA-488E-A7BD-E2E6753D979D}" destId="{0E0F4EFC-82FA-4EC4-801E-BC2F931EC339}" srcOrd="25" destOrd="0" presId="urn:microsoft.com/office/officeart/2005/8/layout/target3"/>
    <dgm:cxn modelId="{595FBD20-05BD-49A9-A39C-FAA61847CFF4}" type="presParOf" srcId="{71045F8C-00FA-488E-A7BD-E2E6753D979D}" destId="{D3CEBA79-51F7-49AC-8104-9DE2B978BFF4}" srcOrd="26" destOrd="0" presId="urn:microsoft.com/office/officeart/2005/8/layout/target3"/>
    <dgm:cxn modelId="{3D047EC1-B5D5-4E46-8325-0547C5544AE8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Kuchtová Květoslava</a:t>
          </a:r>
          <a:endParaRPr lang="cs-CZ" sz="16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b="0" i="0" u="none" kern="1200" dirty="0" smtClean="0"/>
            <a:t>VY_32_INOVACE_12C_09_Norsko</a:t>
          </a:r>
          <a:endParaRPr lang="cs-CZ" sz="16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smtClean="0"/>
            <a:t>: </a:t>
          </a:r>
          <a:r>
            <a:rPr lang="cs-CZ" sz="1600" kern="1200" smtClean="0"/>
            <a:t>Zeměpis 7.ročník</a:t>
          </a:r>
          <a:endParaRPr lang="cs-CZ" sz="16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CZ.1.07/1.4.00/21.1431</a:t>
          </a:r>
          <a:endParaRPr lang="cs-CZ" sz="16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9BA697-5BBC-4E1F-B5E3-F46FD2C97D6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14BEBA-4CAD-49E0-964C-E812CD48A7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0152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4BEBA-4CAD-49E0-964C-E812CD48A71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21559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4BEBA-4CAD-49E0-964C-E812CD48A71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91292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4BEBA-4CAD-49E0-964C-E812CD48A71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5196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4BEBA-4CAD-49E0-964C-E812CD48A71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1161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4BEBA-4CAD-49E0-964C-E812CD48A71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3404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4BEBA-4CAD-49E0-964C-E812CD48A71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8700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4BEBA-4CAD-49E0-964C-E812CD48A71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3782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4BEBA-4CAD-49E0-964C-E812CD48A71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99543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4BEBA-4CAD-49E0-964C-E812CD48A71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1792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4BEBA-4CAD-49E0-964C-E812CD48A71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5447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4BEBA-4CAD-49E0-964C-E812CD48A71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14524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14BEBA-4CAD-49E0-964C-E812CD48A71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48110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D8A62-0BCF-47FC-933B-DF894BEB68E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AF19C-344C-49DE-9A45-F2828B6B0F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D8A62-0BCF-47FC-933B-DF894BEB68E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AF19C-344C-49DE-9A45-F2828B6B0F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D8A62-0BCF-47FC-933B-DF894BEB68E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AF19C-344C-49DE-9A45-F2828B6B0F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D8A62-0BCF-47FC-933B-DF894BEB68E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AF19C-344C-49DE-9A45-F2828B6B0F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D8A62-0BCF-47FC-933B-DF894BEB68E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AF19C-344C-49DE-9A45-F2828B6B0F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D8A62-0BCF-47FC-933B-DF894BEB68E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AF19C-344C-49DE-9A45-F2828B6B0F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D8A62-0BCF-47FC-933B-DF894BEB68E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AF19C-344C-49DE-9A45-F2828B6B0F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D8A62-0BCF-47FC-933B-DF894BEB68E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AF19C-344C-49DE-9A45-F2828B6B0F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D8A62-0BCF-47FC-933B-DF894BEB68E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AF19C-344C-49DE-9A45-F2828B6B0F8A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D8A62-0BCF-47FC-933B-DF894BEB68E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AF19C-344C-49DE-9A45-F2828B6B0F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D8A62-0BCF-47FC-933B-DF894BEB68E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AF19C-344C-49DE-9A45-F2828B6B0F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3D8A62-0BCF-47FC-933B-DF894BEB68E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CAF19C-344C-49DE-9A45-F2828B6B0F8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1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img2.rajce.idnes.cz/d0203/1/1051/1051283_366649a832a1f2dc38b6cb3d91c3f30a/image.jpg" TargetMode="External"/><Relationship Id="rId3" Type="http://schemas.openxmlformats.org/officeDocument/2006/relationships/hyperlink" Target="http://www.kongehuset.no/aim/kongehuset/16/53/storage/file.image.jpg/Scale?geometry=373x426%3e&amp;Set:quality=100" TargetMode="External"/><Relationship Id="rId7" Type="http://schemas.openxmlformats.org/officeDocument/2006/relationships/hyperlink" Target="http://www.geotourist.cz/fotky27620/fotos/_vyr_29pozn_norsko.jpg" TargetMode="External"/><Relationship Id="rId2" Type="http://schemas.openxmlformats.org/officeDocument/2006/relationships/hyperlink" Target="http://www.treking.cz/mapy/skandinavie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ompas.estranky.cz/img/picture/1415/%C5%A0picberky.jpg" TargetMode="External"/><Relationship Id="rId11" Type="http://schemas.openxmlformats.org/officeDocument/2006/relationships/hyperlink" Target="http://nd04.jxs.cz/163/309/f37efada13_72744100_o2.jpg" TargetMode="External"/><Relationship Id="rId5" Type="http://schemas.openxmlformats.org/officeDocument/2006/relationships/hyperlink" Target="http://www.algar.cz/foto/3-20090806114227.jpg" TargetMode="External"/><Relationship Id="rId10" Type="http://schemas.openxmlformats.org/officeDocument/2006/relationships/hyperlink" Target="http://b.wz.cz/upload/x/xork42_xf_cz/201106/Sami_Parlament_Karasjok.jpg" TargetMode="External"/><Relationship Id="rId4" Type="http://schemas.openxmlformats.org/officeDocument/2006/relationships/hyperlink" Target="http://upload.wikimedia.org/wikipedia/commons/thumb/6/62/Coat_of_Arms_of_Norway_(1924).svg/170px-Coat_of_Arms_of_Norway_(1924).svg.png" TargetMode="External"/><Relationship Id="rId9" Type="http://schemas.openxmlformats.org/officeDocument/2006/relationships/hyperlink" Target="http://www.skandinavskydum.cz/files/obrazky/kroj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26840237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2461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 s pomocí interaktivní tabule.</a:t>
            </a:r>
          </a:p>
        </p:txBody>
      </p:sp>
    </p:spTree>
    <p:extLst>
      <p:ext uri="{BB962C8B-B14F-4D97-AF65-F5344CB8AC3E}">
        <p14:creationId xmlns:p14="http://schemas.microsoft.com/office/powerpoint/2010/main" val="1579463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812611"/>
            <a:ext cx="655980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50800"/>
                <a:effectLst/>
              </a:rPr>
              <a:t>Státy na Skandinávském</a:t>
            </a:r>
            <a:endParaRPr lang="cs-CZ" sz="3600" b="1" dirty="0" smtClean="0">
              <a:ln w="50800"/>
            </a:endParaRPr>
          </a:p>
          <a:p>
            <a:pPr algn="ctr"/>
            <a:r>
              <a:rPr lang="cs-CZ" sz="3600" b="1" cap="none" spc="0" dirty="0" smtClean="0">
                <a:ln w="50800"/>
                <a:effectLst/>
              </a:rPr>
              <a:t>poloostrově</a:t>
            </a:r>
          </a:p>
        </p:txBody>
      </p:sp>
      <p:pic>
        <p:nvPicPr>
          <p:cNvPr id="1026" name="Picture 2" descr="C:\Users\Uzivatel\Desktop\skandinavie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1164" y="2132856"/>
            <a:ext cx="4095052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3341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ivatel\AppData\Local\Microsoft\Windows\Temporary Internet Files\Content.IE5\0KYD7OBG\MP90042546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1395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298396" y="1988840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endParaRPr lang="cs-CZ" sz="5400" b="1" cap="none" spc="0" dirty="0">
              <a:ln w="50800"/>
              <a:effectLst/>
            </a:endParaRPr>
          </a:p>
        </p:txBody>
      </p:sp>
      <p:pic>
        <p:nvPicPr>
          <p:cNvPr id="2052" name="Picture 4" descr="C:\Users\Uzivatel\AppData\Local\Microsoft\Windows\Temporary Internet Files\Content.IE5\NNJURUC5\MC9000010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789040"/>
            <a:ext cx="307445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55698" y="244083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257197" y="1702175"/>
            <a:ext cx="30588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Norsko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15268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6" presetClass="entr" presetSubtype="16" fill="hold" grpId="0" nodeType="afterEffect" nodePh="1">
                                  <p:stCondLst>
                                    <p:cond delay="1000"/>
                                  </p:stCondLst>
                                  <p:endCondLst>
                                    <p:cond evt="begin" delay="0">
                                      <p:tn val="1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30911" y="1755118"/>
            <a:ext cx="21931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Norské království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20" y="4797152"/>
            <a:ext cx="872091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Rozloha                       385 199 km²</a:t>
            </a:r>
          </a:p>
          <a:p>
            <a:r>
              <a:rPr lang="cs-CZ" dirty="0" smtClean="0"/>
              <a:t>Počet obyvatel              v březnu 2012 překročil počet obyvatel 5 milionů</a:t>
            </a:r>
          </a:p>
          <a:p>
            <a:r>
              <a:rPr lang="cs-CZ" dirty="0" smtClean="0"/>
              <a:t>Hlavní město                Oslo             </a:t>
            </a:r>
          </a:p>
          <a:p>
            <a:r>
              <a:rPr lang="cs-CZ" dirty="0" smtClean="0"/>
              <a:t>Hlava státu                   král Harald V.</a:t>
            </a:r>
          </a:p>
          <a:p>
            <a:r>
              <a:rPr lang="cs-CZ" dirty="0" smtClean="0"/>
              <a:t>Měna                           norská koruna</a:t>
            </a:r>
          </a:p>
          <a:p>
            <a:r>
              <a:rPr lang="cs-CZ" dirty="0" smtClean="0"/>
              <a:t>Jazyk                           norština a </a:t>
            </a:r>
            <a:r>
              <a:rPr lang="cs-CZ" dirty="0" err="1" smtClean="0"/>
              <a:t>sámština</a:t>
            </a:r>
            <a:endParaRPr lang="cs-CZ" dirty="0"/>
          </a:p>
        </p:txBody>
      </p:sp>
      <p:pic>
        <p:nvPicPr>
          <p:cNvPr id="3074" name="Picture 2" descr="C:\Users\Uzivatel\AppData\Local\Microsoft\Windows\Temporary Internet Files\Content.IE5\NNJURUC5\MC9000010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0482" y="2641578"/>
            <a:ext cx="2560499" cy="186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zivatel\Desktop\338px-Coat_of_Arms_of_Norway_%281924%29_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0"/>
            <a:ext cx="2092409" cy="3646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zivatel\Desktop\Scal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677821"/>
            <a:ext cx="2172891" cy="2893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52120" y="3789040"/>
            <a:ext cx="2651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Král Harald V. Norský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313336" y="816437"/>
            <a:ext cx="30588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Norsko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79757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766190"/>
            <a:ext cx="43204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Stát ležící na Skandinávském pořeží. Jeho břehy omývá</a:t>
            </a:r>
          </a:p>
          <a:p>
            <a:r>
              <a:rPr lang="cs-CZ" dirty="0" smtClean="0"/>
              <a:t>Atlantský oceán s teplým Golfským proudem. Proto má</a:t>
            </a:r>
          </a:p>
          <a:p>
            <a:r>
              <a:rPr lang="cs-CZ" dirty="0" smtClean="0"/>
              <a:t>Norsko při pobřeží mírné podnebí.</a:t>
            </a:r>
          </a:p>
          <a:p>
            <a:r>
              <a:rPr lang="cs-CZ" dirty="0" smtClean="0"/>
              <a:t>Před Norskem leží na 150 000 ostrovů a ostrůvků.</a:t>
            </a:r>
          </a:p>
          <a:p>
            <a:r>
              <a:rPr lang="cs-CZ" dirty="0" smtClean="0"/>
              <a:t>Daleko na severu, 1 000 km  od severního pólu leží</a:t>
            </a:r>
          </a:p>
          <a:p>
            <a:r>
              <a:rPr lang="cs-CZ" dirty="0" smtClean="0"/>
              <a:t>souostroví Špicberky /</a:t>
            </a:r>
            <a:r>
              <a:rPr lang="cs-CZ" dirty="0" err="1" smtClean="0"/>
              <a:t>Svalbard</a:t>
            </a:r>
            <a:r>
              <a:rPr lang="cs-CZ" dirty="0" smtClean="0"/>
              <a:t> /, které náležejí Norsku.</a:t>
            </a:r>
          </a:p>
          <a:p>
            <a:endParaRPr lang="cs-CZ" dirty="0"/>
          </a:p>
        </p:txBody>
      </p:sp>
      <p:pic>
        <p:nvPicPr>
          <p:cNvPr id="4098" name="Picture 2" descr="C:\Users\Uzivatel\Desktop\3-2009080611422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7" y="1416950"/>
            <a:ext cx="3248025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4088" y="5877272"/>
            <a:ext cx="13227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Špicberky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233671" y="199673"/>
            <a:ext cx="30588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Norsko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54794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Uzivatel\Desktop\špicberky.bm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26323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91680" y="5589240"/>
            <a:ext cx="2847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Špicberky ještě jednou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4224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2289" y="1556792"/>
            <a:ext cx="734964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Charakterizují fjordy. Jsou to zálivy vytvořené ledovcem</a:t>
            </a:r>
          </a:p>
          <a:p>
            <a:r>
              <a:rPr lang="cs-CZ" dirty="0" smtClean="0"/>
              <a:t>a zalité mořem.</a:t>
            </a:r>
          </a:p>
          <a:p>
            <a:r>
              <a:rPr lang="cs-CZ" dirty="0" smtClean="0"/>
              <a:t>Povrch Norska byl modelován ledovci a proto je velmi členitý.</a:t>
            </a:r>
          </a:p>
          <a:p>
            <a:r>
              <a:rPr lang="cs-CZ" dirty="0" smtClean="0"/>
              <a:t>Celým Norskem prostupuje Skandinávský poloostrov a spolu</a:t>
            </a:r>
          </a:p>
          <a:p>
            <a:r>
              <a:rPr lang="cs-CZ" dirty="0" smtClean="0"/>
              <a:t>s pevninskými ledovci vytvářejí náhorní plošiny.</a:t>
            </a:r>
          </a:p>
          <a:p>
            <a:r>
              <a:rPr lang="cs-CZ" dirty="0" smtClean="0"/>
              <a:t>Pouze v okolí Osla se rozkládá úzká pobřežní nížina.</a:t>
            </a:r>
          </a:p>
          <a:p>
            <a:r>
              <a:rPr lang="cs-CZ" dirty="0" smtClean="0"/>
              <a:t>Na území Norska se rozkládá 37 národních parků.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67544" y="415697"/>
            <a:ext cx="66944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Norsko - povrch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88117"/>
            <a:ext cx="9143999" cy="3269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635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2132856"/>
            <a:ext cx="796814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Pozůstatkem velkého pevninského ledovce je velké množství</a:t>
            </a:r>
          </a:p>
          <a:p>
            <a:r>
              <a:rPr lang="cs-CZ" dirty="0" smtClean="0"/>
              <a:t>ledovcových jezer. Největší z nich je jezero </a:t>
            </a:r>
            <a:r>
              <a:rPr lang="cs-CZ" dirty="0" err="1" smtClean="0"/>
              <a:t>Mjosa</a:t>
            </a:r>
            <a:r>
              <a:rPr lang="cs-CZ" dirty="0" smtClean="0"/>
              <a:t> severně od Osla.</a:t>
            </a:r>
          </a:p>
          <a:p>
            <a:r>
              <a:rPr lang="cs-CZ" dirty="0" smtClean="0"/>
              <a:t>Norské řeky mají jsou prudké a mají rychlý spád, proto se</a:t>
            </a:r>
          </a:p>
          <a:p>
            <a:r>
              <a:rPr lang="cs-CZ" dirty="0" smtClean="0"/>
              <a:t>využívají k výrobě  elektrické energie. Nejdelší Norskou řekou</a:t>
            </a:r>
          </a:p>
          <a:p>
            <a:r>
              <a:rPr lang="cs-CZ" dirty="0" smtClean="0"/>
              <a:t>je řeka </a:t>
            </a:r>
            <a:r>
              <a:rPr lang="cs-CZ" dirty="0" err="1" smtClean="0"/>
              <a:t>Glomma</a:t>
            </a:r>
            <a:r>
              <a:rPr lang="cs-CZ" dirty="0" smtClean="0"/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611560" y="548680"/>
            <a:ext cx="68643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Norsko- vodstvo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7171" name="Picture 3" descr="C:\Users\Uzivatel\AppData\Local\Microsoft\Windows\Temporary Internet Files\Content.IE5\NNJURUC5\MP9004037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681" y="3610184"/>
            <a:ext cx="3902075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img2.rajce.idnes.cz/d0203/1/1051/1051283_366649a832a1f2dc38b6cb3d91c3f30a/images/DSC0022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306" y="3610184"/>
            <a:ext cx="4402945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0048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479634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7790" y="476672"/>
            <a:ext cx="86132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Norsko - zajímavosti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8747" y="1898898"/>
            <a:ext cx="719735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Trollové –bájní severští skřítkové, kteří  obývají různé</a:t>
            </a:r>
          </a:p>
          <a:p>
            <a:r>
              <a:rPr lang="cs-CZ" dirty="0" smtClean="0"/>
              <a:t>kouty přírody a jsou oškliví. Trollové se lidem zjevují</a:t>
            </a:r>
          </a:p>
          <a:p>
            <a:r>
              <a:rPr lang="cs-CZ" dirty="0" smtClean="0"/>
              <a:t>jen v noci, sluneční paprsky by je prý mohly zabít.</a:t>
            </a:r>
          </a:p>
          <a:p>
            <a:r>
              <a:rPr lang="cs-CZ" dirty="0" smtClean="0"/>
              <a:t>I když někteří vypadají děsivě jsou mezi nimi i velmi hodní. </a:t>
            </a:r>
          </a:p>
          <a:p>
            <a:r>
              <a:rPr lang="cs-CZ" dirty="0" smtClean="0"/>
              <a:t>Vždy se ale vyplatí být s trolly zadobře. Jinak dokáží</a:t>
            </a:r>
          </a:p>
          <a:p>
            <a:r>
              <a:rPr lang="cs-CZ" dirty="0" smtClean="0"/>
              <a:t>na lidi seslat různé nemoci a jiné pohromy.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264594" y="27902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8194" name="Picture 2" descr="C:\Users\Uzivatel\AppData\Local\Microsoft\Windows\Temporary Internet Files\Content.IE5\VF0KYXLO\MC9004321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1930" y="4240884"/>
            <a:ext cx="1704975" cy="1580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Uzivatel\AppData\Local\Microsoft\Windows\Temporary Internet Files\Content.IE5\NNJURUC5\MC9004321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3646" y="4294485"/>
            <a:ext cx="1362075" cy="1557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Uzivatel\AppData\Local\Microsoft\Windows\Temporary Internet Files\Content.IE5\VF0KYXLO\MC9004155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747" y="3789040"/>
            <a:ext cx="2527300" cy="285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1948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08996" y="548680"/>
            <a:ext cx="33746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Sámové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2521" y="1628800"/>
            <a:ext cx="814338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Jsou nejstarší etnickou skupinou žijí Laponsku, což je</a:t>
            </a:r>
          </a:p>
          <a:p>
            <a:r>
              <a:rPr lang="cs-CZ" dirty="0" smtClean="0"/>
              <a:t>oblast severního Norska, Švédska a Finska.  V Norsku žije  přibližně</a:t>
            </a:r>
          </a:p>
          <a:p>
            <a:r>
              <a:rPr lang="cs-CZ" dirty="0" smtClean="0"/>
              <a:t>Polovina Sámů, což je asi 50 000.Sámové byli hlavně rybáři a lovci. </a:t>
            </a:r>
            <a:endParaRPr lang="cs-CZ" dirty="0"/>
          </a:p>
          <a:p>
            <a:r>
              <a:rPr lang="cs-CZ" dirty="0" smtClean="0"/>
              <a:t>Kočovali za stády sobů a překračovali tak zcela volně hranice.</a:t>
            </a:r>
          </a:p>
          <a:p>
            <a:r>
              <a:rPr lang="cs-CZ" dirty="0" smtClean="0"/>
              <a:t>Byli dokonale přizpůsobeni arktickým podmínkám.</a:t>
            </a:r>
          </a:p>
          <a:p>
            <a:r>
              <a:rPr lang="cs-CZ" dirty="0" smtClean="0"/>
              <a:t>V současné době se zaměřují hlavně na chov polodivokých sobů.</a:t>
            </a:r>
            <a:endParaRPr lang="cs-CZ" dirty="0"/>
          </a:p>
        </p:txBody>
      </p:sp>
      <p:pic>
        <p:nvPicPr>
          <p:cNvPr id="9218" name="Picture 2" descr="C:\Users\Uzivatel\Desktop\Costumes_Saam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697560"/>
            <a:ext cx="2664296" cy="297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Uzivatel\Desktop\Sami_Parlament_Karasjok_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4479" y="3697560"/>
            <a:ext cx="3042456" cy="297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67579" y="6304645"/>
            <a:ext cx="16321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Sámský</a:t>
            </a:r>
            <a:r>
              <a:rPr lang="cs-CZ" dirty="0" smtClean="0">
                <a:solidFill>
                  <a:schemeClr val="bg1"/>
                </a:solidFill>
              </a:rPr>
              <a:t> kroj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01089" y="6157893"/>
            <a:ext cx="23599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Sámský</a:t>
            </a:r>
            <a:r>
              <a:rPr lang="cs-CZ" dirty="0" smtClean="0"/>
              <a:t> parlament</a:t>
            </a:r>
            <a:endParaRPr lang="cs-CZ" dirty="0"/>
          </a:p>
        </p:txBody>
      </p:sp>
      <p:pic>
        <p:nvPicPr>
          <p:cNvPr id="9220" name="Picture 4" descr="C:\Users\Uzivatel\Desktop\616px-LocationSapmi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6244" y="3697560"/>
            <a:ext cx="2736303" cy="297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516216" y="6157893"/>
            <a:ext cx="1794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ˇ</a:t>
            </a:r>
            <a:r>
              <a:rPr lang="cs-CZ" dirty="0" smtClean="0">
                <a:solidFill>
                  <a:schemeClr val="bg1"/>
                </a:solidFill>
              </a:rPr>
              <a:t>Území Sámů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6574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4000"/>
                            </p:stCondLst>
                            <p:childTnLst>
                              <p:par>
                                <p:cTn id="4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552292"/>
            <a:ext cx="266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7584" y="598458"/>
            <a:ext cx="713047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36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Polární noc a polární den</a:t>
            </a:r>
            <a:endParaRPr lang="cs-CZ" sz="36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844824"/>
            <a:ext cx="694190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Polární noc nastává za polárním kruhem a znamená to, že</a:t>
            </a:r>
          </a:p>
          <a:p>
            <a:r>
              <a:rPr lang="cs-CZ" dirty="0" smtClean="0"/>
              <a:t>po dobu jednoho dne nevystoupí Slunce nad horizont.</a:t>
            </a:r>
          </a:p>
          <a:p>
            <a:r>
              <a:rPr lang="cs-CZ" dirty="0" smtClean="0"/>
              <a:t>Na severní polokouli je to při prosincovém slunovratu</a:t>
            </a:r>
          </a:p>
          <a:p>
            <a:r>
              <a:rPr lang="cs-CZ" dirty="0" smtClean="0"/>
              <a:t>a na jižní polokouli je to při červnovém slunovratu.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20164" y="3140968"/>
            <a:ext cx="64052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Opakem polární noci je polární den. V tu dobu Slunce</a:t>
            </a:r>
          </a:p>
          <a:p>
            <a:r>
              <a:rPr lang="cs-CZ" dirty="0" smtClean="0"/>
              <a:t>nezapadá pod horizont .                                      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4023354"/>
            <a:ext cx="64267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oblasti pólů Slunce nevychází  - trvá polární noc .</a:t>
            </a:r>
          </a:p>
          <a:p>
            <a:r>
              <a:rPr lang="cs-CZ" dirty="0" smtClean="0"/>
              <a:t>A pak následně půl roku nezapadá – trvá polární den.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4946684"/>
            <a:ext cx="68488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Během polární noci je možné dobře pozorovat </a:t>
            </a:r>
            <a:r>
              <a:rPr lang="cs-CZ" dirty="0" smtClean="0"/>
              <a:t>polární záři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0577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6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Uzivatel\Desktop\f37efada13_72744100_o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71400"/>
            <a:ext cx="9144000" cy="702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0200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SY-Gangnam-Style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468544" y="4920315"/>
            <a:ext cx="609600" cy="6096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555776" y="404664"/>
            <a:ext cx="3158237" cy="147732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36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Doplň věty</a:t>
            </a:r>
          </a:p>
          <a:p>
            <a:pPr algn="ctr"/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3888" y="1052736"/>
            <a:ext cx="807625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0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Správnou odpověď ověř kliknutím pera na tabuli</a:t>
            </a:r>
            <a:endParaRPr lang="cs-CZ" sz="20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63642" y="1780994"/>
            <a:ext cx="7653570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Norsko severský stát ležící na …………………….. ….poloostrově.</a:t>
            </a:r>
          </a:p>
          <a:p>
            <a:r>
              <a:rPr lang="cs-CZ" dirty="0" smtClean="0"/>
              <a:t>Hlavou státu je král………………………………………………………………..</a:t>
            </a:r>
          </a:p>
          <a:p>
            <a:r>
              <a:rPr lang="cs-CZ" dirty="0" smtClean="0"/>
              <a:t>Státní zřízení…………………………………… Hlavní město……………….</a:t>
            </a:r>
          </a:p>
          <a:p>
            <a:r>
              <a:rPr lang="cs-CZ" dirty="0" smtClean="0"/>
              <a:t>leží v jihozápadní časti Norska. </a:t>
            </a:r>
            <a:endParaRPr lang="cs-CZ" dirty="0"/>
          </a:p>
          <a:p>
            <a:r>
              <a:rPr lang="cs-CZ" dirty="0" smtClean="0"/>
              <a:t>Povrch Norska byl modelován ……………………………………………..</a:t>
            </a:r>
          </a:p>
          <a:p>
            <a:r>
              <a:rPr lang="cs-CZ" dirty="0" smtClean="0"/>
              <a:t>Podél celého Norska se táhne …………………………….pohoří, pouze</a:t>
            </a:r>
          </a:p>
          <a:p>
            <a:r>
              <a:rPr lang="cs-CZ" dirty="0" smtClean="0"/>
              <a:t>v okolí hlavního města se rozkládá pobřežní……………………………</a:t>
            </a:r>
          </a:p>
          <a:p>
            <a:r>
              <a:rPr lang="cs-CZ" dirty="0" smtClean="0"/>
              <a:t>Norské řeky se využívají pro výrobu…………………………..............</a:t>
            </a:r>
          </a:p>
          <a:p>
            <a:r>
              <a:rPr lang="cs-CZ" dirty="0" smtClean="0"/>
              <a:t>V Norsku se občas objevují malinkatí tvorové………………………….</a:t>
            </a:r>
          </a:p>
          <a:p>
            <a:r>
              <a:rPr lang="cs-CZ" dirty="0" smtClean="0"/>
              <a:t>Za polárním kruhem můžeme zažít …………..............................</a:t>
            </a:r>
          </a:p>
          <a:p>
            <a:r>
              <a:rPr lang="cs-CZ" dirty="0" smtClean="0"/>
              <a:t>a …………………………a přitom můžeme pozorovat……………………………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559875" y="1650866"/>
            <a:ext cx="2008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Skandinávském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3928" y="2020198"/>
            <a:ext cx="2110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Harald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V. Norský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47826" y="2269351"/>
            <a:ext cx="1306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království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92280" y="2265918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Oslo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92216" y="2740278"/>
            <a:ext cx="2750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pevninským ledovcem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48025" y="335065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40118" y="3109610"/>
            <a:ext cx="2802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Skandinávské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43964" y="3363725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nížina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690242" y="3606475"/>
            <a:ext cx="2263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elektrické energie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28462" y="3954801"/>
            <a:ext cx="10534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trollové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90242" y="4186568"/>
            <a:ext cx="14774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polární den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382360" y="4429173"/>
            <a:ext cx="1465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polární noc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597225" y="4435507"/>
            <a:ext cx="14710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polární záři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0334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1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7" dur="21919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2" grpId="0"/>
      <p:bldP spid="3" grpId="0"/>
      <p:bldP spid="6" grpId="0"/>
      <p:bldP spid="4" grpId="0"/>
      <p:bldP spid="5" grpId="0"/>
      <p:bldP spid="7" grpId="0"/>
      <p:bldP spid="8" grpId="0"/>
      <p:bldP spid="9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0"/>
            <a:ext cx="7125113" cy="924475"/>
          </a:xfrm>
        </p:spPr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6712"/>
            <a:ext cx="8892480" cy="5870111"/>
          </a:xfrm>
        </p:spPr>
        <p:txBody>
          <a:bodyPr>
            <a:normAutofit fontScale="85000" lnSpcReduction="20000"/>
          </a:bodyPr>
          <a:lstStyle/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2"/>
              </a:rPr>
              <a:t>http://</a:t>
            </a:r>
            <a:r>
              <a:rPr lang="pl-PL" dirty="0" smtClean="0">
                <a:hlinkClick r:id="rId2"/>
              </a:rPr>
              <a:t>www.treking.cz/mapy/skandinavie.gif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www.kongehuset.no/aim/kongehuset/16/53/storage/file.image.jpg/Scale?geometry=373x426%3E&amp;Set:quality=100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4"/>
              </a:rPr>
              <a:t>http://upload.wikimedia.org/wikipedia/commons/thumb/6/62/Coat_of_Arms_of_Norway_(1924).svg/170px-Coat_of_Arms_of_Norway_(1924).</a:t>
            </a:r>
            <a:r>
              <a:rPr lang="pl-PL" dirty="0" smtClean="0">
                <a:hlinkClick r:id="rId4"/>
              </a:rPr>
              <a:t>svg.png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5"/>
              </a:rPr>
              <a:t>http://</a:t>
            </a:r>
            <a:r>
              <a:rPr lang="pl-PL" dirty="0" smtClean="0">
                <a:hlinkClick r:id="rId5"/>
              </a:rPr>
              <a:t>www.algar.cz/foto/3-20090806114227.jpg</a:t>
            </a:r>
            <a:r>
              <a:rPr lang="pl-PL" dirty="0" smtClean="0"/>
              <a:t/>
            </a:r>
            <a:br>
              <a:rPr lang="pl-PL" dirty="0" smtClean="0"/>
            </a:br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6"/>
              </a:rPr>
              <a:t>http://www.kompas.estranky.cz/img/picture/1415/%</a:t>
            </a:r>
            <a:r>
              <a:rPr lang="pl-PL" dirty="0" smtClean="0">
                <a:hlinkClick r:id="rId6"/>
              </a:rPr>
              <a:t>C5%A0picberky.jpg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9.12.2012]. Dostupný na WWW: </a:t>
            </a:r>
            <a:r>
              <a:rPr lang="pl-PL" dirty="0">
                <a:hlinkClick r:id="rId7"/>
              </a:rPr>
              <a:t>http://www.geotourist.cz/fotky27620/fotos/_</a:t>
            </a:r>
            <a:r>
              <a:rPr lang="pl-PL" dirty="0" smtClean="0">
                <a:hlinkClick r:id="rId7"/>
              </a:rPr>
              <a:t>vyr_29pozn_norsko.jpg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8"/>
              </a:rPr>
              <a:t>http://</a:t>
            </a:r>
            <a:r>
              <a:rPr lang="pl-PL" dirty="0" smtClean="0">
                <a:hlinkClick r:id="rId8"/>
              </a:rPr>
              <a:t>img2.rajce.idnes.cz/d0203/1/1051/1051283_366649a832a1f2dc38b6cb3d91c3f30a/image.jpg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9"/>
              </a:rPr>
              <a:t>http://</a:t>
            </a:r>
            <a:r>
              <a:rPr lang="pl-PL" dirty="0" smtClean="0">
                <a:hlinkClick r:id="rId9"/>
              </a:rPr>
              <a:t>www.skandinavskydum.cz/files/obrazky/kroj.jpg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0"/>
              </a:rPr>
              <a:t>http://</a:t>
            </a:r>
            <a:r>
              <a:rPr lang="pl-PL" dirty="0" smtClean="0">
                <a:hlinkClick r:id="rId10"/>
              </a:rPr>
              <a:t>b.wz.cz/upload/x/xork42_xf_cz/201106/Sami_Parlament_Karasjok.jpg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1"/>
              </a:rPr>
              <a:t>http://</a:t>
            </a:r>
            <a:r>
              <a:rPr lang="pl-PL" dirty="0" smtClean="0">
                <a:hlinkClick r:id="rId11"/>
              </a:rPr>
              <a:t>nd04.jxs.cz/163/309/f37efada13_72744100_o2.jpg</a:t>
            </a:r>
            <a:endParaRPr lang="pl-PL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770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202</TotalTime>
  <Words>613</Words>
  <Application>Microsoft Office PowerPoint</Application>
  <PresentationFormat>Předvádění na obrazovce (4:3)</PresentationFormat>
  <Paragraphs>118</Paragraphs>
  <Slides>15</Slides>
  <Notes>12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Winter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Honza</cp:lastModifiedBy>
  <cp:revision>29</cp:revision>
  <dcterms:created xsi:type="dcterms:W3CDTF">2012-11-14T14:16:05Z</dcterms:created>
  <dcterms:modified xsi:type="dcterms:W3CDTF">2013-02-07T18:16:39Z</dcterms:modified>
</cp:coreProperties>
</file>