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1" r:id="rId2"/>
    <p:sldId id="270" r:id="rId3"/>
    <p:sldId id="257" r:id="rId4"/>
    <p:sldId id="258" r:id="rId5"/>
    <p:sldId id="259" r:id="rId6"/>
    <p:sldId id="260" r:id="rId7"/>
    <p:sldId id="264" r:id="rId8"/>
    <p:sldId id="263" r:id="rId9"/>
    <p:sldId id="261" r:id="rId10"/>
    <p:sldId id="265" r:id="rId11"/>
    <p:sldId id="262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VY_32_INOVACE_12C_11_Finsko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40B756-0258-4C0E-893F-CCC40CD1728D}" type="presOf" srcId="{0C6E1E16-08A6-4B86-AB9F-749A7749D4C9}" destId="{B7652895-8F40-40B1-8BC2-AD2A1592E4B6}" srcOrd="1" destOrd="0" presId="urn:microsoft.com/office/officeart/2005/8/layout/target3"/>
    <dgm:cxn modelId="{AEC12103-BD7A-46B7-8B6F-0B8DE6BBA4F6}" type="presOf" srcId="{C73C7642-F245-4585-8F88-243F9FAEF6CA}" destId="{0E0F4EFC-82FA-4EC4-801E-BC2F931EC339}" srcOrd="1" destOrd="0" presId="urn:microsoft.com/office/officeart/2005/8/layout/target3"/>
    <dgm:cxn modelId="{81E55690-6E65-4BB1-B0EA-71C68297C760}" type="presOf" srcId="{C73C7642-F245-4585-8F88-243F9FAEF6CA}" destId="{304CA11A-E17E-4999-A128-C72BF543B20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5B3B00D9-CBF2-45BE-9F45-C259CF49EDBD}" type="presOf" srcId="{FBBFC3EA-9D9D-4F3A-BEA6-9C2C0E46BF20}" destId="{601CDFA2-8205-4060-95D5-B0A001D0D0E3}" srcOrd="0" destOrd="0" presId="urn:microsoft.com/office/officeart/2005/8/layout/target3"/>
    <dgm:cxn modelId="{E857F0F2-1832-4B31-B759-762BF8AC17B6}" type="presOf" srcId="{39F8B381-5807-488E-AC22-73DD4140ED4A}" destId="{71045F8C-00FA-488E-A7BD-E2E6753D979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D5EBBDD9-B148-4141-8EC8-CE8C0C36D7BD}" type="presOf" srcId="{EBC41103-E2E5-4D48-9B4B-425520D3D098}" destId="{D3CEBA79-51F7-49AC-8104-9DE2B978BFF4}" srcOrd="1" destOrd="0" presId="urn:microsoft.com/office/officeart/2005/8/layout/target3"/>
    <dgm:cxn modelId="{5585E309-F42A-4FE8-BFDA-9B00F51D853E}" type="presOf" srcId="{445C7998-7549-48B0-BD68-D4F0167F02E5}" destId="{BC35EE03-4121-4EF9-923D-7CB6D30D358D}" srcOrd="0" destOrd="0" presId="urn:microsoft.com/office/officeart/2005/8/layout/target3"/>
    <dgm:cxn modelId="{6D9D15B3-7E53-4B19-90C3-A865D4284CE3}" type="presOf" srcId="{019433A1-1324-4DE1-9E6F-32B851095F74}" destId="{83FE2C4A-F11C-43B1-9923-1AFAA324438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57F7AA8-04D8-47B0-9C80-FC00A4D95DAA}" type="presOf" srcId="{019433A1-1324-4DE1-9E6F-32B851095F74}" destId="{CC1D5B29-8413-4412-9F6D-55E531B84639}" srcOrd="0" destOrd="0" presId="urn:microsoft.com/office/officeart/2005/8/layout/target3"/>
    <dgm:cxn modelId="{471EB089-899B-4A8E-83A5-1C32FD92AE1A}" type="presOf" srcId="{445C7998-7549-48B0-BD68-D4F0167F02E5}" destId="{4D19AB04-24FA-40C2-B203-52AE3D15E171}" srcOrd="1" destOrd="0" presId="urn:microsoft.com/office/officeart/2005/8/layout/target3"/>
    <dgm:cxn modelId="{47942BC8-BF74-4C97-AB11-450A189963B2}" type="presOf" srcId="{0C6E1E16-08A6-4B86-AB9F-749A7749D4C9}" destId="{D8344A4C-A59C-418B-AE84-1CF03F62012F}" srcOrd="0" destOrd="0" presId="urn:microsoft.com/office/officeart/2005/8/layout/target3"/>
    <dgm:cxn modelId="{D59B9BDE-EECA-4CC1-A607-11378A1108C7}" type="presOf" srcId="{9F18DD90-522E-4A06-9EDB-3FF7C7EB6637}" destId="{932F2F5B-E5E6-4E00-9503-10413FFBA7E0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FAF414E-EE1B-449D-92A7-875B08257D66}" type="presOf" srcId="{EBC41103-E2E5-4D48-9B4B-425520D3D098}" destId="{F732C171-B6A8-40AC-BE86-9061B3C3D3B8}" srcOrd="0" destOrd="0" presId="urn:microsoft.com/office/officeart/2005/8/layout/target3"/>
    <dgm:cxn modelId="{E64D60D0-E28E-4DEB-BBF3-11E19DBD353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C6EC4D4F-E278-44FD-843E-032B4708245F}" type="presOf" srcId="{9F18DD90-522E-4A06-9EDB-3FF7C7EB6637}" destId="{D102FEF8-6917-41D2-AE5D-914C1EA8F84A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3CD6D7E-2786-4F05-819C-9E34A5D44BD5}" type="presParOf" srcId="{71045F8C-00FA-488E-A7BD-E2E6753D979D}" destId="{3577EC6B-C980-4F34-8C69-4365E7B8FC8C}" srcOrd="0" destOrd="0" presId="urn:microsoft.com/office/officeart/2005/8/layout/target3"/>
    <dgm:cxn modelId="{AC27A5DB-075A-40A9-B386-9C1E9633BBBA}" type="presParOf" srcId="{71045F8C-00FA-488E-A7BD-E2E6753D979D}" destId="{6940EB87-DC1D-4BC3-9408-9AC2E1FFC039}" srcOrd="1" destOrd="0" presId="urn:microsoft.com/office/officeart/2005/8/layout/target3"/>
    <dgm:cxn modelId="{A55F427A-8F96-49E0-A7CD-6C34C261630F}" type="presParOf" srcId="{71045F8C-00FA-488E-A7BD-E2E6753D979D}" destId="{BC35EE03-4121-4EF9-923D-7CB6D30D358D}" srcOrd="2" destOrd="0" presId="urn:microsoft.com/office/officeart/2005/8/layout/target3"/>
    <dgm:cxn modelId="{8827DB91-79B0-438A-A613-8AFC8BC6DF48}" type="presParOf" srcId="{71045F8C-00FA-488E-A7BD-E2E6753D979D}" destId="{D3840DFA-901C-4049-8AB2-27AC2BA34540}" srcOrd="3" destOrd="0" presId="urn:microsoft.com/office/officeart/2005/8/layout/target3"/>
    <dgm:cxn modelId="{1F7588AF-D9F3-4071-B983-4D74CFB8FF37}" type="presParOf" srcId="{71045F8C-00FA-488E-A7BD-E2E6753D979D}" destId="{5BDA8D49-C64C-4FDF-ACCF-171444A32B21}" srcOrd="4" destOrd="0" presId="urn:microsoft.com/office/officeart/2005/8/layout/target3"/>
    <dgm:cxn modelId="{2CAA548E-4AC2-462D-837B-30F5830FB848}" type="presParOf" srcId="{71045F8C-00FA-488E-A7BD-E2E6753D979D}" destId="{D8344A4C-A59C-418B-AE84-1CF03F62012F}" srcOrd="5" destOrd="0" presId="urn:microsoft.com/office/officeart/2005/8/layout/target3"/>
    <dgm:cxn modelId="{A51C7C74-C350-43A1-9E0C-4E8B86B54816}" type="presParOf" srcId="{71045F8C-00FA-488E-A7BD-E2E6753D979D}" destId="{57DDA582-354B-4295-AE97-083B34E96D1A}" srcOrd="6" destOrd="0" presId="urn:microsoft.com/office/officeart/2005/8/layout/target3"/>
    <dgm:cxn modelId="{95549AEC-7815-4733-B9B8-C25FD0C8FE4A}" type="presParOf" srcId="{71045F8C-00FA-488E-A7BD-E2E6753D979D}" destId="{4A11C032-4DF2-44E5-8C80-1286B3D4B133}" srcOrd="7" destOrd="0" presId="urn:microsoft.com/office/officeart/2005/8/layout/target3"/>
    <dgm:cxn modelId="{4B35DA3E-A9D3-4031-A92E-B570BDA228E6}" type="presParOf" srcId="{71045F8C-00FA-488E-A7BD-E2E6753D979D}" destId="{601CDFA2-8205-4060-95D5-B0A001D0D0E3}" srcOrd="8" destOrd="0" presId="urn:microsoft.com/office/officeart/2005/8/layout/target3"/>
    <dgm:cxn modelId="{9D927403-9C87-4D84-A5E7-35D163540FF3}" type="presParOf" srcId="{71045F8C-00FA-488E-A7BD-E2E6753D979D}" destId="{EA95FEE9-5F68-48C7-93BB-0F8C419DA96D}" srcOrd="9" destOrd="0" presId="urn:microsoft.com/office/officeart/2005/8/layout/target3"/>
    <dgm:cxn modelId="{D631D889-CFBC-4830-87CB-0D4B313E2E8C}" type="presParOf" srcId="{71045F8C-00FA-488E-A7BD-E2E6753D979D}" destId="{BB3828A8-1683-43A3-8BCA-2995B7EAE8F3}" srcOrd="10" destOrd="0" presId="urn:microsoft.com/office/officeart/2005/8/layout/target3"/>
    <dgm:cxn modelId="{7EAE4D03-A202-4D72-914A-425A9EBC9C13}" type="presParOf" srcId="{71045F8C-00FA-488E-A7BD-E2E6753D979D}" destId="{CC1D5B29-8413-4412-9F6D-55E531B84639}" srcOrd="11" destOrd="0" presId="urn:microsoft.com/office/officeart/2005/8/layout/target3"/>
    <dgm:cxn modelId="{C669CC27-6E2F-4AF4-81AD-415BC9194851}" type="presParOf" srcId="{71045F8C-00FA-488E-A7BD-E2E6753D979D}" destId="{AEEDACE7-4427-455B-A155-2C3381828BD7}" srcOrd="12" destOrd="0" presId="urn:microsoft.com/office/officeart/2005/8/layout/target3"/>
    <dgm:cxn modelId="{2A1FACB9-47E6-4C1E-958A-9C4F4C2F222A}" type="presParOf" srcId="{71045F8C-00FA-488E-A7BD-E2E6753D979D}" destId="{7C8531F2-00DF-4DB1-A6C6-AF46193E1BBF}" srcOrd="13" destOrd="0" presId="urn:microsoft.com/office/officeart/2005/8/layout/target3"/>
    <dgm:cxn modelId="{6FFA8718-25E9-4D12-9C21-8CDA505E911B}" type="presParOf" srcId="{71045F8C-00FA-488E-A7BD-E2E6753D979D}" destId="{304CA11A-E17E-4999-A128-C72BF543B20D}" srcOrd="14" destOrd="0" presId="urn:microsoft.com/office/officeart/2005/8/layout/target3"/>
    <dgm:cxn modelId="{2C252641-75B6-49E4-A76C-04A0FF883210}" type="presParOf" srcId="{71045F8C-00FA-488E-A7BD-E2E6753D979D}" destId="{C67EF5F7-B425-49AF-82F9-2446588ED851}" srcOrd="15" destOrd="0" presId="urn:microsoft.com/office/officeart/2005/8/layout/target3"/>
    <dgm:cxn modelId="{6CF86A48-6F05-4062-9FF3-FC251E57812B}" type="presParOf" srcId="{71045F8C-00FA-488E-A7BD-E2E6753D979D}" destId="{14E80F71-B028-4CCE-8C5A-7AE67F9A28C6}" srcOrd="16" destOrd="0" presId="urn:microsoft.com/office/officeart/2005/8/layout/target3"/>
    <dgm:cxn modelId="{071FA046-7F47-42B1-8EE2-48824AF3E250}" type="presParOf" srcId="{71045F8C-00FA-488E-A7BD-E2E6753D979D}" destId="{F732C171-B6A8-40AC-BE86-9061B3C3D3B8}" srcOrd="17" destOrd="0" presId="urn:microsoft.com/office/officeart/2005/8/layout/target3"/>
    <dgm:cxn modelId="{085043A9-008D-453B-85BF-82983A320F01}" type="presParOf" srcId="{71045F8C-00FA-488E-A7BD-E2E6753D979D}" destId="{D8C5187E-68B6-4E2E-86D0-57087190219B}" srcOrd="18" destOrd="0" presId="urn:microsoft.com/office/officeart/2005/8/layout/target3"/>
    <dgm:cxn modelId="{FD21C6A2-1466-4CDE-9036-952572EDA78D}" type="presParOf" srcId="{71045F8C-00FA-488E-A7BD-E2E6753D979D}" destId="{1A909E4D-639C-4CB7-A7CE-FC1133FAA37E}" srcOrd="19" destOrd="0" presId="urn:microsoft.com/office/officeart/2005/8/layout/target3"/>
    <dgm:cxn modelId="{162BF46B-D45A-4B92-952A-3803A1DCD5CB}" type="presParOf" srcId="{71045F8C-00FA-488E-A7BD-E2E6753D979D}" destId="{D102FEF8-6917-41D2-AE5D-914C1EA8F84A}" srcOrd="20" destOrd="0" presId="urn:microsoft.com/office/officeart/2005/8/layout/target3"/>
    <dgm:cxn modelId="{0964222B-4CDB-4A1C-B7B0-FD920207D806}" type="presParOf" srcId="{71045F8C-00FA-488E-A7BD-E2E6753D979D}" destId="{4D19AB04-24FA-40C2-B203-52AE3D15E171}" srcOrd="21" destOrd="0" presId="urn:microsoft.com/office/officeart/2005/8/layout/target3"/>
    <dgm:cxn modelId="{AB8E6169-A352-4DB7-B158-CC15C63CD6F3}" type="presParOf" srcId="{71045F8C-00FA-488E-A7BD-E2E6753D979D}" destId="{B7652895-8F40-40B1-8BC2-AD2A1592E4B6}" srcOrd="22" destOrd="0" presId="urn:microsoft.com/office/officeart/2005/8/layout/target3"/>
    <dgm:cxn modelId="{09A50B55-9F77-4B93-9715-BCAC28FE580B}" type="presParOf" srcId="{71045F8C-00FA-488E-A7BD-E2E6753D979D}" destId="{3F478621-DC04-4E99-8ED0-6EF817E39D41}" srcOrd="23" destOrd="0" presId="urn:microsoft.com/office/officeart/2005/8/layout/target3"/>
    <dgm:cxn modelId="{93489AE3-0F1C-438A-B624-C56DE86BB7A5}" type="presParOf" srcId="{71045F8C-00FA-488E-A7BD-E2E6753D979D}" destId="{83FE2C4A-F11C-43B1-9923-1AFAA3244381}" srcOrd="24" destOrd="0" presId="urn:microsoft.com/office/officeart/2005/8/layout/target3"/>
    <dgm:cxn modelId="{B1EBF9AD-782B-45E3-9217-6E5E39A081DB}" type="presParOf" srcId="{71045F8C-00FA-488E-A7BD-E2E6753D979D}" destId="{0E0F4EFC-82FA-4EC4-801E-BC2F931EC339}" srcOrd="25" destOrd="0" presId="urn:microsoft.com/office/officeart/2005/8/layout/target3"/>
    <dgm:cxn modelId="{45AD2915-E695-43F5-A35E-2F9043A3E8AF}" type="presParOf" srcId="{71045F8C-00FA-488E-A7BD-E2E6753D979D}" destId="{D3CEBA79-51F7-49AC-8104-9DE2B978BFF4}" srcOrd="26" destOrd="0" presId="urn:microsoft.com/office/officeart/2005/8/layout/target3"/>
    <dgm:cxn modelId="{45D75083-E32C-41C2-85D0-0E534693CF33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Mgr. Kuchtová Květoslava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b="0" i="0" u="none" kern="1200" dirty="0" smtClean="0"/>
            <a:t>VY_32_INOVACE_12C_11_Finsko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smtClean="0"/>
            <a:t>: </a:t>
          </a:r>
          <a:r>
            <a:rPr lang="cs-CZ" sz="1700" kern="1200" smtClean="0"/>
            <a:t>Zeměpis 7.ročník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A3A437-744D-415D-A914-146BADABF5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77D217-8D27-4D1B-8910-F2832D271A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958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75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2017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7335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3763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9789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444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6639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2642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8176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7382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6887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4944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7D217-8D27-4D1B-8910-F2832D271A0D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5534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EF584-F261-4A4A-AB4B-58081083E228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F17258-D25F-4A64-9457-3D430AB49F7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ideazeme.cz/files/imagecache/dust_filerenderer_big/files/upload/story_press/3832/nejvy____hora_ji_n_ho_finska_4a76c10a5f.jpg" TargetMode="External"/><Relationship Id="rId3" Type="http://schemas.openxmlformats.org/officeDocument/2006/relationships/hyperlink" Target="http://www.treking.cz/mapy/skandinavie.gif" TargetMode="External"/><Relationship Id="rId7" Type="http://schemas.openxmlformats.org/officeDocument/2006/relationships/hyperlink" Target="http://www.rybolov.com/images/zeme/aland.jpg" TargetMode="External"/><Relationship Id="rId12" Type="http://schemas.openxmlformats.org/officeDocument/2006/relationships/hyperlink" Target="http://krajane.czu.cz/geografie-nab/lib/exe/fetch.php?media=800px-saami_family_1900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2/Finsko-mapa.png" TargetMode="External"/><Relationship Id="rId11" Type="http://schemas.openxmlformats.org/officeDocument/2006/relationships/hyperlink" Target="http://www.skandinavia.szm.sk/pictures/faf/fauna/Sob.jpg" TargetMode="External"/><Relationship Id="rId5" Type="http://schemas.openxmlformats.org/officeDocument/2006/relationships/hyperlink" Target="http://g.denik.cz/1/7b/ctk_finsko_sauli_niinisto_denik-380.jpg" TargetMode="External"/><Relationship Id="rId10" Type="http://schemas.openxmlformats.org/officeDocument/2006/relationships/hyperlink" Target="http://img11.rajce.idnes.cz/d1102/1/1039/1039369_e8a1f9890e4233733ae93cb720f5daa0/images/45_Bazina_vsude_kolem.JPG" TargetMode="External"/><Relationship Id="rId4" Type="http://schemas.openxmlformats.org/officeDocument/2006/relationships/hyperlink" Target="http://nd05.jxs.cz/914/705/6f5020feb9_86990445_o2.png" TargetMode="External"/><Relationship Id="rId9" Type="http://schemas.openxmlformats.org/officeDocument/2006/relationships/hyperlink" Target="http://upload.wikimedia.org/wikipedia/commons/7/7e/HelsinkiPanorama_roccofix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66742511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2092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</p:txBody>
      </p:sp>
    </p:spTree>
    <p:extLst>
      <p:ext uri="{BB962C8B-B14F-4D97-AF65-F5344CB8AC3E}">
        <p14:creationId xmlns:p14="http://schemas.microsoft.com/office/powerpoint/2010/main" val="373523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3827" y="692696"/>
            <a:ext cx="655980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cap="none" spc="0" dirty="0" smtClean="0">
                <a:ln w="50800"/>
                <a:effectLst/>
              </a:rPr>
              <a:t>Státy na Skandinávském</a:t>
            </a:r>
            <a:endParaRPr lang="cs-CZ" sz="3600" b="1" dirty="0" smtClean="0">
              <a:ln w="50800"/>
            </a:endParaRPr>
          </a:p>
          <a:p>
            <a:pPr algn="ctr"/>
            <a:r>
              <a:rPr lang="cs-CZ" sz="3600" b="1" cap="none" spc="0" dirty="0" smtClean="0">
                <a:ln w="50800"/>
                <a:effectLst/>
              </a:rPr>
              <a:t>poloostrově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888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Picture 2" descr="C:\Users\Uzivatel\Desktop\skandinavi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164" y="2140351"/>
            <a:ext cx="409505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8006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64088" y="2321004"/>
            <a:ext cx="198644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Finsko</a:t>
            </a:r>
            <a:endParaRPr lang="cs-CZ" sz="3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1026" name="Picture 2" descr="C:\Users\Kuchtova.ZSPSRV\AppData\Local\Microsoft\Windows\Temporary Internet Files\Content.IE5\GV167M07\MC900018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5219" y="3933056"/>
            <a:ext cx="2280639" cy="185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uchtova.ZSPSRV\Desktop\finsko-karelie-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1601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2727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4293096"/>
            <a:ext cx="540256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333 145 km²</a:t>
            </a:r>
          </a:p>
          <a:p>
            <a:r>
              <a:rPr lang="cs-CZ" dirty="0" smtClean="0"/>
              <a:t>Počet obyvatel         5 350 000</a:t>
            </a:r>
          </a:p>
          <a:p>
            <a:r>
              <a:rPr lang="cs-CZ" dirty="0" smtClean="0"/>
              <a:t>Hlavní město           Helsinky</a:t>
            </a:r>
          </a:p>
          <a:p>
            <a:r>
              <a:rPr lang="cs-CZ" dirty="0" smtClean="0"/>
              <a:t>Hlava státu              prezident </a:t>
            </a:r>
            <a:r>
              <a:rPr lang="cs-CZ" dirty="0" err="1" smtClean="0"/>
              <a:t>Sauli</a:t>
            </a:r>
            <a:r>
              <a:rPr lang="cs-CZ" dirty="0" smtClean="0"/>
              <a:t> </a:t>
            </a:r>
            <a:r>
              <a:rPr lang="cs-CZ" dirty="0" err="1" smtClean="0"/>
              <a:t>Niinisto</a:t>
            </a:r>
            <a:endParaRPr lang="cs-CZ" dirty="0" smtClean="0"/>
          </a:p>
          <a:p>
            <a:r>
              <a:rPr lang="cs-CZ" dirty="0" smtClean="0"/>
              <a:t>Měna                      euro</a:t>
            </a:r>
          </a:p>
          <a:p>
            <a:r>
              <a:rPr lang="cs-CZ" dirty="0" smtClean="0"/>
              <a:t>Jazyk                      finština, švédština</a:t>
            </a:r>
            <a:endParaRPr lang="cs-CZ" dirty="0"/>
          </a:p>
        </p:txBody>
      </p:sp>
      <p:pic>
        <p:nvPicPr>
          <p:cNvPr id="2051" name="Picture 3" descr="C:\Users\Kuchtova.ZSPSRV\AppData\Local\Microsoft\Windows\Temporary Internet Files\Content.IE5\GV167M07\MC900018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761" y="4293096"/>
            <a:ext cx="2664296" cy="202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602973" y="188640"/>
            <a:ext cx="28328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Finsko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2052" name="Picture 4" descr="C:\Users\Kuchtova.ZSPSRV\Desktop\Coat_of_arms_of_Finland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47" y="602726"/>
            <a:ext cx="2286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uchtova.ZSPSRV\Desktop\ctk_finsko_sauli_niinisto_denik-38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081" y="188640"/>
            <a:ext cx="3238391" cy="308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uchtova.ZSPSRV\AppData\Local\Microsoft\Windows\Temporary Internet Files\Content.IE5\OQN6EW5G\MC9003494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096078"/>
            <a:ext cx="1495102" cy="305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02979" y="3460226"/>
            <a:ext cx="2860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Prezident </a:t>
            </a:r>
            <a:r>
              <a:rPr lang="cs-CZ" dirty="0" err="1" smtClean="0"/>
              <a:t>Sauli</a:t>
            </a:r>
            <a:r>
              <a:rPr lang="cs-CZ" dirty="0" smtClean="0"/>
              <a:t> </a:t>
            </a:r>
            <a:r>
              <a:rPr lang="cs-CZ" dirty="0" err="1" smtClean="0"/>
              <a:t>Niinisto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166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332656"/>
            <a:ext cx="28328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Finsko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14223" y="1259468"/>
            <a:ext cx="2593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Zastarale </a:t>
            </a:r>
            <a:r>
              <a:rPr lang="cs-CZ" dirty="0" err="1" smtClean="0"/>
              <a:t>Čuchonsko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6311" y="4437112"/>
            <a:ext cx="71618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Stát ležící na </a:t>
            </a:r>
            <a:r>
              <a:rPr lang="cs-CZ" dirty="0" err="1" smtClean="0"/>
              <a:t>Skadinávském</a:t>
            </a:r>
            <a:r>
              <a:rPr lang="cs-CZ" dirty="0" smtClean="0"/>
              <a:t> poloostrově. Jeho břehy omývá</a:t>
            </a:r>
          </a:p>
          <a:p>
            <a:r>
              <a:rPr lang="cs-CZ" dirty="0" smtClean="0"/>
              <a:t>Baltské moře , Botnický záliv a Finský záliv. Finsko sousedí</a:t>
            </a:r>
          </a:p>
          <a:p>
            <a:r>
              <a:rPr lang="cs-CZ" dirty="0" smtClean="0"/>
              <a:t>S Ruskem, Švédskem, Norskem a Estonskem.</a:t>
            </a:r>
          </a:p>
          <a:p>
            <a:r>
              <a:rPr lang="cs-CZ" dirty="0" smtClean="0"/>
              <a:t>K Finsku náleží i souostroví Alandy.</a:t>
            </a:r>
            <a:endParaRPr lang="cs-CZ" dirty="0"/>
          </a:p>
        </p:txBody>
      </p:sp>
      <p:pic>
        <p:nvPicPr>
          <p:cNvPr id="1029" name="Picture 5" descr="C:\Users\Uzivatel\AppData\Local\Microsoft\Windows\Temporary Internet Files\Content.IE5\NNJURUC5\MC90040576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289" y="1916832"/>
            <a:ext cx="2304256" cy="232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2484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Desktop\279px-Finsko-mapa_c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16632"/>
            <a:ext cx="6552728" cy="655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483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:\Users\Uzivatel\Desktop\untitled.bmp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772816"/>
            <a:ext cx="777686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124654"/>
            <a:ext cx="6688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Najdi v atlase souostroví Alandy, ve kterém zálivu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leží 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43936" y="215061"/>
            <a:ext cx="680186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Souostroví Alandy</a:t>
            </a:r>
            <a:endParaRPr lang="cs-CZ" sz="48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6041" y="476672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67040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87824" y="260648"/>
            <a:ext cx="28328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Finsko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6291" y="1460977"/>
            <a:ext cx="53503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Říká se, že Finsko je zemí lesů a tisíce jezer.</a:t>
            </a:r>
          </a:p>
          <a:p>
            <a:r>
              <a:rPr lang="cs-CZ" dirty="0" smtClean="0"/>
              <a:t>Jezer je ve Finsku 187 000 a jezero Saimaa</a:t>
            </a:r>
          </a:p>
          <a:p>
            <a:r>
              <a:rPr lang="cs-CZ" dirty="0" smtClean="0"/>
              <a:t>Je čtvrté největší v Evropě.</a:t>
            </a:r>
          </a:p>
          <a:p>
            <a:r>
              <a:rPr lang="cs-CZ" dirty="0" smtClean="0"/>
              <a:t>Lesy pokrývají 76 % území.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9718" y="2932515"/>
            <a:ext cx="51556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Finská krajina je  rovinatá s nízkými kopci.</a:t>
            </a:r>
          </a:p>
          <a:p>
            <a:endParaRPr lang="cs-CZ" dirty="0"/>
          </a:p>
        </p:txBody>
      </p:sp>
      <p:pic>
        <p:nvPicPr>
          <p:cNvPr id="1026" name="Picture 2" descr="http://www.lideazeme.cz/files/imagecache/dust_filerenderer_big/files/upload/story_press/3832/nejvy____hora_ji_n_ho_finska_4a76c10a5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95495"/>
            <a:ext cx="7992888" cy="350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13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476672"/>
            <a:ext cx="36728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Helsinky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920314"/>
            <a:ext cx="725480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Centrum Helsinek leží na malém poloostrově ve středu</a:t>
            </a:r>
          </a:p>
          <a:p>
            <a:r>
              <a:rPr lang="cs-CZ" dirty="0" smtClean="0"/>
              <a:t>Finského zálivu.</a:t>
            </a:r>
          </a:p>
          <a:p>
            <a:r>
              <a:rPr lang="cs-CZ" dirty="0" smtClean="0"/>
              <a:t>Helsinky jsou hlavním a zároveň největším finským městem.</a:t>
            </a:r>
          </a:p>
          <a:p>
            <a:r>
              <a:rPr lang="cs-CZ" dirty="0" smtClean="0"/>
              <a:t>Poblíž města se rozprostírají jehličnaté lesy, pastviny a pole.</a:t>
            </a:r>
          </a:p>
          <a:p>
            <a:endParaRPr lang="cs-CZ" dirty="0"/>
          </a:p>
        </p:txBody>
      </p:sp>
      <p:pic>
        <p:nvPicPr>
          <p:cNvPr id="5122" name="Picture 2" descr="C:\Users\Uzivatel\Desktop\800px-HelsinkiPanorama_roccofix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52" y="4169391"/>
            <a:ext cx="7315200" cy="2149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04051" y="3615393"/>
            <a:ext cx="2396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Panorama Helsinek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605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167467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Na severu Finska </a:t>
            </a:r>
            <a:r>
              <a:rPr lang="cs-CZ" dirty="0"/>
              <a:t>bývají deset týdnů v roce bílé noci, během kterých nezapadá slunce. V zimě ve stejné oblasti po téměř osm týdnů vůbec slunce </a:t>
            </a:r>
            <a:r>
              <a:rPr lang="cs-CZ" dirty="0" smtClean="0"/>
              <a:t>nevyjde.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7294" y="404664"/>
            <a:ext cx="635783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0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Finsko - zajímavosti</a:t>
            </a:r>
            <a:endParaRPr lang="cs-CZ" sz="40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6408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5213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332656"/>
            <a:ext cx="28328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Finsko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9314" y="1556791"/>
            <a:ext cx="6096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Nebo také </a:t>
            </a:r>
            <a:r>
              <a:rPr lang="cs-CZ" dirty="0" err="1" smtClean="0"/>
              <a:t>Suomi</a:t>
            </a:r>
            <a:r>
              <a:rPr lang="cs-CZ" dirty="0" smtClean="0"/>
              <a:t>, což v překladu znamená Bažina.</a:t>
            </a:r>
          </a:p>
          <a:p>
            <a:r>
              <a:rPr lang="cs-CZ" dirty="0" smtClean="0"/>
              <a:t>To proto, že polovinu Finska tvoří bažiny.</a:t>
            </a:r>
            <a:endParaRPr lang="cs-CZ" dirty="0"/>
          </a:p>
        </p:txBody>
      </p:sp>
      <p:pic>
        <p:nvPicPr>
          <p:cNvPr id="1026" name="Picture 2" descr="C:\Users\Uzivatel\Desktop\45_Bazina_vsude_kole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92896"/>
            <a:ext cx="7488832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25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332656"/>
            <a:ext cx="28328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Finsko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628800"/>
            <a:ext cx="735746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Docela na severu Finska / ale i Norska nebo Švédska /</a:t>
            </a:r>
          </a:p>
          <a:p>
            <a:r>
              <a:rPr lang="cs-CZ" dirty="0" smtClean="0"/>
              <a:t>Žijí </a:t>
            </a:r>
            <a:r>
              <a:rPr lang="cs-CZ" dirty="0" err="1" smtClean="0"/>
              <a:t>Saamové</a:t>
            </a:r>
            <a:r>
              <a:rPr lang="cs-CZ" dirty="0" smtClean="0"/>
              <a:t>, dříve Laponci. Pro </a:t>
            </a:r>
            <a:r>
              <a:rPr lang="cs-CZ" dirty="0" err="1" smtClean="0"/>
              <a:t>Saamy</a:t>
            </a:r>
            <a:r>
              <a:rPr lang="cs-CZ" dirty="0" smtClean="0"/>
              <a:t> to je však urážka.</a:t>
            </a:r>
          </a:p>
          <a:p>
            <a:r>
              <a:rPr lang="cs-CZ" dirty="0" smtClean="0"/>
              <a:t>Dříve </a:t>
            </a:r>
            <a:r>
              <a:rPr lang="cs-CZ" dirty="0" err="1" smtClean="0"/>
              <a:t>Saamové</a:t>
            </a:r>
            <a:r>
              <a:rPr lang="cs-CZ" dirty="0" smtClean="0"/>
              <a:t> putovali za stády sobů. Dnes je většina</a:t>
            </a:r>
          </a:p>
          <a:p>
            <a:r>
              <a:rPr lang="cs-CZ" dirty="0" err="1" smtClean="0"/>
              <a:t>Saamů</a:t>
            </a:r>
            <a:r>
              <a:rPr lang="cs-CZ" dirty="0" smtClean="0"/>
              <a:t> usedlých, jen hrstka z nich ještě žije ve stanech</a:t>
            </a:r>
          </a:p>
          <a:p>
            <a:r>
              <a:rPr lang="cs-CZ" dirty="0" smtClean="0"/>
              <a:t>a následují stáda. Pro </a:t>
            </a:r>
            <a:r>
              <a:rPr lang="cs-CZ" dirty="0" err="1" smtClean="0"/>
              <a:t>Saamy</a:t>
            </a:r>
            <a:r>
              <a:rPr lang="cs-CZ" dirty="0" smtClean="0"/>
              <a:t> je nejhezčím svátkem svátek</a:t>
            </a:r>
          </a:p>
          <a:p>
            <a:r>
              <a:rPr lang="cs-CZ" dirty="0" smtClean="0"/>
              <a:t>sv. Marie. To se obléknou do pestrých krojů v červené, modré</a:t>
            </a:r>
          </a:p>
          <a:p>
            <a:r>
              <a:rPr lang="cs-CZ" dirty="0" smtClean="0"/>
              <a:t>a zlaté barvě.</a:t>
            </a:r>
            <a:endParaRPr lang="cs-CZ" dirty="0"/>
          </a:p>
        </p:txBody>
      </p:sp>
      <p:pic>
        <p:nvPicPr>
          <p:cNvPr id="2050" name="Picture 2" descr="C:\Users\Uzivatel\Desktop\4a59908354_64258377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80261"/>
            <a:ext cx="3240360" cy="2506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krajane.czu.cz/geografie-nab/lib/exe/fetch.php?media=800px-saami_family_19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25785"/>
            <a:ext cx="4536504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358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548680"/>
            <a:ext cx="378020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Doplň věty</a:t>
            </a:r>
            <a:endParaRPr lang="cs-CZ" sz="4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5198" y="1345162"/>
            <a:ext cx="7377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Správnou odpověď ověř kliknutím pera na tabuli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598" y="2588080"/>
            <a:ext cx="776520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Stát ležící na </a:t>
            </a:r>
            <a:r>
              <a:rPr lang="cs-CZ" dirty="0" smtClean="0"/>
              <a:t>………………………….poloostrově</a:t>
            </a:r>
            <a:r>
              <a:rPr lang="cs-CZ" dirty="0"/>
              <a:t>. Jeho břehy omývá</a:t>
            </a:r>
          </a:p>
          <a:p>
            <a:r>
              <a:rPr lang="cs-CZ" dirty="0" smtClean="0"/>
              <a:t>……………….moře </a:t>
            </a:r>
            <a:r>
              <a:rPr lang="cs-CZ" dirty="0"/>
              <a:t>, </a:t>
            </a:r>
            <a:r>
              <a:rPr lang="cs-CZ" dirty="0" smtClean="0"/>
              <a:t>……………….záliv </a:t>
            </a:r>
            <a:r>
              <a:rPr lang="cs-CZ" dirty="0"/>
              <a:t>a </a:t>
            </a:r>
            <a:r>
              <a:rPr lang="cs-CZ" dirty="0" smtClean="0"/>
              <a:t>……………..záliv</a:t>
            </a:r>
            <a:r>
              <a:rPr lang="cs-CZ" dirty="0"/>
              <a:t>. Finsko sousedí</a:t>
            </a:r>
          </a:p>
          <a:p>
            <a:r>
              <a:rPr lang="cs-CZ" dirty="0" smtClean="0"/>
              <a:t>s…………….,……………….., ………………..a………………………</a:t>
            </a:r>
            <a:endParaRPr lang="cs-CZ" dirty="0"/>
          </a:p>
          <a:p>
            <a:r>
              <a:rPr lang="cs-CZ" dirty="0"/>
              <a:t>K Finsku náleží i </a:t>
            </a:r>
            <a:r>
              <a:rPr lang="cs-CZ" dirty="0" smtClean="0"/>
              <a:t>souostroví………………</a:t>
            </a:r>
          </a:p>
          <a:p>
            <a:r>
              <a:rPr lang="cs-CZ" dirty="0" smtClean="0"/>
              <a:t>Říká se, že Finsko je země………………a tisíce …………………</a:t>
            </a:r>
          </a:p>
          <a:p>
            <a:r>
              <a:rPr lang="cs-CZ" dirty="0" smtClean="0"/>
              <a:t>Finsko nebo také </a:t>
            </a:r>
            <a:r>
              <a:rPr lang="cs-CZ" dirty="0" err="1" smtClean="0"/>
              <a:t>Suomi</a:t>
            </a:r>
            <a:r>
              <a:rPr lang="cs-CZ" dirty="0" smtClean="0"/>
              <a:t>, což v překladu znamená……………………</a:t>
            </a:r>
          </a:p>
          <a:p>
            <a:r>
              <a:rPr lang="cs-CZ" dirty="0" smtClean="0"/>
              <a:t>Hlavní město Finska jsou…………………………….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2426350"/>
            <a:ext cx="2008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Skandinávském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2812286"/>
            <a:ext cx="1031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Baltské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43762" y="2799063"/>
            <a:ext cx="1176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Botnický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0072" y="2788177"/>
            <a:ext cx="92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Finský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17982" y="3029406"/>
            <a:ext cx="1105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Ruskem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3029406"/>
            <a:ext cx="1211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Norskem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32225" y="30508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Švédskem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3050800"/>
            <a:ext cx="1443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Estonskem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49935" y="3303568"/>
            <a:ext cx="970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Alandy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20687" y="3633013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lesů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72635" y="3607784"/>
            <a:ext cx="782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jezer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20270" y="3890625"/>
            <a:ext cx="1220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bažina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03422" y="4215791"/>
            <a:ext cx="1162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Helsinky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010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5" grpId="0"/>
      <p:bldP spid="16" grpId="0"/>
      <p:bldP spid="23" grpId="0"/>
      <p:bldP spid="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7"/>
            <a:ext cx="9144000" cy="5445224"/>
          </a:xfrm>
        </p:spPr>
        <p:txBody>
          <a:bodyPr>
            <a:normAutofit fontScale="775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www.treking.cz/mapy/skandinavie.gif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nd05.jxs.cz/914/705/6f5020feb9_86990445_o2.png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g.denik.cz/1/7b/ctk_finsko_sauli_niinisto_denik-380.jpg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upload.wikimedia.org/wikipedia/commons/f/f2/Finsko-mapa.png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www.rybolov.com/images/zeme/aland.jpg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8"/>
              </a:rPr>
              <a:t>http://www.lideazeme.cz/files/imagecache/dust_filerenderer_big/files/upload/story_press/3832/nejvy____</a:t>
            </a:r>
            <a:r>
              <a:rPr lang="pl-PL" dirty="0" smtClean="0">
                <a:hlinkClick r:id="rId8"/>
              </a:rPr>
              <a:t>hora_ji_n_ho_finska_4a76c10a5f.jpg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upload.wikimedia.org/wikipedia/commons/7/7e/HelsinkiPanorama_roccofixed.jpg</a:t>
            </a:r>
            <a:endParaRPr lang="cs-CZ" dirty="0"/>
          </a:p>
          <a:p>
            <a:r>
              <a:rPr lang="cs-CZ" dirty="0"/>
              <a:t>INTERNET. </a:t>
            </a:r>
            <a:r>
              <a:rPr lang="cs-CZ" i="1" dirty="0"/>
              <a:t>www.google.cz</a:t>
            </a:r>
            <a:r>
              <a:rPr lang="cs-CZ" dirty="0"/>
              <a:t> [online]. [cit. 14.1.2013].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img11.rajce.idnes.cz/d1102/1/1039/1039369_e8a1f9890e4233733ae93cb720f5daa0/images/45_Bazina_vsude_kolem.JPG</a:t>
            </a:r>
            <a:endParaRPr lang="cs-CZ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www.skandinavia.szm.sk/pictures/faf/fauna/Sob.jpg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krajane.czu.cz/geografie-nab/lib/exe/fetch.php?media=800px-saami_family_1900.jpg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049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344</TotalTime>
  <Words>439</Words>
  <Application>Microsoft Office PowerPoint</Application>
  <PresentationFormat>Předvádění na obrazovce (4:3)</PresentationFormat>
  <Paragraphs>97</Paragraphs>
  <Slides>15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Winter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Květoslava Kuchtová</dc:creator>
  <cp:lastModifiedBy>Honza</cp:lastModifiedBy>
  <cp:revision>28</cp:revision>
  <dcterms:created xsi:type="dcterms:W3CDTF">2012-11-15T15:02:38Z</dcterms:created>
  <dcterms:modified xsi:type="dcterms:W3CDTF">2013-02-07T18:18:38Z</dcterms:modified>
</cp:coreProperties>
</file>