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69" r:id="rId2"/>
    <p:sldId id="268" r:id="rId3"/>
    <p:sldId id="261" r:id="rId4"/>
    <p:sldId id="256" r:id="rId5"/>
    <p:sldId id="257" r:id="rId6"/>
    <p:sldId id="258" r:id="rId7"/>
    <p:sldId id="259" r:id="rId8"/>
    <p:sldId id="262" r:id="rId9"/>
    <p:sldId id="260" r:id="rId10"/>
    <p:sldId id="263" r:id="rId11"/>
    <p:sldId id="264" r:id="rId12"/>
    <p:sldId id="265" r:id="rId13"/>
    <p:sldId id="266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2" y="-7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Kuchtová Květoslava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b="0" i="0" u="none" dirty="0" smtClean="0"/>
            <a:t>VY_32_INOVACE_12C_12_Island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Zeměpis 7.ročník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6D5FB5D-4A93-4412-8C7C-0D61BA170AE5}" type="presOf" srcId="{0C6E1E16-08A6-4B86-AB9F-749A7749D4C9}" destId="{B7652895-8F40-40B1-8BC2-AD2A1592E4B6}" srcOrd="1" destOrd="0" presId="urn:microsoft.com/office/officeart/2005/8/layout/target3"/>
    <dgm:cxn modelId="{903235EF-0C8B-45D9-8C0D-A46F0CFDC920}" type="presOf" srcId="{C73C7642-F245-4585-8F88-243F9FAEF6CA}" destId="{304CA11A-E17E-4999-A128-C72BF543B20D}" srcOrd="0" destOrd="0" presId="urn:microsoft.com/office/officeart/2005/8/layout/target3"/>
    <dgm:cxn modelId="{51CD997A-44D1-41D9-872E-522BD908DA16}" type="presOf" srcId="{C73C7642-F245-4585-8F88-243F9FAEF6CA}" destId="{0E0F4EFC-82FA-4EC4-801E-BC2F931EC339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C91905D7-7199-498C-96A9-9CE0809C744D}" type="presOf" srcId="{019433A1-1324-4DE1-9E6F-32B851095F74}" destId="{CC1D5B29-8413-4412-9F6D-55E531B84639}" srcOrd="0" destOrd="0" presId="urn:microsoft.com/office/officeart/2005/8/layout/target3"/>
    <dgm:cxn modelId="{DD98CF96-E10C-40EC-BE98-F4431F87110C}" type="presOf" srcId="{019433A1-1324-4DE1-9E6F-32B851095F74}" destId="{83FE2C4A-F11C-43B1-9923-1AFAA3244381}" srcOrd="1" destOrd="0" presId="urn:microsoft.com/office/officeart/2005/8/layout/target3"/>
    <dgm:cxn modelId="{73858443-E72C-42AF-9991-652567360FC2}" type="presOf" srcId="{9F18DD90-522E-4A06-9EDB-3FF7C7EB6637}" destId="{D102FEF8-6917-41D2-AE5D-914C1EA8F84A}" srcOrd="0" destOrd="0" presId="urn:microsoft.com/office/officeart/2005/8/layout/target3"/>
    <dgm:cxn modelId="{4330897B-2C28-48D2-9291-DB47E89693C4}" type="presOf" srcId="{0C6E1E16-08A6-4B86-AB9F-749A7749D4C9}" destId="{D8344A4C-A59C-418B-AE84-1CF03F62012F}" srcOrd="0" destOrd="0" presId="urn:microsoft.com/office/officeart/2005/8/layout/target3"/>
    <dgm:cxn modelId="{836C6EE9-0715-40FD-9ADD-4F2BFA95FAA8}" type="presOf" srcId="{FBBFC3EA-9D9D-4F3A-BEA6-9C2C0E46BF20}" destId="{3F478621-DC04-4E99-8ED0-6EF817E39D41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2ABD10E-3E80-49D8-AA99-C3E9D69EB1D7}" type="presOf" srcId="{EBC41103-E2E5-4D48-9B4B-425520D3D098}" destId="{F732C171-B6A8-40AC-BE86-9061B3C3D3B8}" srcOrd="0" destOrd="0" presId="urn:microsoft.com/office/officeart/2005/8/layout/target3"/>
    <dgm:cxn modelId="{43EAA4BC-8EC7-48A5-ADBB-5CD3A14581DE}" type="presOf" srcId="{39F8B381-5807-488E-AC22-73DD4140ED4A}" destId="{71045F8C-00FA-488E-A7BD-E2E6753D979D}" srcOrd="0" destOrd="0" presId="urn:microsoft.com/office/officeart/2005/8/layout/target3"/>
    <dgm:cxn modelId="{089B65AA-0039-4EED-BDF1-CD79C37CC10C}" type="presOf" srcId="{9F18DD90-522E-4A06-9EDB-3FF7C7EB6637}" destId="{932F2F5B-E5E6-4E00-9503-10413FFBA7E0}" srcOrd="1" destOrd="0" presId="urn:microsoft.com/office/officeart/2005/8/layout/target3"/>
    <dgm:cxn modelId="{8E29C5BC-BA07-45FF-85E8-8878724A2323}" type="presOf" srcId="{FBBFC3EA-9D9D-4F3A-BEA6-9C2C0E46BF20}" destId="{601CDFA2-8205-4060-95D5-B0A001D0D0E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A4A0731B-149A-4F00-836E-221DFE63E4B2}" type="presOf" srcId="{445C7998-7549-48B0-BD68-D4F0167F02E5}" destId="{4D19AB04-24FA-40C2-B203-52AE3D15E171}" srcOrd="1" destOrd="0" presId="urn:microsoft.com/office/officeart/2005/8/layout/target3"/>
    <dgm:cxn modelId="{68652670-7D1E-4DC2-B833-E32860D902CF}" type="presOf" srcId="{445C7998-7549-48B0-BD68-D4F0167F02E5}" destId="{BC35EE03-4121-4EF9-923D-7CB6D30D358D}" srcOrd="0" destOrd="0" presId="urn:microsoft.com/office/officeart/2005/8/layout/target3"/>
    <dgm:cxn modelId="{560597D1-2404-4719-B0EC-7A219F86F45C}" type="presOf" srcId="{EBC41103-E2E5-4D48-9B4B-425520D3D098}" destId="{D3CEBA79-51F7-49AC-8104-9DE2B978BFF4}" srcOrd="1" destOrd="0" presId="urn:microsoft.com/office/officeart/2005/8/layout/target3"/>
    <dgm:cxn modelId="{A21C6F88-692F-4C41-BB8C-0C8D0C3F7B87}" type="presParOf" srcId="{71045F8C-00FA-488E-A7BD-E2E6753D979D}" destId="{3577EC6B-C980-4F34-8C69-4365E7B8FC8C}" srcOrd="0" destOrd="0" presId="urn:microsoft.com/office/officeart/2005/8/layout/target3"/>
    <dgm:cxn modelId="{DF9F23C9-7861-4A06-9E56-1CF28EB0A98C}" type="presParOf" srcId="{71045F8C-00FA-488E-A7BD-E2E6753D979D}" destId="{6940EB87-DC1D-4BC3-9408-9AC2E1FFC039}" srcOrd="1" destOrd="0" presId="urn:microsoft.com/office/officeart/2005/8/layout/target3"/>
    <dgm:cxn modelId="{BEAF4F1F-C723-40C3-9EC9-D0CB46A6F05A}" type="presParOf" srcId="{71045F8C-00FA-488E-A7BD-E2E6753D979D}" destId="{BC35EE03-4121-4EF9-923D-7CB6D30D358D}" srcOrd="2" destOrd="0" presId="urn:microsoft.com/office/officeart/2005/8/layout/target3"/>
    <dgm:cxn modelId="{573D0F30-A97C-427F-9E14-E8928B3CD2C3}" type="presParOf" srcId="{71045F8C-00FA-488E-A7BD-E2E6753D979D}" destId="{D3840DFA-901C-4049-8AB2-27AC2BA34540}" srcOrd="3" destOrd="0" presId="urn:microsoft.com/office/officeart/2005/8/layout/target3"/>
    <dgm:cxn modelId="{1927BDFF-686A-4212-BD00-48638994B04E}" type="presParOf" srcId="{71045F8C-00FA-488E-A7BD-E2E6753D979D}" destId="{5BDA8D49-C64C-4FDF-ACCF-171444A32B21}" srcOrd="4" destOrd="0" presId="urn:microsoft.com/office/officeart/2005/8/layout/target3"/>
    <dgm:cxn modelId="{9FA6AEC9-B515-44EA-AE2B-40B46B885412}" type="presParOf" srcId="{71045F8C-00FA-488E-A7BD-E2E6753D979D}" destId="{D8344A4C-A59C-418B-AE84-1CF03F62012F}" srcOrd="5" destOrd="0" presId="urn:microsoft.com/office/officeart/2005/8/layout/target3"/>
    <dgm:cxn modelId="{22F51DAE-C333-4877-A75E-0F5C42223B8C}" type="presParOf" srcId="{71045F8C-00FA-488E-A7BD-E2E6753D979D}" destId="{57DDA582-354B-4295-AE97-083B34E96D1A}" srcOrd="6" destOrd="0" presId="urn:microsoft.com/office/officeart/2005/8/layout/target3"/>
    <dgm:cxn modelId="{38DF04DB-1141-4314-87B9-5250C94C2152}" type="presParOf" srcId="{71045F8C-00FA-488E-A7BD-E2E6753D979D}" destId="{4A11C032-4DF2-44E5-8C80-1286B3D4B133}" srcOrd="7" destOrd="0" presId="urn:microsoft.com/office/officeart/2005/8/layout/target3"/>
    <dgm:cxn modelId="{E599A94A-903E-45FA-BF1F-0C337DE1AE99}" type="presParOf" srcId="{71045F8C-00FA-488E-A7BD-E2E6753D979D}" destId="{601CDFA2-8205-4060-95D5-B0A001D0D0E3}" srcOrd="8" destOrd="0" presId="urn:microsoft.com/office/officeart/2005/8/layout/target3"/>
    <dgm:cxn modelId="{6C5CB294-C812-4D34-BF5E-4808A2EA4CE7}" type="presParOf" srcId="{71045F8C-00FA-488E-A7BD-E2E6753D979D}" destId="{EA95FEE9-5F68-48C7-93BB-0F8C419DA96D}" srcOrd="9" destOrd="0" presId="urn:microsoft.com/office/officeart/2005/8/layout/target3"/>
    <dgm:cxn modelId="{F111F737-8BC3-46F2-9E4B-07DEE31A5A9A}" type="presParOf" srcId="{71045F8C-00FA-488E-A7BD-E2E6753D979D}" destId="{BB3828A8-1683-43A3-8BCA-2995B7EAE8F3}" srcOrd="10" destOrd="0" presId="urn:microsoft.com/office/officeart/2005/8/layout/target3"/>
    <dgm:cxn modelId="{2C14C4DC-0252-486E-BFAA-10DE15CC763B}" type="presParOf" srcId="{71045F8C-00FA-488E-A7BD-E2E6753D979D}" destId="{CC1D5B29-8413-4412-9F6D-55E531B84639}" srcOrd="11" destOrd="0" presId="urn:microsoft.com/office/officeart/2005/8/layout/target3"/>
    <dgm:cxn modelId="{296B0916-BA69-410B-9255-021508F2298A}" type="presParOf" srcId="{71045F8C-00FA-488E-A7BD-E2E6753D979D}" destId="{AEEDACE7-4427-455B-A155-2C3381828BD7}" srcOrd="12" destOrd="0" presId="urn:microsoft.com/office/officeart/2005/8/layout/target3"/>
    <dgm:cxn modelId="{ABEC3BB6-BDF6-4F31-8687-1C4EA6970643}" type="presParOf" srcId="{71045F8C-00FA-488E-A7BD-E2E6753D979D}" destId="{7C8531F2-00DF-4DB1-A6C6-AF46193E1BBF}" srcOrd="13" destOrd="0" presId="urn:microsoft.com/office/officeart/2005/8/layout/target3"/>
    <dgm:cxn modelId="{FEAE00B9-0286-4EEB-B1D4-AAAD3C6CDFE3}" type="presParOf" srcId="{71045F8C-00FA-488E-A7BD-E2E6753D979D}" destId="{304CA11A-E17E-4999-A128-C72BF543B20D}" srcOrd="14" destOrd="0" presId="urn:microsoft.com/office/officeart/2005/8/layout/target3"/>
    <dgm:cxn modelId="{1345F981-9C47-4EBE-ABD4-2F791F343E11}" type="presParOf" srcId="{71045F8C-00FA-488E-A7BD-E2E6753D979D}" destId="{C67EF5F7-B425-49AF-82F9-2446588ED851}" srcOrd="15" destOrd="0" presId="urn:microsoft.com/office/officeart/2005/8/layout/target3"/>
    <dgm:cxn modelId="{BAD86F3A-3757-4954-9E8A-9509C0364B70}" type="presParOf" srcId="{71045F8C-00FA-488E-A7BD-E2E6753D979D}" destId="{14E80F71-B028-4CCE-8C5A-7AE67F9A28C6}" srcOrd="16" destOrd="0" presId="urn:microsoft.com/office/officeart/2005/8/layout/target3"/>
    <dgm:cxn modelId="{DC41837A-5E48-4D0E-BE70-E2C12C69A83B}" type="presParOf" srcId="{71045F8C-00FA-488E-A7BD-E2E6753D979D}" destId="{F732C171-B6A8-40AC-BE86-9061B3C3D3B8}" srcOrd="17" destOrd="0" presId="urn:microsoft.com/office/officeart/2005/8/layout/target3"/>
    <dgm:cxn modelId="{4E468F8B-4D8B-4738-AB8A-CE06B4717F83}" type="presParOf" srcId="{71045F8C-00FA-488E-A7BD-E2E6753D979D}" destId="{D8C5187E-68B6-4E2E-86D0-57087190219B}" srcOrd="18" destOrd="0" presId="urn:microsoft.com/office/officeart/2005/8/layout/target3"/>
    <dgm:cxn modelId="{83DAFEFA-0A3C-490C-8D5A-17FD7381453E}" type="presParOf" srcId="{71045F8C-00FA-488E-A7BD-E2E6753D979D}" destId="{1A909E4D-639C-4CB7-A7CE-FC1133FAA37E}" srcOrd="19" destOrd="0" presId="urn:microsoft.com/office/officeart/2005/8/layout/target3"/>
    <dgm:cxn modelId="{138DD6BA-C164-4863-A8D9-D03110BE3F07}" type="presParOf" srcId="{71045F8C-00FA-488E-A7BD-E2E6753D979D}" destId="{D102FEF8-6917-41D2-AE5D-914C1EA8F84A}" srcOrd="20" destOrd="0" presId="urn:microsoft.com/office/officeart/2005/8/layout/target3"/>
    <dgm:cxn modelId="{F8738355-FF14-40A4-B567-4B0DB1B45D06}" type="presParOf" srcId="{71045F8C-00FA-488E-A7BD-E2E6753D979D}" destId="{4D19AB04-24FA-40C2-B203-52AE3D15E171}" srcOrd="21" destOrd="0" presId="urn:microsoft.com/office/officeart/2005/8/layout/target3"/>
    <dgm:cxn modelId="{4161EE5B-611A-4434-A042-004C22B15287}" type="presParOf" srcId="{71045F8C-00FA-488E-A7BD-E2E6753D979D}" destId="{B7652895-8F40-40B1-8BC2-AD2A1592E4B6}" srcOrd="22" destOrd="0" presId="urn:microsoft.com/office/officeart/2005/8/layout/target3"/>
    <dgm:cxn modelId="{5B44A80E-324B-4A63-A39E-00740F8E4B02}" type="presParOf" srcId="{71045F8C-00FA-488E-A7BD-E2E6753D979D}" destId="{3F478621-DC04-4E99-8ED0-6EF817E39D41}" srcOrd="23" destOrd="0" presId="urn:microsoft.com/office/officeart/2005/8/layout/target3"/>
    <dgm:cxn modelId="{C067E4C9-10C1-4DAD-81BC-6093FAB5383F}" type="presParOf" srcId="{71045F8C-00FA-488E-A7BD-E2E6753D979D}" destId="{83FE2C4A-F11C-43B1-9923-1AFAA3244381}" srcOrd="24" destOrd="0" presId="urn:microsoft.com/office/officeart/2005/8/layout/target3"/>
    <dgm:cxn modelId="{396FD100-788E-4B84-A1E2-CC5A272A50B7}" type="presParOf" srcId="{71045F8C-00FA-488E-A7BD-E2E6753D979D}" destId="{0E0F4EFC-82FA-4EC4-801E-BC2F931EC339}" srcOrd="25" destOrd="0" presId="urn:microsoft.com/office/officeart/2005/8/layout/target3"/>
    <dgm:cxn modelId="{66473CA8-038C-4A5D-B2F2-5C54508F1518}" type="presParOf" srcId="{71045F8C-00FA-488E-A7BD-E2E6753D979D}" destId="{D3CEBA79-51F7-49AC-8104-9DE2B978BFF4}" srcOrd="26" destOrd="0" presId="urn:microsoft.com/office/officeart/2005/8/layout/target3"/>
    <dgm:cxn modelId="{8A76320B-A258-409A-8448-D3299A7623E3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</a:t>
          </a:r>
          <a:r>
            <a:rPr lang="cs-CZ" sz="1700" kern="1200" dirty="0" smtClean="0"/>
            <a:t>: Mgr. Kuchtová Květoslava</a:t>
          </a:r>
          <a:endParaRPr lang="cs-CZ" sz="17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: </a:t>
          </a:r>
          <a:r>
            <a:rPr lang="cs-CZ" sz="1700" b="0" i="0" u="none" kern="1200" dirty="0" smtClean="0"/>
            <a:t>VY_32_INOVACE_12C_12_Island</a:t>
          </a:r>
          <a:endParaRPr lang="cs-CZ" sz="17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Téma</a:t>
          </a:r>
          <a:r>
            <a:rPr lang="cs-CZ" sz="1700" kern="1200" dirty="0" smtClean="0"/>
            <a:t>: </a:t>
          </a:r>
          <a:r>
            <a:rPr lang="cs-CZ" sz="1700" kern="1200" dirty="0" smtClean="0"/>
            <a:t>Zeměpis 7.ročník</a:t>
          </a:r>
          <a:endParaRPr lang="cs-CZ" sz="17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CZ.1.07/1.4.00/21.1431</a:t>
          </a:r>
          <a:endParaRPr lang="cs-CZ" sz="17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98000"/>
                <a:satMod val="120000"/>
                <a:lumMod val="11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EE2011-B92F-4E35-A362-18729C4D78A9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82AA80-03EB-4C42-A4E8-AD80CE236D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89908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82AA80-03EB-4C42-A4E8-AD80CE236DEF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41676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82AA80-03EB-4C42-A4E8-AD80CE236DEF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05914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82AA80-03EB-4C42-A4E8-AD80CE236DEF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50935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82AA80-03EB-4C42-A4E8-AD80CE236DEF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90747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82AA80-03EB-4C42-A4E8-AD80CE236DEF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15445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82AA80-03EB-4C42-A4E8-AD80CE236DEF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62259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82AA80-03EB-4C42-A4E8-AD80CE236DEF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45949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82AA80-03EB-4C42-A4E8-AD80CE236DEF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2500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82AA80-03EB-4C42-A4E8-AD80CE236DEF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453904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82AA80-03EB-4C42-A4E8-AD80CE236DEF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269216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82AA80-03EB-4C42-A4E8-AD80CE236DEF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56444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C1328-7A93-4589-9A4D-FCD048370BC6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D2FF3-A235-4D4E-B24C-8C90750E89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C1328-7A93-4589-9A4D-FCD048370BC6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D2FF3-A235-4D4E-B24C-8C90750E89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C1328-7A93-4589-9A4D-FCD048370BC6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D2FF3-A235-4D4E-B24C-8C90750E89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C1328-7A93-4589-9A4D-FCD048370BC6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D2FF3-A235-4D4E-B24C-8C90750E89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C1328-7A93-4589-9A4D-FCD048370BC6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D2FF3-A235-4D4E-B24C-8C90750E89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C1328-7A93-4589-9A4D-FCD048370BC6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D2FF3-A235-4D4E-B24C-8C90750E89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C1328-7A93-4589-9A4D-FCD048370BC6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D2FF3-A235-4D4E-B24C-8C90750E89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C1328-7A93-4589-9A4D-FCD048370BC6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D2FF3-A235-4D4E-B24C-8C90750E89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C1328-7A93-4589-9A4D-FCD048370BC6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D2FF3-A235-4D4E-B24C-8C90750E89A3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C1328-7A93-4589-9A4D-FCD048370BC6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D2FF3-A235-4D4E-B24C-8C90750E89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C1328-7A93-4589-9A4D-FCD048370BC6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5D2FF3-A235-4D4E-B24C-8C90750E89A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1C1328-7A93-4589-9A4D-FCD048370BC6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5D2FF3-A235-4D4E-B24C-8C90750E89A3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wmf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io-info.cz/uploads/images/Kosmetika/Blue_Lagoon_Iceland/Blue_Lagoon_Spa.jpg" TargetMode="External"/><Relationship Id="rId3" Type="http://schemas.openxmlformats.org/officeDocument/2006/relationships/hyperlink" Target="http://vlajky-statu.luksoft.cz/nahled-velky/vlajka_islandu.jpg" TargetMode="External"/><Relationship Id="rId7" Type="http://schemas.openxmlformats.org/officeDocument/2006/relationships/hyperlink" Target="http://upload.wikimedia.org/wikipedia/commons/thumb/8/8f/Vatnaj%C3%B6kull.jpeg/220px-Vatnaj%C3%B6kull.jpeg" TargetMode="External"/><Relationship Id="rId2" Type="http://schemas.openxmlformats.org/officeDocument/2006/relationships/hyperlink" Target="http://www.adventura.cz/images/zeme/island-znak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nd01.jxs.cz/211/746/0624501153_37064220_o2.jpg" TargetMode="External"/><Relationship Id="rId11" Type="http://schemas.openxmlformats.org/officeDocument/2006/relationships/hyperlink" Target="http://nd04.jxs.cz/602/131/f4e602d372_74731093_o2.jpg" TargetMode="External"/><Relationship Id="rId5" Type="http://schemas.openxmlformats.org/officeDocument/2006/relationships/hyperlink" Target="http://accel6.mettre-put-idata.over-blog.com/1/46/20/46/volcans-perso/Hekla.jpg" TargetMode="External"/><Relationship Id="rId10" Type="http://schemas.openxmlformats.org/officeDocument/2006/relationships/hyperlink" Target="http://psycholog-brno.pellican.cz/obr/papuchalk.png" TargetMode="External"/><Relationship Id="rId4" Type="http://schemas.openxmlformats.org/officeDocument/2006/relationships/hyperlink" Target="http://sarahpalintruthsquad.files.wordpress.com/2008/10/olafur-ragnar-grimsson.jpg" TargetMode="External"/><Relationship Id="rId9" Type="http://schemas.openxmlformats.org/officeDocument/2006/relationships/hyperlink" Target="http://www.ceratopia.co.uk/media/img/blog_images/Party-Too-Knitting-Elf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090419263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42198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lze využít jako prezentaci nového učiva, k procvičování nebo opakování již probraného učiva pro žáky 7. tříd s pomocí interaktivní tabule.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840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Uzivatel\AppData\Local\Microsoft\Windows\Temporary Internet Files\Content.IE5\NNJURUC5\MC9003494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5" y="2492896"/>
            <a:ext cx="6120679" cy="3977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597180" y="447055"/>
            <a:ext cx="4684296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96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Island</a:t>
            </a:r>
            <a:endParaRPr lang="cs-CZ" sz="96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7934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47868" y="404664"/>
            <a:ext cx="231185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Island</a:t>
            </a:r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4365104"/>
            <a:ext cx="6077754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Rozloha                         103 125 km²</a:t>
            </a:r>
          </a:p>
          <a:p>
            <a:r>
              <a:rPr lang="cs-CZ" dirty="0" smtClean="0"/>
              <a:t>Počet obyvatel                317 630</a:t>
            </a:r>
          </a:p>
          <a:p>
            <a:r>
              <a:rPr lang="cs-CZ" dirty="0" smtClean="0"/>
              <a:t>Hlavní město                  Reykjavík</a:t>
            </a:r>
          </a:p>
          <a:p>
            <a:r>
              <a:rPr lang="cs-CZ" dirty="0" smtClean="0"/>
              <a:t>Hlava státu                     </a:t>
            </a:r>
            <a:r>
              <a:rPr lang="cs-CZ" dirty="0" err="1" smtClean="0"/>
              <a:t>Ólafur</a:t>
            </a:r>
            <a:r>
              <a:rPr lang="cs-CZ" dirty="0" smtClean="0"/>
              <a:t> Ragnar </a:t>
            </a:r>
            <a:r>
              <a:rPr lang="cs-CZ" dirty="0" err="1" smtClean="0"/>
              <a:t>Grímsson</a:t>
            </a:r>
            <a:endParaRPr lang="cs-CZ" dirty="0" smtClean="0"/>
          </a:p>
          <a:p>
            <a:r>
              <a:rPr lang="cs-CZ" dirty="0" smtClean="0"/>
              <a:t>Měna                              islandská koruna</a:t>
            </a:r>
          </a:p>
          <a:p>
            <a:r>
              <a:rPr lang="cs-CZ" dirty="0" smtClean="0"/>
              <a:t>Jazyk                              islandština</a:t>
            </a:r>
            <a:endParaRPr lang="cs-CZ" dirty="0"/>
          </a:p>
        </p:txBody>
      </p:sp>
      <p:pic>
        <p:nvPicPr>
          <p:cNvPr id="2050" name="Picture 2" descr="C:\Users\Uzivatel\AppData\Local\Microsoft\Windows\Temporary Internet Files\Content.IE5\09U5P7ZX\MP90040087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3630" y="2565410"/>
            <a:ext cx="2471306" cy="1590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zivatel\Desktop\567px-Coat_of_arms_of_Iceland_svg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256" y="173426"/>
            <a:ext cx="3011728" cy="3187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zivatel\Desktop\island-prezident-cut-olafur-ragnar-grimsson-wiki-4b8a7b9aa790b_230x25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8938" y="654050"/>
            <a:ext cx="2190750" cy="2846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75856" y="1484784"/>
            <a:ext cx="34410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Země ohně a ledu</a:t>
            </a:r>
            <a:endParaRPr lang="cs-CZ" sz="2800" dirty="0"/>
          </a:p>
        </p:txBody>
      </p:sp>
      <p:pic>
        <p:nvPicPr>
          <p:cNvPr id="2053" name="Picture 5" descr="C:\Users\Uzivatel\AppData\Local\Microsoft\Windows\Temporary Internet Files\Content.IE5\0KYD7OBG\MC90034943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3570" y="4788978"/>
            <a:ext cx="1821485" cy="1330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923570" y="3717032"/>
            <a:ext cx="17944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Ólafur</a:t>
            </a:r>
            <a:r>
              <a:rPr lang="cs-CZ" dirty="0" smtClean="0"/>
              <a:t> Ragnar</a:t>
            </a:r>
          </a:p>
          <a:p>
            <a:r>
              <a:rPr lang="cs-CZ" dirty="0" smtClean="0"/>
              <a:t>  </a:t>
            </a:r>
            <a:r>
              <a:rPr lang="cs-CZ" dirty="0" err="1" smtClean="0"/>
              <a:t>Grímsson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8739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26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8000"/>
                            </p:stCondLst>
                            <p:childTnLst>
                              <p:par>
                                <p:cTn id="38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0"/>
                            </p:stCondLst>
                            <p:childTnLst>
                              <p:par>
                                <p:cTn id="42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2000"/>
                            </p:stCondLst>
                            <p:childTnLst>
                              <p:par>
                                <p:cTn id="46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8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4000"/>
                            </p:stCondLst>
                            <p:childTnLst>
                              <p:par>
                                <p:cTn id="50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55776" y="332656"/>
            <a:ext cx="3312125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66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Island</a:t>
            </a:r>
            <a:endParaRPr lang="cs-CZ" sz="66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2276872"/>
            <a:ext cx="718542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Island je ostrov ležící na severu v Atlantském oceánu, těsně</a:t>
            </a:r>
          </a:p>
          <a:p>
            <a:r>
              <a:rPr lang="cs-CZ" dirty="0" smtClean="0"/>
              <a:t>pod polárním kruhem.</a:t>
            </a:r>
          </a:p>
          <a:p>
            <a:r>
              <a:rPr lang="cs-CZ" dirty="0" smtClean="0"/>
              <a:t>Island v místním jazyce znamená ledová země, neboť velká</a:t>
            </a:r>
          </a:p>
          <a:p>
            <a:r>
              <a:rPr lang="cs-CZ" dirty="0" smtClean="0"/>
              <a:t>část ostrova je pokryta pevninskými ledovci.</a:t>
            </a:r>
          </a:p>
          <a:p>
            <a:r>
              <a:rPr lang="cs-CZ" dirty="0" smtClean="0"/>
              <a:t>Island je zároveň ostrovem ohně. Tvoří ho sopky, </a:t>
            </a:r>
          </a:p>
          <a:p>
            <a:r>
              <a:rPr lang="cs-CZ" dirty="0" smtClean="0"/>
              <a:t>horké  prameny a gejzíry.</a:t>
            </a:r>
          </a:p>
          <a:p>
            <a:r>
              <a:rPr lang="cs-CZ" dirty="0" smtClean="0"/>
              <a:t>Island osídlili před více než 1 000 lety Vikingové.</a:t>
            </a:r>
          </a:p>
          <a:p>
            <a:r>
              <a:rPr lang="cs-CZ" dirty="0" smtClean="0"/>
              <a:t>Dodnes se zde mluví jejich jazykem.</a:t>
            </a:r>
            <a:endParaRPr lang="cs-CZ" dirty="0"/>
          </a:p>
        </p:txBody>
      </p:sp>
      <p:pic>
        <p:nvPicPr>
          <p:cNvPr id="3079" name="Picture 7" descr="C:\Users\Uzivatel\AppData\Local\Microsoft\Windows\Temporary Internet Files\Content.IE5\0KYD7OBG\MC9000893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1" y="4585196"/>
            <a:ext cx="1803197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1030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4" presetClass="emph" presetSubtype="0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0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1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4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3000"/>
                            </p:stCondLst>
                            <p:childTnLst>
                              <p:par>
                                <p:cTn id="16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Users\Uzivatel\Desktop\hekla1970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15416"/>
            <a:ext cx="9144000" cy="7173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084168" y="23337"/>
            <a:ext cx="27606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Sopka Hekla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2149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http://nd01.jxs.cz/211/746/0624501153_37064220_o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3528" y="0"/>
            <a:ext cx="9187528" cy="6890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355864"/>
            <a:ext cx="29386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Horké gejzíry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6596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Uzivatel\Desktop\Vatnaj%C3%B6kul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156" y="-22380"/>
            <a:ext cx="9252156" cy="6880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300192" y="6120260"/>
            <a:ext cx="24956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Ledovec </a:t>
            </a:r>
            <a:r>
              <a:rPr lang="cs-CZ" dirty="0" err="1" smtClean="0"/>
              <a:t>Vatnajökull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079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45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715856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Islanďané sílu sopek využívají. Vrtají do země díry </a:t>
            </a:r>
          </a:p>
          <a:p>
            <a:r>
              <a:rPr lang="cs-CZ" dirty="0" smtClean="0"/>
              <a:t>a prohánějí jimi vodu. Žhavá hornina vodu ohřívá. </a:t>
            </a:r>
          </a:p>
          <a:p>
            <a:r>
              <a:rPr lang="cs-CZ" dirty="0" smtClean="0"/>
              <a:t>Horkou vodou se pak vytápí skleníky, domácnosti.</a:t>
            </a:r>
          </a:p>
          <a:p>
            <a:r>
              <a:rPr lang="cs-CZ" dirty="0" smtClean="0"/>
              <a:t>Voda, která projde tímto systémem se vrací do jednoho </a:t>
            </a:r>
          </a:p>
          <a:p>
            <a:r>
              <a:rPr lang="cs-CZ" dirty="0" smtClean="0"/>
              <a:t>Místa nazvaného Modrá laguna. </a:t>
            </a:r>
          </a:p>
          <a:p>
            <a:r>
              <a:rPr lang="cs-CZ" dirty="0" smtClean="0"/>
              <a:t>Jsou to geotermální minerální lázně. </a:t>
            </a:r>
          </a:p>
          <a:p>
            <a:r>
              <a:rPr lang="cs-CZ" dirty="0" smtClean="0"/>
              <a:t>Mineralizovaná voda je teplá 39 stupňů a je vhodná pro lidi</a:t>
            </a:r>
          </a:p>
          <a:p>
            <a:r>
              <a:rPr lang="cs-CZ" dirty="0" smtClean="0"/>
              <a:t>trpící kožními chorobami.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422907" y="328502"/>
            <a:ext cx="14462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Island</a:t>
            </a:r>
            <a:endParaRPr lang="cs-CZ" sz="3200" dirty="0"/>
          </a:p>
        </p:txBody>
      </p:sp>
      <p:pic>
        <p:nvPicPr>
          <p:cNvPr id="2050" name="Picture 2" descr="http://www.bio-info.cz/uploads/images/Kosmetika/Blue_Lagoon_Iceland/Blue_Lagoon_Sp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17032"/>
            <a:ext cx="8208912" cy="281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1673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45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 descr="C:\Users\Uzivatel\Desktop\1261-modra-lagun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71399"/>
            <a:ext cx="9202571" cy="7163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53928"/>
            <a:ext cx="29835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Modrá laguna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4168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01409" y="260648"/>
            <a:ext cx="394370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5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Víte, že ?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1340768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 roce 930 byl na Islandu vytvořen </a:t>
            </a:r>
            <a:r>
              <a:rPr lang="cs-CZ" dirty="0" smtClean="0"/>
              <a:t>nejstarší </a:t>
            </a:r>
            <a:r>
              <a:rPr lang="cs-CZ" dirty="0"/>
              <a:t>parlament na světě </a:t>
            </a:r>
            <a:r>
              <a:rPr lang="cs-CZ" dirty="0" smtClean="0"/>
              <a:t> / s výjimkou </a:t>
            </a:r>
            <a:r>
              <a:rPr lang="cs-CZ" dirty="0"/>
              <a:t>krátkého období </a:t>
            </a:r>
            <a:r>
              <a:rPr lang="cs-CZ" dirty="0" smtClean="0"/>
              <a:t>1800-1843 / </a:t>
            </a:r>
            <a:r>
              <a:rPr lang="cs-CZ" dirty="0"/>
              <a:t>působí dodnes.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49507" y="2191346"/>
            <a:ext cx="76328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Elfové – skřítci  jsou </a:t>
            </a:r>
            <a:r>
              <a:rPr lang="cs-CZ" dirty="0"/>
              <a:t>vedle trollů </a:t>
            </a:r>
            <a:r>
              <a:rPr lang="cs-CZ" dirty="0" smtClean="0"/>
              <a:t>– obrů nejvýznamnějšími </a:t>
            </a:r>
            <a:r>
              <a:rPr lang="cs-CZ" dirty="0"/>
              <a:t>nadpřirozenými bytostmi žijícími na Islandu.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79956" y="2996952"/>
            <a:ext cx="773601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Islandu žijí polodivocí islandští koně. Byli přivezeni  Vikingy z Mongolska. Patří do kategorie poníků. </a:t>
            </a:r>
          </a:p>
          <a:p>
            <a:r>
              <a:rPr lang="cs-CZ" dirty="0" smtClean="0"/>
              <a:t>Jsou velmi temperamentní. V zajetí jsou krmeni senem a také</a:t>
            </a:r>
          </a:p>
          <a:p>
            <a:r>
              <a:rPr lang="cs-CZ" dirty="0" smtClean="0"/>
              <a:t>rybami.</a:t>
            </a:r>
            <a:endParaRPr lang="cs-CZ" dirty="0"/>
          </a:p>
          <a:p>
            <a:endParaRPr lang="cs-CZ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348650" y="4528283"/>
            <a:ext cx="731738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Kromě proslulých islandských koní, žijí na Islandu ptáci, kteří</a:t>
            </a:r>
          </a:p>
          <a:p>
            <a:r>
              <a:rPr lang="cs-CZ" dirty="0" smtClean="0"/>
              <a:t>vypadají jako klauni. Jmenují se papuchalkové a žijí na</a:t>
            </a:r>
          </a:p>
          <a:p>
            <a:r>
              <a:rPr lang="cs-CZ" dirty="0" smtClean="0"/>
              <a:t>skalnatých útesech, kde hloubí ve skalách až metr dlouhé</a:t>
            </a:r>
          </a:p>
          <a:p>
            <a:r>
              <a:rPr lang="cs-CZ" dirty="0" smtClean="0"/>
              <a:t>chodbičky.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05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6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Uzivatel\Desktop\papuchalk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0"/>
            <a:ext cx="4735801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zivatel\Desktop\f4e602d372_74731093_o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84984"/>
            <a:ext cx="9144000" cy="3573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270892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Elf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932040" y="404664"/>
            <a:ext cx="13508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Papuchalk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27932" y="3528391"/>
            <a:ext cx="18094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Islandští koně</a:t>
            </a:r>
            <a:endParaRPr lang="cs-CZ" dirty="0"/>
          </a:p>
        </p:txBody>
      </p:sp>
      <p:pic>
        <p:nvPicPr>
          <p:cNvPr id="3074" name="Picture 2" descr="http://www.ceratopia.co.uk/media/img/blog_images/Party-Too-Knitting-Elf.jpg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-29113"/>
            <a:ext cx="2632033" cy="3290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1792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01444" y="385500"/>
            <a:ext cx="3780202" cy="104644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Doplň věty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36645" y="1268760"/>
            <a:ext cx="737734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Správnou odpověď ověř kliknutím pera na tabuli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132856"/>
            <a:ext cx="7010124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Islandu se říká, že je to země……………….a…………….</a:t>
            </a:r>
          </a:p>
          <a:p>
            <a:r>
              <a:rPr lang="cs-CZ" dirty="0" smtClean="0"/>
              <a:t>To proto, že se na Islandu vyskytují činné………………….</a:t>
            </a:r>
          </a:p>
          <a:p>
            <a:r>
              <a:rPr lang="cs-CZ" dirty="0" smtClean="0"/>
              <a:t>a povrch je pokrytý……………….</a:t>
            </a:r>
          </a:p>
          <a:p>
            <a:r>
              <a:rPr lang="cs-CZ" dirty="0" smtClean="0"/>
              <a:t>Island leží na severu, blízko…………………………………………………</a:t>
            </a:r>
          </a:p>
          <a:p>
            <a:r>
              <a:rPr lang="cs-CZ" dirty="0" smtClean="0"/>
              <a:t>Je to ostrov v ……………………………….. oceánu.</a:t>
            </a:r>
          </a:p>
          <a:p>
            <a:r>
              <a:rPr lang="cs-CZ" dirty="0" smtClean="0"/>
              <a:t>Teplo z nitra země využívají Islanďané k …………………………</a:t>
            </a:r>
          </a:p>
          <a:p>
            <a:r>
              <a:rPr lang="cs-CZ" dirty="0" smtClean="0"/>
              <a:t>budov a………………….</a:t>
            </a:r>
          </a:p>
          <a:p>
            <a:r>
              <a:rPr lang="cs-CZ" dirty="0" smtClean="0"/>
              <a:t>Takto využitá voda se vrací do nádrže pojmenované jako</a:t>
            </a:r>
          </a:p>
          <a:p>
            <a:r>
              <a:rPr lang="cs-CZ" dirty="0" smtClean="0"/>
              <a:t>………………………………………….</a:t>
            </a:r>
          </a:p>
          <a:p>
            <a:r>
              <a:rPr lang="cs-CZ" dirty="0" smtClean="0"/>
              <a:t>Na Islandu žijí bájní…………...,polodivocí…………..a barevní</a:t>
            </a:r>
          </a:p>
          <a:p>
            <a:r>
              <a:rPr lang="cs-CZ" dirty="0" smtClean="0"/>
              <a:t>ptáci………………………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91415" y="2021980"/>
            <a:ext cx="753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ohně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949639" y="2033315"/>
            <a:ext cx="6767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ledu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58907" y="2391312"/>
            <a:ext cx="861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sopky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04077" y="2636912"/>
            <a:ext cx="12874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ledovcem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129518" y="2833657"/>
            <a:ext cx="32587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severního polárního kruhu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104077" y="3202989"/>
            <a:ext cx="14888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Atlantském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868144" y="3410842"/>
            <a:ext cx="11785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vytápění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899657" y="3755217"/>
            <a:ext cx="11352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skleníků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497209" y="4516712"/>
            <a:ext cx="741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koně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1348468" y="4293096"/>
            <a:ext cx="17556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srgbClr val="FFFF00"/>
                </a:solidFill>
              </a:rPr>
              <a:t>Modrá laguna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3303651" y="4513370"/>
            <a:ext cx="8883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Elfové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532717" y="4797152"/>
            <a:ext cx="1770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papuchalkové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7993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1" presetClass="entr" presetSubtype="0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7" grpId="0"/>
      <p:bldP spid="1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9"/>
            <a:ext cx="9144000" cy="5517232"/>
          </a:xfrm>
        </p:spPr>
        <p:txBody>
          <a:bodyPr>
            <a:normAutofit fontScale="85000" lnSpcReduction="20000"/>
          </a:bodyPr>
          <a:lstStyle/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2"/>
              </a:rPr>
              <a:t>http://</a:t>
            </a:r>
            <a:r>
              <a:rPr lang="pl-PL" dirty="0" smtClean="0">
                <a:hlinkClick r:id="rId2"/>
              </a:rPr>
              <a:t>www.adventura.cz/images/zeme/island-znak.png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3"/>
              </a:rPr>
              <a:t>http://</a:t>
            </a:r>
            <a:r>
              <a:rPr lang="pl-PL" dirty="0" smtClean="0">
                <a:hlinkClick r:id="rId3"/>
              </a:rPr>
              <a:t>vlajky-statu.luksoft.cz/nahled-velky/vlajka_islandu.jpg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4"/>
              </a:rPr>
              <a:t>http://</a:t>
            </a:r>
            <a:r>
              <a:rPr lang="pl-PL" dirty="0" smtClean="0">
                <a:hlinkClick r:id="rId4"/>
              </a:rPr>
              <a:t>sarahpalintruthsquad.files.wordpress.com/2008/10/olafur-ragnar-grimsson.jpg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5"/>
              </a:rPr>
              <a:t>http://</a:t>
            </a:r>
            <a:r>
              <a:rPr lang="pl-PL" dirty="0" smtClean="0">
                <a:hlinkClick r:id="rId5"/>
              </a:rPr>
              <a:t>accel6.mettre-put-idata.over-blog.com/1/46/20/46/volcans-perso/Hekla.jpg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6"/>
              </a:rPr>
              <a:t>http://</a:t>
            </a:r>
            <a:r>
              <a:rPr lang="pl-PL" dirty="0" smtClean="0">
                <a:hlinkClick r:id="rId6"/>
              </a:rPr>
              <a:t>nd01.jxs.cz/211/746/0624501153_37064220_o2.jpg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7"/>
              </a:rPr>
              <a:t>http://</a:t>
            </a:r>
            <a:r>
              <a:rPr lang="pl-PL" dirty="0" smtClean="0">
                <a:hlinkClick r:id="rId7"/>
              </a:rPr>
              <a:t>upload.wikimedia.org/wikipedia/commons/thumb/8/8f/Vatnaj%C3%B6kull.jpeg/220px-Vatnaj%C3%B6kull.jpeg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8"/>
              </a:rPr>
              <a:t>http://</a:t>
            </a:r>
            <a:r>
              <a:rPr lang="pl-PL" dirty="0" smtClean="0">
                <a:hlinkClick r:id="rId8"/>
              </a:rPr>
              <a:t>www.bio-info.cz/uploads/images/Kosmetika/Blue_Lagoon_Iceland/Blue_Lagoon_Spa.jpg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9"/>
              </a:rPr>
              <a:t>http://</a:t>
            </a:r>
            <a:r>
              <a:rPr lang="pl-PL" dirty="0" smtClean="0">
                <a:hlinkClick r:id="rId9"/>
              </a:rPr>
              <a:t>www.ceratopia.co.uk/media/img/blog_images/Party-Too-Knitting-Elf.jpg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10"/>
              </a:rPr>
              <a:t>http://</a:t>
            </a:r>
            <a:r>
              <a:rPr lang="pl-PL" dirty="0" smtClean="0">
                <a:hlinkClick r:id="rId10"/>
              </a:rPr>
              <a:t>psycholog-brno.pellican.cz/obr/papuchalk.png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11"/>
              </a:rPr>
              <a:t>http://</a:t>
            </a:r>
            <a:r>
              <a:rPr lang="pl-PL" dirty="0" smtClean="0">
                <a:hlinkClick r:id="rId11"/>
              </a:rPr>
              <a:t>nd04.jxs.cz/602/131/f4e602d372_74731093_o2.jpg</a:t>
            </a:r>
            <a:endParaRPr lang="pl-PL" dirty="0" smtClean="0"/>
          </a:p>
        </p:txBody>
      </p:sp>
    </p:spTree>
    <p:extLst>
      <p:ext uri="{BB962C8B-B14F-4D97-AF65-F5344CB8AC3E}">
        <p14:creationId xmlns:p14="http://schemas.microsoft.com/office/powerpoint/2010/main" val="3998111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Zima</Template>
  <TotalTime>199</TotalTime>
  <Words>445</Words>
  <Application>Microsoft Office PowerPoint</Application>
  <PresentationFormat>Předvádění na obrazovce (4:3)</PresentationFormat>
  <Paragraphs>100</Paragraphs>
  <Slides>14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Winter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 User</dc:creator>
  <cp:lastModifiedBy>Honza</cp:lastModifiedBy>
  <cp:revision>23</cp:revision>
  <dcterms:created xsi:type="dcterms:W3CDTF">2012-11-20T14:37:26Z</dcterms:created>
  <dcterms:modified xsi:type="dcterms:W3CDTF">2013-02-07T18:19:30Z</dcterms:modified>
</cp:coreProperties>
</file>