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4"/>
  </p:notesMasterIdLst>
  <p:sldIdLst>
    <p:sldId id="266" r:id="rId2"/>
    <p:sldId id="267" r:id="rId3"/>
    <p:sldId id="258" r:id="rId4"/>
    <p:sldId id="257" r:id="rId5"/>
    <p:sldId id="256" r:id="rId6"/>
    <p:sldId id="259" r:id="rId7"/>
    <p:sldId id="260" r:id="rId8"/>
    <p:sldId id="261" r:id="rId9"/>
    <p:sldId id="263" r:id="rId10"/>
    <p:sldId id="262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84" autoAdjust="0"/>
  </p:normalViewPr>
  <p:slideViewPr>
    <p:cSldViewPr>
      <p:cViewPr varScale="1">
        <p:scale>
          <a:sx n="77" d="100"/>
          <a:sy n="77" d="100"/>
        </p:scale>
        <p:origin x="-102" y="-7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8A34D6-8EE6-4C69-BA1C-06BC7CC46D1B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E8CB61-D99D-4921-B3A6-FD4DA857E6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0396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8CB61-D99D-4921-B3A6-FD4DA857E6E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55272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8CB61-D99D-4921-B3A6-FD4DA857E6E5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17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: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0AE31-FB4B-484B-A64C-0986FEF34A2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103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0AE31-FB4B-484B-A64C-0986FEF34A2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50101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8CB61-D99D-4921-B3A6-FD4DA857E6E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05775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8CB61-D99D-4921-B3A6-FD4DA857E6E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40709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8CB61-D99D-4921-B3A6-FD4DA857E6E5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36731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8CB61-D99D-4921-B3A6-FD4DA857E6E5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6163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8CB61-D99D-4921-B3A6-FD4DA857E6E5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5034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8CB61-D99D-4921-B3A6-FD4DA857E6E5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17790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8CB61-D99D-4921-B3A6-FD4DA857E6E5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6901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8CB61-D99D-4921-B3A6-FD4DA857E6E5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0956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CE148-9251-4360-A4AB-C7612EE78443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C52912-BAC3-4CCF-BABF-BC6D1715FF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CE148-9251-4360-A4AB-C7612EE78443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C52912-BAC3-4CCF-BABF-BC6D1715FF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CE148-9251-4360-A4AB-C7612EE78443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52912-BAC3-4CCF-BABF-BC6D1715FF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CE148-9251-4360-A4AB-C7612EE78443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52912-BAC3-4CCF-BABF-BC6D1715FF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CE148-9251-4360-A4AB-C7612EE78443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9C52912-BAC3-4CCF-BABF-BC6D1715FF1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CE148-9251-4360-A4AB-C7612EE78443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52912-BAC3-4CCF-BABF-BC6D1715FF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CE148-9251-4360-A4AB-C7612EE78443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52912-BAC3-4CCF-BABF-BC6D1715FF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CE148-9251-4360-A4AB-C7612EE78443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52912-BAC3-4CCF-BABF-BC6D1715FF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CE148-9251-4360-A4AB-C7612EE78443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52912-BAC3-4CCF-BABF-BC6D1715FF1A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CE148-9251-4360-A4AB-C7612EE78443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52912-BAC3-4CCF-BABF-BC6D1715FF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CE148-9251-4360-A4AB-C7612EE78443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52912-BAC3-4CCF-BABF-BC6D1715FF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83CE148-9251-4360-A4AB-C7612EE78443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9C52912-BAC3-4CCF-BABF-BC6D1715FF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0/0b/Loty%C5%A1sko-mapa.png" TargetMode="External"/><Relationship Id="rId13" Type="http://schemas.openxmlformats.org/officeDocument/2006/relationships/hyperlink" Target="http://pcdn.500px.net/6002245/b24b38fea8a2899bffb4a2e136fbd663ff85234a/4.jpg" TargetMode="External"/><Relationship Id="rId3" Type="http://schemas.openxmlformats.org/officeDocument/2006/relationships/hyperlink" Target="http://upload.wikimedia.org/wikipedia/commons/thumb/5/5c/Baltic_States.png/586px-Baltic_States.png" TargetMode="External"/><Relationship Id="rId7" Type="http://schemas.openxmlformats.org/officeDocument/2006/relationships/hyperlink" Target="http://upload.wikimedia.org/wikipedia/commons/thumb/3/37/Latvia_coa.png/250px-Latvia_coa.png" TargetMode="External"/><Relationship Id="rId12" Type="http://schemas.openxmlformats.org/officeDocument/2006/relationships/hyperlink" Target="http://upload.wikimedia.org/wikipedia/commons/thumb/a/a4/Ergeljuklintis424aug037qg.jpg/300px-Ergeljuklintis424aug037qg.jpg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rian.ru/images/16578/49/165784918.jpg" TargetMode="External"/><Relationship Id="rId11" Type="http://schemas.openxmlformats.org/officeDocument/2006/relationships/hyperlink" Target="http://upload.wikimedia.org/wikipedia/commons/d/df/Riga_Dom_Bruecke_Daugava.jpg" TargetMode="External"/><Relationship Id="rId5" Type="http://schemas.openxmlformats.org/officeDocument/2006/relationships/hyperlink" Target="http://js.pencdn.cz/image.aspx?itemid=190504&amp;w=680&amp;q=80" TargetMode="External"/><Relationship Id="rId10" Type="http://schemas.openxmlformats.org/officeDocument/2006/relationships/hyperlink" Target="http://www.mebelnet.lv/image/DSC_0010.jpg" TargetMode="External"/><Relationship Id="rId4" Type="http://schemas.openxmlformats.org/officeDocument/2006/relationships/hyperlink" Target="http://4.bp.blogspot.com/-o_dZtZP69ZQ/ToJRGgBrHXI/AAAAAAAADHY/7jiNeV1PhAU/s1600/baltics+map.png" TargetMode="External"/><Relationship Id="rId9" Type="http://schemas.openxmlformats.org/officeDocument/2006/relationships/hyperlink" Target="http://i.ck.cz/f/1228/6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Výseč 2"/>
          <p:cNvSpPr/>
          <p:nvPr/>
        </p:nvSpPr>
        <p:spPr>
          <a:xfrm>
            <a:off x="1223628" y="1419977"/>
            <a:ext cx="4018046" cy="4018046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4" name="Skupina 3"/>
          <p:cNvGrpSpPr/>
          <p:nvPr/>
        </p:nvGrpSpPr>
        <p:grpSpPr>
          <a:xfrm>
            <a:off x="3232651" y="1419977"/>
            <a:ext cx="4687720" cy="4018046"/>
            <a:chOff x="2009023" y="7200"/>
            <a:chExt cx="4687720" cy="401804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5" name="Obdélník 4"/>
            <p:cNvSpPr/>
            <p:nvPr/>
          </p:nvSpPr>
          <p:spPr>
            <a:xfrm>
              <a:off x="2009023" y="7200"/>
              <a:ext cx="4687720" cy="4018046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Obdélník 5"/>
            <p:cNvSpPr/>
            <p:nvPr/>
          </p:nvSpPr>
          <p:spPr>
            <a:xfrm>
              <a:off x="2009023" y="7200"/>
              <a:ext cx="4687720" cy="4018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1910" tIns="41910" rIns="41910" bIns="41910" numCol="1" spcCol="1270" anchor="ctr" anchorCtr="0">
              <a:noAutofit/>
            </a:bodyPr>
            <a:lstStyle/>
            <a:p>
              <a:pPr lvl="0" algn="l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100" kern="1200" dirty="0"/>
                <a:t>Název školy:    </a:t>
              </a:r>
              <a:r>
                <a:rPr lang="cs-CZ" sz="1100" kern="1200" dirty="0" smtClean="0"/>
                <a:t>Základní škola a Mateřská škola, Police nad Metují, okres Náchod</a:t>
              </a:r>
              <a:endParaRPr lang="cs-CZ" sz="1100" kern="1200" dirty="0"/>
            </a:p>
          </p:txBody>
        </p:sp>
      </p:grpSp>
      <p:sp>
        <p:nvSpPr>
          <p:cNvPr id="7" name="Výseč 6"/>
          <p:cNvSpPr/>
          <p:nvPr/>
        </p:nvSpPr>
        <p:spPr>
          <a:xfrm>
            <a:off x="1524981" y="1821781"/>
            <a:ext cx="3415340" cy="3415340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-6667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-6667"/>
            </a:schemeClr>
          </a:effectRef>
          <a:fontRef idx="minor">
            <a:schemeClr val="lt1"/>
          </a:fontRef>
        </p:style>
      </p:sp>
      <p:grpSp>
        <p:nvGrpSpPr>
          <p:cNvPr id="8" name="Skupina 7"/>
          <p:cNvGrpSpPr/>
          <p:nvPr/>
        </p:nvGrpSpPr>
        <p:grpSpPr>
          <a:xfrm>
            <a:off x="3232651" y="1821781"/>
            <a:ext cx="4687720" cy="3415340"/>
            <a:chOff x="2009023" y="409004"/>
            <a:chExt cx="4687720" cy="341534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Obdélník 8"/>
            <p:cNvSpPr/>
            <p:nvPr/>
          </p:nvSpPr>
          <p:spPr>
            <a:xfrm>
              <a:off x="2009023" y="409004"/>
              <a:ext cx="4687720" cy="3415340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-6667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Obdélník 9"/>
            <p:cNvSpPr/>
            <p:nvPr/>
          </p:nvSpPr>
          <p:spPr>
            <a:xfrm>
              <a:off x="2009023" y="409004"/>
              <a:ext cx="4687720" cy="4018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1800" kern="1200"/>
            </a:p>
          </p:txBody>
        </p:sp>
      </p:grpSp>
      <p:sp>
        <p:nvSpPr>
          <p:cNvPr id="11" name="Výseč 10"/>
          <p:cNvSpPr/>
          <p:nvPr/>
        </p:nvSpPr>
        <p:spPr>
          <a:xfrm>
            <a:off x="1826334" y="2223585"/>
            <a:ext cx="2812633" cy="2812633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-13333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-13333"/>
            </a:schemeClr>
          </a:effectRef>
          <a:fontRef idx="minor">
            <a:schemeClr val="lt1"/>
          </a:fontRef>
        </p:style>
      </p:sp>
      <p:grpSp>
        <p:nvGrpSpPr>
          <p:cNvPr id="12" name="Skupina 11"/>
          <p:cNvGrpSpPr/>
          <p:nvPr/>
        </p:nvGrpSpPr>
        <p:grpSpPr>
          <a:xfrm>
            <a:off x="3232651" y="2223585"/>
            <a:ext cx="4687720" cy="2812633"/>
            <a:chOff x="2009023" y="810808"/>
            <a:chExt cx="4687720" cy="281263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3" name="Obdélník 12"/>
            <p:cNvSpPr/>
            <p:nvPr/>
          </p:nvSpPr>
          <p:spPr>
            <a:xfrm>
              <a:off x="2009023" y="810808"/>
              <a:ext cx="4687720" cy="2812633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-13333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Obdélník 13"/>
            <p:cNvSpPr/>
            <p:nvPr/>
          </p:nvSpPr>
          <p:spPr>
            <a:xfrm>
              <a:off x="2009023" y="810808"/>
              <a:ext cx="4687720" cy="4018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800" kern="1200" dirty="0"/>
                <a:t>Autor</a:t>
              </a:r>
              <a:r>
                <a:rPr lang="cs-CZ" sz="1800" kern="1200" dirty="0" smtClean="0"/>
                <a:t>: Mgr. Květoslava Kuchtová </a:t>
              </a:r>
              <a:endParaRPr lang="cs-CZ" sz="1800" kern="1200" dirty="0"/>
            </a:p>
          </p:txBody>
        </p:sp>
      </p:grpSp>
      <p:sp>
        <p:nvSpPr>
          <p:cNvPr id="15" name="Výseč 14"/>
          <p:cNvSpPr/>
          <p:nvPr/>
        </p:nvSpPr>
        <p:spPr>
          <a:xfrm>
            <a:off x="2127687" y="2625389"/>
            <a:ext cx="2209927" cy="2209927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-20000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-20000"/>
            </a:schemeClr>
          </a:effectRef>
          <a:fontRef idx="minor">
            <a:schemeClr val="lt1"/>
          </a:fontRef>
        </p:style>
      </p:sp>
      <p:grpSp>
        <p:nvGrpSpPr>
          <p:cNvPr id="16" name="Skupina 15"/>
          <p:cNvGrpSpPr/>
          <p:nvPr/>
        </p:nvGrpSpPr>
        <p:grpSpPr>
          <a:xfrm>
            <a:off x="3232651" y="2625389"/>
            <a:ext cx="4687720" cy="2209927"/>
            <a:chOff x="2009023" y="1212612"/>
            <a:chExt cx="4687720" cy="220992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7" name="Obdélník 16"/>
            <p:cNvSpPr/>
            <p:nvPr/>
          </p:nvSpPr>
          <p:spPr>
            <a:xfrm>
              <a:off x="2009023" y="1212612"/>
              <a:ext cx="4687720" cy="2209927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-2000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Obdélník 17"/>
            <p:cNvSpPr/>
            <p:nvPr/>
          </p:nvSpPr>
          <p:spPr>
            <a:xfrm>
              <a:off x="2009023" y="1212612"/>
              <a:ext cx="4687720" cy="40180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800" kern="1200" dirty="0"/>
                <a:t>Název : </a:t>
              </a:r>
              <a:r>
                <a:rPr lang="cs-CZ" sz="1800" kern="1200" dirty="0" smtClean="0"/>
                <a:t>VY_32_INOVACE_12C_15_Lotyšsko</a:t>
              </a:r>
              <a:endParaRPr lang="cs-CZ" sz="1800" kern="1200" dirty="0"/>
            </a:p>
          </p:txBody>
        </p:sp>
      </p:grpSp>
      <p:sp>
        <p:nvSpPr>
          <p:cNvPr id="19" name="Výseč 18"/>
          <p:cNvSpPr/>
          <p:nvPr/>
        </p:nvSpPr>
        <p:spPr>
          <a:xfrm>
            <a:off x="2429042" y="3027198"/>
            <a:ext cx="1607216" cy="1607216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-26667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-26667"/>
            </a:schemeClr>
          </a:effectRef>
          <a:fontRef idx="minor">
            <a:schemeClr val="lt1"/>
          </a:fontRef>
        </p:style>
      </p:sp>
      <p:grpSp>
        <p:nvGrpSpPr>
          <p:cNvPr id="20" name="Skupina 19"/>
          <p:cNvGrpSpPr/>
          <p:nvPr/>
        </p:nvGrpSpPr>
        <p:grpSpPr>
          <a:xfrm>
            <a:off x="3232651" y="3027198"/>
            <a:ext cx="4687720" cy="1607216"/>
            <a:chOff x="2009023" y="1614421"/>
            <a:chExt cx="4687720" cy="160721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1" name="Obdélník 20"/>
            <p:cNvSpPr/>
            <p:nvPr/>
          </p:nvSpPr>
          <p:spPr>
            <a:xfrm>
              <a:off x="2009023" y="1614421"/>
              <a:ext cx="4687720" cy="1607216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-26667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Obdélník 21"/>
            <p:cNvSpPr/>
            <p:nvPr/>
          </p:nvSpPr>
          <p:spPr>
            <a:xfrm>
              <a:off x="2009023" y="1614421"/>
              <a:ext cx="4687720" cy="4018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800" kern="1200" dirty="0"/>
                <a:t>Téma</a:t>
              </a:r>
              <a:r>
                <a:rPr lang="cs-CZ" sz="1800" kern="1200" dirty="0" smtClean="0"/>
                <a:t>: </a:t>
              </a:r>
              <a:r>
                <a:rPr lang="cs-CZ" dirty="0" smtClean="0"/>
                <a:t>Zeměpis </a:t>
              </a:r>
              <a:r>
                <a:rPr lang="cs-CZ" sz="1800" kern="1200" dirty="0" smtClean="0"/>
                <a:t>7.ročník</a:t>
              </a:r>
              <a:endParaRPr lang="cs-CZ" sz="1800" kern="1200" dirty="0"/>
            </a:p>
          </p:txBody>
        </p:sp>
      </p:grpSp>
      <p:sp>
        <p:nvSpPr>
          <p:cNvPr id="23" name="Výseč 22"/>
          <p:cNvSpPr/>
          <p:nvPr/>
        </p:nvSpPr>
        <p:spPr>
          <a:xfrm>
            <a:off x="2730396" y="3429002"/>
            <a:ext cx="1004510" cy="1004510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-33333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-33333"/>
            </a:schemeClr>
          </a:effectRef>
          <a:fontRef idx="minor">
            <a:schemeClr val="lt1"/>
          </a:fontRef>
        </p:style>
      </p:sp>
      <p:grpSp>
        <p:nvGrpSpPr>
          <p:cNvPr id="24" name="Skupina 23"/>
          <p:cNvGrpSpPr/>
          <p:nvPr/>
        </p:nvGrpSpPr>
        <p:grpSpPr>
          <a:xfrm>
            <a:off x="3232651" y="3429002"/>
            <a:ext cx="4687720" cy="1004510"/>
            <a:chOff x="2009023" y="2016225"/>
            <a:chExt cx="4687720" cy="100451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5" name="Obdélník 24"/>
            <p:cNvSpPr/>
            <p:nvPr/>
          </p:nvSpPr>
          <p:spPr>
            <a:xfrm>
              <a:off x="2009023" y="2016225"/>
              <a:ext cx="4687720" cy="1004510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-33333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Obdélník 25"/>
            <p:cNvSpPr/>
            <p:nvPr/>
          </p:nvSpPr>
          <p:spPr>
            <a:xfrm>
              <a:off x="2009023" y="2016225"/>
              <a:ext cx="4687720" cy="4018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800" kern="1200" dirty="0"/>
                <a:t>Číslo projektu</a:t>
              </a:r>
              <a:r>
                <a:rPr lang="cs-CZ" sz="1800" kern="1200" dirty="0" smtClean="0"/>
                <a:t>: CZ.1.07/1.4.00/21.1431</a:t>
              </a:r>
              <a:endParaRPr lang="cs-CZ" sz="1800" kern="1200" dirty="0"/>
            </a:p>
          </p:txBody>
        </p:sp>
      </p:grpSp>
      <p:sp>
        <p:nvSpPr>
          <p:cNvPr id="27" name="Výseč 26"/>
          <p:cNvSpPr/>
          <p:nvPr/>
        </p:nvSpPr>
        <p:spPr>
          <a:xfrm>
            <a:off x="3031749" y="3830806"/>
            <a:ext cx="401804" cy="401804"/>
          </a:xfrm>
          <a:prstGeom prst="pie">
            <a:avLst>
              <a:gd name="adj1" fmla="val 5400000"/>
              <a:gd name="adj2" fmla="val 1620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alpha val="90000"/>
              <a:hueOff val="0"/>
              <a:satOff val="0"/>
              <a:lumOff val="0"/>
              <a:alphaOff val="-40000"/>
            </a:schemeClr>
          </a:fillRef>
          <a:effectRef idx="2">
            <a:schemeClr val="accent6">
              <a:alpha val="90000"/>
              <a:hueOff val="0"/>
              <a:satOff val="0"/>
              <a:lumOff val="0"/>
              <a:alphaOff val="-40000"/>
            </a:schemeClr>
          </a:effectRef>
          <a:fontRef idx="minor">
            <a:schemeClr val="lt1"/>
          </a:fontRef>
        </p:style>
      </p:sp>
      <p:grpSp>
        <p:nvGrpSpPr>
          <p:cNvPr id="28" name="Skupina 27"/>
          <p:cNvGrpSpPr/>
          <p:nvPr/>
        </p:nvGrpSpPr>
        <p:grpSpPr>
          <a:xfrm>
            <a:off x="3232651" y="3830806"/>
            <a:ext cx="4687720" cy="401804"/>
            <a:chOff x="2009023" y="2418029"/>
            <a:chExt cx="4687720" cy="401804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9" name="Obdélník 28"/>
            <p:cNvSpPr/>
            <p:nvPr/>
          </p:nvSpPr>
          <p:spPr>
            <a:xfrm>
              <a:off x="2009023" y="2418029"/>
              <a:ext cx="4687720" cy="401804"/>
            </a:xfrm>
            <a:prstGeom prst="rect">
              <a:avLst/>
            </a:prstGeom>
            <a:sp3d extrusionH="190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6">
                <a:alpha val="90000"/>
                <a:hueOff val="0"/>
                <a:satOff val="0"/>
                <a:lumOff val="0"/>
                <a:alphaOff val="-4000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Obdélník 29"/>
            <p:cNvSpPr/>
            <p:nvPr/>
          </p:nvSpPr>
          <p:spPr>
            <a:xfrm>
              <a:off x="2009023" y="2418029"/>
              <a:ext cx="4687720" cy="40180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1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255601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lze využít jako prezentaci nového učiva, k procvičování nebo opakování již probraného učiva pro žáky 7. tříd.</a:t>
            </a:r>
          </a:p>
        </p:txBody>
      </p:sp>
    </p:spTree>
    <p:extLst>
      <p:ext uri="{BB962C8B-B14F-4D97-AF65-F5344CB8AC3E}">
        <p14:creationId xmlns:p14="http://schemas.microsoft.com/office/powerpoint/2010/main" val="309619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zivatel\Desktop\586px-Baltic_State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1912707"/>
            <a:ext cx="584505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Pobaltské republiky, též Pobaltí či Baltské země  se dnes označují evropské státy na východním pobřeží Baltského moře.</a:t>
            </a:r>
          </a:p>
          <a:p>
            <a:r>
              <a:rPr lang="cs-CZ" dirty="0" smtClean="0"/>
              <a:t>Jedná se o tyto státy:</a:t>
            </a:r>
          </a:p>
          <a:p>
            <a:endParaRPr lang="cs-CZ" dirty="0" smtClean="0"/>
          </a:p>
          <a:p>
            <a:r>
              <a:rPr lang="cs-CZ" dirty="0" smtClean="0"/>
              <a:t>Estonsko</a:t>
            </a:r>
          </a:p>
          <a:p>
            <a:endParaRPr lang="cs-CZ" dirty="0"/>
          </a:p>
          <a:p>
            <a:r>
              <a:rPr lang="cs-CZ" dirty="0" smtClean="0"/>
              <a:t>Lotyšsko</a:t>
            </a:r>
          </a:p>
          <a:p>
            <a:endParaRPr lang="cs-CZ" dirty="0"/>
          </a:p>
          <a:p>
            <a:r>
              <a:rPr lang="cs-CZ" dirty="0" smtClean="0"/>
              <a:t>Litva</a:t>
            </a:r>
          </a:p>
          <a:p>
            <a:endParaRPr lang="cs-CZ" dirty="0"/>
          </a:p>
          <a:p>
            <a:r>
              <a:rPr lang="cs-CZ" dirty="0" smtClean="0"/>
              <a:t>Tyto tři státy mají podobnou historii, kulturu a podobné jsou i jejich vlajky s třemi vodorovnými pruhy.</a:t>
            </a:r>
          </a:p>
          <a:p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endParaRPr lang="cs-CZ" dirty="0" smtClean="0"/>
          </a:p>
          <a:p>
            <a:endParaRPr lang="cs-CZ" dirty="0"/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036107" y="391315"/>
            <a:ext cx="46333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Pobaltské státy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8805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zivatel\Desktop\baltics_ma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26260" y="836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26260" y="836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5136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58034" y="4293096"/>
            <a:ext cx="405155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Rozloha                             64 589 km²</a:t>
            </a:r>
          </a:p>
          <a:p>
            <a:r>
              <a:rPr lang="cs-CZ" dirty="0" smtClean="0"/>
              <a:t>Počet obyvatel                  2 248 000</a:t>
            </a:r>
          </a:p>
          <a:p>
            <a:r>
              <a:rPr lang="cs-CZ" dirty="0" smtClean="0"/>
              <a:t>Hlavní město                     Riga  </a:t>
            </a:r>
          </a:p>
          <a:p>
            <a:r>
              <a:rPr lang="cs-CZ" dirty="0" smtClean="0"/>
              <a:t>Hlava státu                        </a:t>
            </a:r>
            <a:r>
              <a:rPr lang="cs-CZ" dirty="0" err="1" smtClean="0"/>
              <a:t>Andris</a:t>
            </a:r>
            <a:r>
              <a:rPr lang="cs-CZ" dirty="0" smtClean="0"/>
              <a:t> </a:t>
            </a:r>
            <a:r>
              <a:rPr lang="cs-CZ" dirty="0" err="1" smtClean="0"/>
              <a:t>Berzinš</a:t>
            </a:r>
            <a:endParaRPr lang="cs-CZ" dirty="0" smtClean="0"/>
          </a:p>
          <a:p>
            <a:r>
              <a:rPr lang="cs-CZ" dirty="0" smtClean="0"/>
              <a:t>Měna                                  lotyšský lat</a:t>
            </a:r>
          </a:p>
          <a:p>
            <a:r>
              <a:rPr lang="cs-CZ" dirty="0" smtClean="0"/>
              <a:t>Jazyk                                   lotyšština</a:t>
            </a:r>
            <a:endParaRPr lang="cs-CZ" dirty="0"/>
          </a:p>
        </p:txBody>
      </p:sp>
      <p:pic>
        <p:nvPicPr>
          <p:cNvPr id="1026" name="Picture 2" descr="C:\Users\Uzivatel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598879"/>
            <a:ext cx="3168352" cy="1918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ivatel\Desktop\220px-Coat_of_Arms_of_Latvia_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39027"/>
            <a:ext cx="291581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zivatel\Desktop\ABR40b3c5_profimedia_00963919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6672"/>
            <a:ext cx="4248472" cy="301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220072" y="3591307"/>
            <a:ext cx="2453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Prezident </a:t>
            </a:r>
            <a:r>
              <a:rPr lang="cs-CZ" dirty="0" err="1" smtClean="0"/>
              <a:t>Andris</a:t>
            </a:r>
            <a:r>
              <a:rPr lang="cs-CZ" dirty="0" smtClean="0"/>
              <a:t> </a:t>
            </a:r>
            <a:r>
              <a:rPr lang="cs-CZ" dirty="0" err="1" smtClean="0"/>
              <a:t>Berzinš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83568" y="207181"/>
            <a:ext cx="26500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Lotyšsko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4" name="Picture 2" descr="C:\Users\Uzivatel\Desktop\imag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736" y="5733256"/>
            <a:ext cx="1925512" cy="957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964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41629" y="1268760"/>
            <a:ext cx="66607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Lotyšsko /</a:t>
            </a:r>
            <a:r>
              <a:rPr lang="cs-CZ" dirty="0" err="1" smtClean="0"/>
              <a:t>lotyšsky</a:t>
            </a:r>
            <a:r>
              <a:rPr lang="cs-CZ" dirty="0" smtClean="0"/>
              <a:t> </a:t>
            </a:r>
            <a:r>
              <a:rPr lang="cs-CZ" dirty="0" err="1" smtClean="0"/>
              <a:t>Latvija</a:t>
            </a:r>
            <a:r>
              <a:rPr lang="cs-CZ" dirty="0" smtClean="0"/>
              <a:t> /prostřední ze tří pobaltských zemí.    Hraničí </a:t>
            </a:r>
            <a:r>
              <a:rPr lang="cs-CZ" dirty="0"/>
              <a:t>s Estonskem na severu</a:t>
            </a:r>
            <a:r>
              <a:rPr lang="cs-CZ" dirty="0" smtClean="0"/>
              <a:t>, s Ruskem na východě, </a:t>
            </a:r>
            <a:r>
              <a:rPr lang="cs-CZ" dirty="0"/>
              <a:t>s  </a:t>
            </a:r>
            <a:r>
              <a:rPr lang="cs-CZ" dirty="0" smtClean="0"/>
              <a:t> Běloruskem na jihovýchodě </a:t>
            </a:r>
            <a:r>
              <a:rPr lang="cs-CZ" dirty="0"/>
              <a:t>a </a:t>
            </a:r>
            <a:r>
              <a:rPr lang="cs-CZ" dirty="0" smtClean="0"/>
              <a:t>s Litvou </a:t>
            </a:r>
            <a:r>
              <a:rPr lang="cs-CZ" dirty="0"/>
              <a:t>na </a:t>
            </a:r>
            <a:r>
              <a:rPr lang="cs-CZ" dirty="0" smtClean="0"/>
              <a:t>jihu. Jeho břehy omývá Baltské moře a Rižský záliv.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4104267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 descr="C:\Users\Uzivatel\Desktop\Lotyšsk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936" y="2585864"/>
            <a:ext cx="9181936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843808" y="260648"/>
            <a:ext cx="26500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Lotyšsko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835696" y="22048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8742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zivatel\Desktop\povrc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055" y="0"/>
            <a:ext cx="9176244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03648" y="5229200"/>
            <a:ext cx="59439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Povrch je většinou rovinatý místy s pahorkatinami. Území Lotyšska bylo modelováno ledovcem, podobně jako povrch Estonska. Jeho tvořivá činnost zanechala na západě </a:t>
            </a:r>
            <a:r>
              <a:rPr lang="cs-CZ" dirty="0" err="1" smtClean="0"/>
              <a:t>Kuronskou</a:t>
            </a:r>
            <a:r>
              <a:rPr lang="cs-CZ" dirty="0" smtClean="0"/>
              <a:t> a na východě </a:t>
            </a:r>
            <a:r>
              <a:rPr lang="cs-CZ" dirty="0" err="1" smtClean="0"/>
              <a:t>Livonskou</a:t>
            </a:r>
            <a:r>
              <a:rPr lang="cs-CZ" dirty="0" smtClean="0"/>
              <a:t> vrchovinu</a:t>
            </a:r>
            <a:r>
              <a:rPr lang="cs-CZ" dirty="0"/>
              <a:t>. </a:t>
            </a:r>
            <a:r>
              <a:rPr lang="cs-CZ" dirty="0" smtClean="0"/>
              <a:t>10 % rozlohy tvoří bažiny a močály.</a:t>
            </a:r>
          </a:p>
        </p:txBody>
      </p:sp>
      <p:sp>
        <p:nvSpPr>
          <p:cNvPr id="4" name="Obdélník 3"/>
          <p:cNvSpPr/>
          <p:nvPr/>
        </p:nvSpPr>
        <p:spPr>
          <a:xfrm>
            <a:off x="2139890" y="287043"/>
            <a:ext cx="48642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Povrch Lotyšska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569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zivatel\Desktop\dsc0010bi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541"/>
            <a:ext cx="9144000" cy="549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273270" y="5493131"/>
            <a:ext cx="6597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Lotyšsku je hustá říční síť protéká jím více než 7OO řek a všechny patří k úmoří Baltského moře. Největšími řekami jsou </a:t>
            </a:r>
            <a:r>
              <a:rPr lang="cs-CZ" dirty="0" err="1" smtClean="0"/>
              <a:t>Daugava</a:t>
            </a:r>
            <a:r>
              <a:rPr lang="cs-CZ" dirty="0" smtClean="0"/>
              <a:t>, leží na ní hlavní město Riga , dále </a:t>
            </a:r>
            <a:r>
              <a:rPr lang="cs-CZ" dirty="0" err="1" smtClean="0"/>
              <a:t>Gauja</a:t>
            </a:r>
            <a:r>
              <a:rPr lang="cs-CZ" dirty="0" smtClean="0"/>
              <a:t> a </a:t>
            </a:r>
            <a:r>
              <a:rPr lang="cs-CZ" dirty="0" err="1" smtClean="0"/>
              <a:t>Venta</a:t>
            </a:r>
            <a:r>
              <a:rPr lang="cs-CZ" dirty="0" smtClean="0"/>
              <a:t>,  Velký počet jezer  - 2 256 např. </a:t>
            </a:r>
            <a:r>
              <a:rPr lang="cs-CZ" dirty="0" err="1" smtClean="0"/>
              <a:t>Lubans</a:t>
            </a:r>
            <a:r>
              <a:rPr lang="cs-CZ" dirty="0" smtClean="0"/>
              <a:t> a </a:t>
            </a:r>
            <a:r>
              <a:rPr lang="cs-CZ" dirty="0" err="1" smtClean="0"/>
              <a:t>Rezekne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596491" y="188640"/>
            <a:ext cx="24645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Vodstvo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84168" y="6093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461703" y="4256513"/>
            <a:ext cx="15891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Řeka </a:t>
            </a:r>
            <a:r>
              <a:rPr lang="cs-CZ" dirty="0" err="1">
                <a:solidFill>
                  <a:schemeClr val="bg1"/>
                </a:solidFill>
              </a:rPr>
              <a:t>Daugava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170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42" presetClass="entr" presetSubtype="0" fill="hold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Users\Uzivatel\Desktop\latvia_rig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51920" y="3284984"/>
            <a:ext cx="2220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Řeka </a:t>
            </a:r>
            <a:r>
              <a:rPr lang="cs-CZ" dirty="0" err="1" smtClean="0">
                <a:solidFill>
                  <a:schemeClr val="bg1"/>
                </a:solidFill>
              </a:rPr>
              <a:t>Daugava</a:t>
            </a:r>
            <a:r>
              <a:rPr lang="cs-CZ" dirty="0" smtClean="0">
                <a:solidFill>
                  <a:schemeClr val="bg1"/>
                </a:solidFill>
              </a:rPr>
              <a:t> v Rize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510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Uzivatel\Desktop\n.p. gauja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483"/>
            <a:ext cx="4788023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691680" y="3037602"/>
            <a:ext cx="2074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Národní park </a:t>
            </a:r>
            <a:r>
              <a:rPr lang="cs-CZ" dirty="0" err="1" smtClean="0">
                <a:solidFill>
                  <a:schemeClr val="bg1"/>
                </a:solidFill>
              </a:rPr>
              <a:t>Gauja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220072" y="332656"/>
            <a:ext cx="33190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Lotyšsku je nejznámějším národní parkem </a:t>
            </a:r>
            <a:r>
              <a:rPr lang="cs-CZ" dirty="0" err="1"/>
              <a:t>Gauja</a:t>
            </a:r>
            <a:r>
              <a:rPr lang="cs-CZ" dirty="0"/>
              <a:t>. Zalesněné údolí stejnojmenné řeky lemují skály a převisy, na svazích se tyčí také několik hradů či zámečků. Také řeka </a:t>
            </a:r>
            <a:r>
              <a:rPr lang="cs-CZ" dirty="0" err="1"/>
              <a:t>Gauja</a:t>
            </a:r>
            <a:r>
              <a:rPr lang="cs-CZ" dirty="0"/>
              <a:t> je v létě oblíbeným cílem </a:t>
            </a:r>
            <a:r>
              <a:rPr lang="cs-CZ" dirty="0" smtClean="0"/>
              <a:t>vodáků.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220072" y="3679445"/>
            <a:ext cx="3635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Dalším lotyšským </a:t>
            </a:r>
            <a:r>
              <a:rPr lang="cs-CZ" dirty="0"/>
              <a:t>národním parkem je </a:t>
            </a:r>
            <a:r>
              <a:rPr lang="cs-CZ" dirty="0" err="1"/>
              <a:t>Slitere</a:t>
            </a:r>
            <a:r>
              <a:rPr lang="cs-CZ" dirty="0"/>
              <a:t> na severozápadě země, kde je kromě mořského pobřeží také řada původních lesních ekosystémů. Krajina je zde </a:t>
            </a:r>
            <a:r>
              <a:rPr lang="cs-CZ" dirty="0" smtClean="0"/>
              <a:t>velmi </a:t>
            </a:r>
            <a:r>
              <a:rPr lang="cs-CZ" dirty="0"/>
              <a:t>řídce osídlená a žijí tu mj. poslední příslušníci vymírajícího ugrofinského národa </a:t>
            </a:r>
            <a:r>
              <a:rPr lang="cs-CZ" dirty="0" err="1"/>
              <a:t>Lívů</a:t>
            </a:r>
            <a:r>
              <a:rPr lang="cs-CZ" dirty="0"/>
              <a:t>.</a:t>
            </a:r>
          </a:p>
        </p:txBody>
      </p:sp>
      <p:pic>
        <p:nvPicPr>
          <p:cNvPr id="1027" name="Picture 3" descr="C:\Users\Uzivatel\Desktop\sliter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69533"/>
            <a:ext cx="4788024" cy="3288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87624" y="6453336"/>
            <a:ext cx="21983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Národní park </a:t>
            </a:r>
            <a:r>
              <a:rPr lang="cs-CZ" dirty="0" err="1" smtClean="0"/>
              <a:t>Slitere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5794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2060848"/>
            <a:ext cx="824212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Lotyšsko patří mezi </a:t>
            </a:r>
            <a:r>
              <a:rPr lang="cs-CZ" dirty="0" err="1" smtClean="0"/>
              <a:t>tzv</a:t>
            </a:r>
            <a:r>
              <a:rPr lang="cs-CZ" dirty="0" smtClean="0"/>
              <a:t> ……………………….státy a leží na břehu …………………….moře.</a:t>
            </a:r>
          </a:p>
          <a:p>
            <a:r>
              <a:rPr lang="cs-CZ" dirty="0" smtClean="0"/>
              <a:t>Sousedí s …………………, ……………………….,…………………….. a……………………………..</a:t>
            </a:r>
          </a:p>
          <a:p>
            <a:r>
              <a:rPr lang="cs-CZ" dirty="0" smtClean="0"/>
              <a:t>Povrch Lotyšska byl modelován ………………………. Po jeho činnosti zde zůstaly</a:t>
            </a:r>
          </a:p>
          <a:p>
            <a:r>
              <a:rPr lang="cs-CZ" dirty="0" smtClean="0"/>
              <a:t>dvě vrchoviny …………………………. a……………………………………….</a:t>
            </a:r>
          </a:p>
          <a:p>
            <a:r>
              <a:rPr lang="cs-CZ" dirty="0" smtClean="0"/>
              <a:t>Lotyšskem  ……………..řek. Největší řekou je ……………………, která</a:t>
            </a:r>
          </a:p>
          <a:p>
            <a:r>
              <a:rPr lang="cs-CZ" dirty="0" smtClean="0"/>
              <a:t>protéká hlavním městem …………………………………..</a:t>
            </a:r>
          </a:p>
          <a:p>
            <a:r>
              <a:rPr lang="cs-CZ" dirty="0" smtClean="0"/>
              <a:t>V národním parku …………………………….. žije vymírající národ …………………………</a:t>
            </a:r>
            <a:endParaRPr lang="cs-CZ" dirty="0"/>
          </a:p>
        </p:txBody>
      </p:sp>
      <p:pic>
        <p:nvPicPr>
          <p:cNvPr id="2050" name="Picture 2" descr="C:\Users\Uzivatel\Desktop\lívové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9278" y="4221088"/>
            <a:ext cx="1813396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483768" y="605879"/>
            <a:ext cx="32480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Doplň věty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069278" y="2020198"/>
            <a:ext cx="1143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Pobaltské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88223" y="2020198"/>
            <a:ext cx="1157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Baltského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35019" y="2278630"/>
            <a:ext cx="645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Litva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3273" y="2278630"/>
            <a:ext cx="10692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Estonsko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70680" y="2278630"/>
            <a:ext cx="1156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Bělorusko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14261" y="2278630"/>
            <a:ext cx="78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Rusko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107770" y="2564904"/>
            <a:ext cx="1115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ledovcem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60070" y="2791188"/>
            <a:ext cx="11076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Kuronská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244990" y="2791188"/>
            <a:ext cx="1042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Livonská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890599" y="3091199"/>
            <a:ext cx="588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700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148691" y="3118107"/>
            <a:ext cx="1034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solidFill>
                  <a:srgbClr val="FF0000"/>
                </a:solidFill>
              </a:rPr>
              <a:t>D</a:t>
            </a:r>
            <a:r>
              <a:rPr lang="cs-CZ" dirty="0" err="1" smtClean="0">
                <a:solidFill>
                  <a:srgbClr val="FF0000"/>
                </a:solidFill>
              </a:rPr>
              <a:t>augava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981456" y="4581128"/>
            <a:ext cx="737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Rigou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580236" y="3645024"/>
            <a:ext cx="804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Slitere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614261" y="3645024"/>
            <a:ext cx="5806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Lívů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916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14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4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6" grpId="0"/>
      <p:bldP spid="18" grpId="0"/>
      <p:bldP spid="19" grpId="0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382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836712"/>
            <a:ext cx="8686800" cy="6696744"/>
          </a:xfrm>
        </p:spPr>
        <p:txBody>
          <a:bodyPr>
            <a:normAutofit fontScale="47500" lnSpcReduction="20000"/>
          </a:bodyPr>
          <a:lstStyle/>
          <a:p>
            <a:r>
              <a:rPr lang="pl-PL" dirty="0"/>
              <a:t>JOURNAST. </a:t>
            </a:r>
            <a:r>
              <a:rPr lang="pl-PL" i="1" dirty="0"/>
              <a:t>www.wikipedie.cz</a:t>
            </a:r>
            <a:r>
              <a:rPr lang="pl-PL" dirty="0"/>
              <a:t> [online]. [cit. 9.12.2012]. Dostupný na WWW: </a:t>
            </a:r>
            <a:r>
              <a:rPr lang="pl-PL" dirty="0">
                <a:hlinkClick r:id="rId3"/>
              </a:rPr>
              <a:t>http://upload.wikimedia.org/wikipedia/commons/thumb/5/5c/Baltic_States.png/586px-Baltic_States.png</a:t>
            </a:r>
            <a:endParaRPr lang="pl-PL" dirty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9.12.2012]. Dostupný na WWW: </a:t>
            </a:r>
            <a:r>
              <a:rPr lang="pl-PL" dirty="0">
                <a:hlinkClick r:id="rId4"/>
              </a:rPr>
              <a:t>http://4.bp.blogspot.com/-o_dZtZP69ZQ/ToJRGgBrHXI/AAAAAAAADHY/7jiNeV1PhAU/s1600/baltics+map.png</a:t>
            </a:r>
            <a:endParaRPr lang="pl-PL" dirty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9.12.2012]. Dostupný na WWW: </a:t>
            </a:r>
            <a:r>
              <a:rPr lang="pl-PL" dirty="0">
                <a:hlinkClick r:id="rId5"/>
              </a:rPr>
              <a:t>http://</a:t>
            </a:r>
            <a:r>
              <a:rPr lang="pl-PL" dirty="0" smtClean="0">
                <a:hlinkClick r:id="rId5"/>
              </a:rPr>
              <a:t>js.pencdn.cz/image.aspx?itemid=190504&amp;w=680&amp;q=80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9.12.2012]. Dostupný na WWW: </a:t>
            </a:r>
            <a:r>
              <a:rPr lang="pl-PL" dirty="0">
                <a:hlinkClick r:id="rId6"/>
              </a:rPr>
              <a:t>http://</a:t>
            </a:r>
            <a:r>
              <a:rPr lang="pl-PL" dirty="0" smtClean="0">
                <a:hlinkClick r:id="rId6"/>
              </a:rPr>
              <a:t>en.rian.ru/images/16578/49/165784918.jpg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9.12.2012]. Dostupný na WWW: </a:t>
            </a:r>
            <a:r>
              <a:rPr lang="pl-PL" dirty="0">
                <a:hlinkClick r:id="rId7"/>
              </a:rPr>
              <a:t>http://</a:t>
            </a:r>
            <a:r>
              <a:rPr lang="pl-PL" dirty="0" smtClean="0">
                <a:hlinkClick r:id="rId7"/>
              </a:rPr>
              <a:t>upload.wikimedia.org/wikipedia/commons/thumb/3/37/Latvia_coa.png/250px-Latvia_coa.png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9.12.2012]. Dostupný na WWW: </a:t>
            </a:r>
            <a:r>
              <a:rPr lang="pl-PL" dirty="0">
                <a:hlinkClick r:id="rId8"/>
              </a:rPr>
              <a:t>http://</a:t>
            </a:r>
            <a:r>
              <a:rPr lang="pl-PL" dirty="0" smtClean="0">
                <a:hlinkClick r:id="rId8"/>
              </a:rPr>
              <a:t>upload.wikimedia.org/wikipedia/commons/0/0b/Loty%C5%A1sko-mapa.png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9.12.2012]. Dostupný na WWW: </a:t>
            </a:r>
            <a:r>
              <a:rPr lang="pl-PL" dirty="0">
                <a:hlinkClick r:id="rId9"/>
              </a:rPr>
              <a:t>http://</a:t>
            </a:r>
            <a:r>
              <a:rPr lang="pl-PL" dirty="0" smtClean="0">
                <a:hlinkClick r:id="rId9"/>
              </a:rPr>
              <a:t>i.ck.cz/f/1228/60.jpg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9.12.2012]. Dostupný na WWW: </a:t>
            </a:r>
            <a:r>
              <a:rPr lang="pl-PL" dirty="0">
                <a:hlinkClick r:id="rId10"/>
              </a:rPr>
              <a:t>http://</a:t>
            </a:r>
            <a:r>
              <a:rPr lang="pl-PL" dirty="0" smtClean="0">
                <a:hlinkClick r:id="rId10"/>
              </a:rPr>
              <a:t>www.mebelnet.lv/image/DSC_0010.jpg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9.12.2012]. Dostupný na WWW: </a:t>
            </a:r>
            <a:r>
              <a:rPr lang="pl-PL" dirty="0">
                <a:hlinkClick r:id="rId11"/>
              </a:rPr>
              <a:t>http://</a:t>
            </a:r>
            <a:r>
              <a:rPr lang="pl-PL" dirty="0" smtClean="0">
                <a:hlinkClick r:id="rId11"/>
              </a:rPr>
              <a:t>upload.wikimedia.org/wikipedia/commons/d/df/Riga_Dom_Bruecke_Daugava.jpg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9.12.2012]. Dostupný na WWW: </a:t>
            </a:r>
            <a:r>
              <a:rPr lang="pl-PL" dirty="0">
                <a:hlinkClick r:id="rId12"/>
              </a:rPr>
              <a:t>http://</a:t>
            </a:r>
            <a:r>
              <a:rPr lang="pl-PL" dirty="0" smtClean="0">
                <a:hlinkClick r:id="rId12"/>
              </a:rPr>
              <a:t>upload.wikimedia.org/wikipedia/commons/thumb/a/a4/Ergeljuklintis424aug037qg.jpg/300px-Ergeljuklintis424aug037qg.jpg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9.12.2012]. Dostupný na WWW: </a:t>
            </a:r>
            <a:r>
              <a:rPr lang="pl-PL" dirty="0">
                <a:hlinkClick r:id="rId13"/>
              </a:rPr>
              <a:t>http://</a:t>
            </a:r>
            <a:r>
              <a:rPr lang="pl-PL" dirty="0" smtClean="0">
                <a:hlinkClick r:id="rId13"/>
              </a:rPr>
              <a:t>pcdn.500px.net/6002245/b24b38fea8a2899bffb4a2e136fbd663ff85234a/4.jpg</a:t>
            </a:r>
            <a:endParaRPr lang="pl-PL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24670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602</TotalTime>
  <Words>439</Words>
  <Application>Microsoft Office PowerPoint</Application>
  <PresentationFormat>Předvádění na obrazovce (4:3)</PresentationFormat>
  <Paragraphs>90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 User</dc:creator>
  <cp:lastModifiedBy>Honza</cp:lastModifiedBy>
  <cp:revision>31</cp:revision>
  <dcterms:created xsi:type="dcterms:W3CDTF">2012-11-01T15:41:31Z</dcterms:created>
  <dcterms:modified xsi:type="dcterms:W3CDTF">2013-02-07T18:23:39Z</dcterms:modified>
</cp:coreProperties>
</file>