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71" r:id="rId3"/>
    <p:sldId id="256" r:id="rId4"/>
    <p:sldId id="257" r:id="rId5"/>
    <p:sldId id="259" r:id="rId6"/>
    <p:sldId id="260" r:id="rId7"/>
    <p:sldId id="261" r:id="rId8"/>
    <p:sldId id="264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73557-4156-4397-BE56-D08002D5E06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C1F1EC-4A56-42F5-A0C7-1403C6D60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14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232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345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711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779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709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549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831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841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878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8085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62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150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4456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7619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041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C1F1EC-4A56-42F5-A0C7-1403C6D60E42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212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986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485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85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619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671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264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019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516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16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031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86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D06A2-9EA7-4734-A561-0D1A07356B9B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DA631-478B-4205-800D-2A1A7FAA67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309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1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466/527/41136b8684_72844002_o2.jpg" TargetMode="External"/><Relationship Id="rId3" Type="http://schemas.openxmlformats.org/officeDocument/2006/relationships/hyperlink" Target="http://blog.idnes.cz/blog/7752/143854/Marketa_II-2-crop.jpg" TargetMode="External"/><Relationship Id="rId7" Type="http://schemas.openxmlformats.org/officeDocument/2006/relationships/hyperlink" Target="http://www.1000lonelyplaces.com/wp-content/uploads/2011/05/legoland1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3.cn.cz/14/1201680008_lego-stavebnice.jpg" TargetMode="External"/><Relationship Id="rId5" Type="http://schemas.openxmlformats.org/officeDocument/2006/relationships/hyperlink" Target="http://obrazky.superia.cz/nahled-maly/mapa_danska.png" TargetMode="External"/><Relationship Id="rId4" Type="http://schemas.openxmlformats.org/officeDocument/2006/relationships/hyperlink" Target="http://i.idnes.cz/11/062/cl6/HIG3bd2dc_Gronsko_Hocek_25.jpg" TargetMode="External"/><Relationship Id="rId9" Type="http://schemas.openxmlformats.org/officeDocument/2006/relationships/hyperlink" Target="http://media.novinky.cz/310/133104-original-vtq5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701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seč 3"/>
          <p:cNvSpPr/>
          <p:nvPr/>
        </p:nvSpPr>
        <p:spPr>
          <a:xfrm>
            <a:off x="1223628" y="1419977"/>
            <a:ext cx="4018046" cy="401804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5" name="Skupina 4"/>
          <p:cNvGrpSpPr/>
          <p:nvPr/>
        </p:nvGrpSpPr>
        <p:grpSpPr>
          <a:xfrm>
            <a:off x="3232651" y="1419977"/>
            <a:ext cx="4687720" cy="4018046"/>
            <a:chOff x="2009023" y="7200"/>
            <a:chExt cx="4687720" cy="401804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6" name="Obdélník 5"/>
            <p:cNvSpPr/>
            <p:nvPr/>
          </p:nvSpPr>
          <p:spPr>
            <a:xfrm>
              <a:off x="2009023" y="7200"/>
              <a:ext cx="4687720" cy="401804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2009023" y="7200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100" kern="1200" dirty="0"/>
                <a:t>Název školy:    </a:t>
              </a:r>
              <a:r>
                <a:rPr lang="cs-CZ" sz="1100" kern="1200" dirty="0" smtClean="0"/>
                <a:t>Základní škola a Mateřská škola, Police nad Metují, okres Náchod</a:t>
              </a:r>
              <a:endParaRPr lang="cs-CZ" sz="1100" kern="1200" dirty="0"/>
            </a:p>
          </p:txBody>
        </p:sp>
      </p:grpSp>
      <p:sp>
        <p:nvSpPr>
          <p:cNvPr id="8" name="Výseč 7"/>
          <p:cNvSpPr/>
          <p:nvPr/>
        </p:nvSpPr>
        <p:spPr>
          <a:xfrm>
            <a:off x="1524981" y="1821781"/>
            <a:ext cx="3415340" cy="341534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6667"/>
            </a:schemeClr>
          </a:effectRef>
          <a:fontRef idx="minor">
            <a:schemeClr val="lt1"/>
          </a:fontRef>
        </p:style>
      </p:sp>
      <p:grpSp>
        <p:nvGrpSpPr>
          <p:cNvPr id="9" name="Skupina 8"/>
          <p:cNvGrpSpPr/>
          <p:nvPr/>
        </p:nvGrpSpPr>
        <p:grpSpPr>
          <a:xfrm>
            <a:off x="3232651" y="1821781"/>
            <a:ext cx="4687720" cy="3415340"/>
            <a:chOff x="2009023" y="409004"/>
            <a:chExt cx="4687720" cy="341534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0" name="Obdélník 9"/>
            <p:cNvSpPr/>
            <p:nvPr/>
          </p:nvSpPr>
          <p:spPr>
            <a:xfrm>
              <a:off x="2009023" y="409004"/>
              <a:ext cx="4687720" cy="341534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Obdélník 10"/>
            <p:cNvSpPr/>
            <p:nvPr/>
          </p:nvSpPr>
          <p:spPr>
            <a:xfrm>
              <a:off x="2009023" y="409004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  <p:sp>
        <p:nvSpPr>
          <p:cNvPr id="12" name="Výseč 11"/>
          <p:cNvSpPr/>
          <p:nvPr/>
        </p:nvSpPr>
        <p:spPr>
          <a:xfrm>
            <a:off x="1826334" y="2223585"/>
            <a:ext cx="2812633" cy="2812633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1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13333"/>
            </a:schemeClr>
          </a:effectRef>
          <a:fontRef idx="minor">
            <a:schemeClr val="lt1"/>
          </a:fontRef>
        </p:style>
      </p:sp>
      <p:grpSp>
        <p:nvGrpSpPr>
          <p:cNvPr id="13" name="Skupina 12"/>
          <p:cNvGrpSpPr/>
          <p:nvPr/>
        </p:nvGrpSpPr>
        <p:grpSpPr>
          <a:xfrm>
            <a:off x="3232651" y="2223585"/>
            <a:ext cx="4687720" cy="2812633"/>
            <a:chOff x="2009023" y="810808"/>
            <a:chExt cx="4687720" cy="281263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4" name="Obdélník 13"/>
            <p:cNvSpPr/>
            <p:nvPr/>
          </p:nvSpPr>
          <p:spPr>
            <a:xfrm>
              <a:off x="2009023" y="810808"/>
              <a:ext cx="4687720" cy="2812633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Obdélník 14"/>
            <p:cNvSpPr/>
            <p:nvPr/>
          </p:nvSpPr>
          <p:spPr>
            <a:xfrm>
              <a:off x="2009023" y="810808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Autor</a:t>
              </a:r>
              <a:r>
                <a:rPr lang="cs-CZ" sz="1800" kern="1200" dirty="0" smtClean="0"/>
                <a:t>: Mgr. Květoslava Kuchtová </a:t>
              </a:r>
              <a:endParaRPr lang="cs-CZ" sz="1800" kern="1200" dirty="0"/>
            </a:p>
          </p:txBody>
        </p:sp>
      </p:grpSp>
      <p:sp>
        <p:nvSpPr>
          <p:cNvPr id="16" name="Výseč 15"/>
          <p:cNvSpPr/>
          <p:nvPr/>
        </p:nvSpPr>
        <p:spPr>
          <a:xfrm>
            <a:off x="2127687" y="2625389"/>
            <a:ext cx="2209927" cy="2209927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0000"/>
            </a:schemeClr>
          </a:effectRef>
          <a:fontRef idx="minor">
            <a:schemeClr val="lt1"/>
          </a:fontRef>
        </p:style>
      </p:sp>
      <p:grpSp>
        <p:nvGrpSpPr>
          <p:cNvPr id="17" name="Skupina 16"/>
          <p:cNvGrpSpPr/>
          <p:nvPr/>
        </p:nvGrpSpPr>
        <p:grpSpPr>
          <a:xfrm>
            <a:off x="3232651" y="2625389"/>
            <a:ext cx="4687720" cy="2209927"/>
            <a:chOff x="2009023" y="1212612"/>
            <a:chExt cx="4687720" cy="220992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8" name="Obdélník 17"/>
            <p:cNvSpPr/>
            <p:nvPr/>
          </p:nvSpPr>
          <p:spPr>
            <a:xfrm>
              <a:off x="2009023" y="1212612"/>
              <a:ext cx="4687720" cy="2209927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Obdélník 18"/>
            <p:cNvSpPr/>
            <p:nvPr/>
          </p:nvSpPr>
          <p:spPr>
            <a:xfrm>
              <a:off x="2009023" y="1212612"/>
              <a:ext cx="4687720" cy="4018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Název : </a:t>
              </a:r>
              <a:r>
                <a:rPr lang="cs-CZ" sz="1800" kern="1200" dirty="0" smtClean="0"/>
                <a:t>VY_32_INOVACE_12C_16_Dánsko</a:t>
              </a:r>
              <a:endParaRPr lang="cs-CZ" sz="1800" kern="1200" dirty="0"/>
            </a:p>
          </p:txBody>
        </p:sp>
      </p:grpSp>
      <p:sp>
        <p:nvSpPr>
          <p:cNvPr id="20" name="Výseč 19"/>
          <p:cNvSpPr/>
          <p:nvPr/>
        </p:nvSpPr>
        <p:spPr>
          <a:xfrm>
            <a:off x="2429042" y="3027198"/>
            <a:ext cx="1607216" cy="160721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6667"/>
            </a:schemeClr>
          </a:effectRef>
          <a:fontRef idx="minor">
            <a:schemeClr val="lt1"/>
          </a:fontRef>
        </p:style>
      </p:sp>
      <p:grpSp>
        <p:nvGrpSpPr>
          <p:cNvPr id="21" name="Skupina 20"/>
          <p:cNvGrpSpPr/>
          <p:nvPr/>
        </p:nvGrpSpPr>
        <p:grpSpPr>
          <a:xfrm>
            <a:off x="3232651" y="3027198"/>
            <a:ext cx="4687720" cy="1607216"/>
            <a:chOff x="2009023" y="1614421"/>
            <a:chExt cx="4687720" cy="160721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2" name="Obdélník 21"/>
            <p:cNvSpPr/>
            <p:nvPr/>
          </p:nvSpPr>
          <p:spPr>
            <a:xfrm>
              <a:off x="2009023" y="1614421"/>
              <a:ext cx="4687720" cy="160721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3" name="Obdélník 22"/>
            <p:cNvSpPr/>
            <p:nvPr/>
          </p:nvSpPr>
          <p:spPr>
            <a:xfrm>
              <a:off x="2009023" y="1614421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Téma</a:t>
              </a:r>
              <a:r>
                <a:rPr lang="cs-CZ" sz="1800" kern="1200" dirty="0" smtClean="0"/>
                <a:t>: </a:t>
              </a:r>
              <a:r>
                <a:rPr lang="cs-CZ" dirty="0" smtClean="0"/>
                <a:t>Zeměpis </a:t>
              </a:r>
              <a:r>
                <a:rPr lang="cs-CZ" sz="1800" kern="1200" dirty="0" smtClean="0"/>
                <a:t>7.ročník</a:t>
              </a:r>
              <a:endParaRPr lang="cs-CZ" sz="1800" kern="1200" dirty="0"/>
            </a:p>
          </p:txBody>
        </p:sp>
      </p:grpSp>
      <p:sp>
        <p:nvSpPr>
          <p:cNvPr id="24" name="Výseč 23"/>
          <p:cNvSpPr/>
          <p:nvPr/>
        </p:nvSpPr>
        <p:spPr>
          <a:xfrm>
            <a:off x="2730396" y="3429002"/>
            <a:ext cx="1004510" cy="100451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3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33333"/>
            </a:schemeClr>
          </a:effectRef>
          <a:fontRef idx="minor">
            <a:schemeClr val="lt1"/>
          </a:fontRef>
        </p:style>
      </p:sp>
      <p:grpSp>
        <p:nvGrpSpPr>
          <p:cNvPr id="25" name="Skupina 24"/>
          <p:cNvGrpSpPr/>
          <p:nvPr/>
        </p:nvGrpSpPr>
        <p:grpSpPr>
          <a:xfrm>
            <a:off x="3232651" y="3429002"/>
            <a:ext cx="4687720" cy="1004510"/>
            <a:chOff x="2009023" y="2016225"/>
            <a:chExt cx="4687720" cy="100451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6" name="Obdélník 25"/>
            <p:cNvSpPr/>
            <p:nvPr/>
          </p:nvSpPr>
          <p:spPr>
            <a:xfrm>
              <a:off x="2009023" y="2016225"/>
              <a:ext cx="4687720" cy="100451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7" name="Obdélník 26"/>
            <p:cNvSpPr/>
            <p:nvPr/>
          </p:nvSpPr>
          <p:spPr>
            <a:xfrm>
              <a:off x="2009023" y="2016225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Číslo projektu</a:t>
              </a:r>
              <a:r>
                <a:rPr lang="cs-CZ" sz="1800" kern="1200" dirty="0" smtClean="0"/>
                <a:t>: CZ.1.07/1.4.00/21.1431</a:t>
              </a:r>
              <a:endParaRPr lang="cs-CZ" sz="1800" kern="1200" dirty="0"/>
            </a:p>
          </p:txBody>
        </p:sp>
      </p:grpSp>
      <p:sp>
        <p:nvSpPr>
          <p:cNvPr id="28" name="Výseč 27"/>
          <p:cNvSpPr/>
          <p:nvPr/>
        </p:nvSpPr>
        <p:spPr>
          <a:xfrm>
            <a:off x="3031749" y="3830806"/>
            <a:ext cx="401804" cy="401804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</p:sp>
      <p:grpSp>
        <p:nvGrpSpPr>
          <p:cNvPr id="29" name="Skupina 28"/>
          <p:cNvGrpSpPr/>
          <p:nvPr/>
        </p:nvGrpSpPr>
        <p:grpSpPr>
          <a:xfrm>
            <a:off x="3232651" y="3830806"/>
            <a:ext cx="4687720" cy="401804"/>
            <a:chOff x="2009023" y="2418029"/>
            <a:chExt cx="4687720" cy="401804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30" name="Obdélník 29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1" name="Obdélník 30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471577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701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10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NNJURUC5\MC9003494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153527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95524" y="2182505"/>
            <a:ext cx="393768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Dánsko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54276" y="3952182"/>
            <a:ext cx="5202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Dánské království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138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3234" y="-184112"/>
            <a:ext cx="9368009" cy="704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63854" y="282714"/>
            <a:ext cx="2293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Dánsko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076" name="Picture 4" descr="C:\Users\Uzivatel\AppData\Local\Microsoft\Windows\Temporary Internet Files\Content.IE5\VF0KYXLO\MC9000187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47457"/>
            <a:ext cx="3453214" cy="203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Desktop\Dánsk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145658"/>
            <a:ext cx="2160240" cy="319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ivatel\AppData\Local\Microsoft\Windows\Temporary Internet Files\Content.IE5\NNJURUC5\MC9003494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955" y="1873386"/>
            <a:ext cx="153527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5426" y="4293096"/>
            <a:ext cx="54523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43 O94 km²                                    </a:t>
            </a:r>
          </a:p>
          <a:p>
            <a:r>
              <a:rPr lang="cs-CZ" dirty="0" smtClean="0"/>
              <a:t>Počet obyvatel                  5 564 219</a:t>
            </a:r>
          </a:p>
          <a:p>
            <a:r>
              <a:rPr lang="cs-CZ" dirty="0" smtClean="0"/>
              <a:t>Hlavní město                     Kodaň</a:t>
            </a:r>
          </a:p>
          <a:p>
            <a:r>
              <a:rPr lang="cs-CZ" dirty="0" smtClean="0"/>
              <a:t>Hlava státu                         královna Markéta II.</a:t>
            </a:r>
          </a:p>
          <a:p>
            <a:r>
              <a:rPr lang="cs-CZ" dirty="0" smtClean="0"/>
              <a:t>Měna                                  dánská koruna</a:t>
            </a:r>
          </a:p>
          <a:p>
            <a:r>
              <a:rPr lang="cs-CZ" dirty="0" smtClean="0"/>
              <a:t>Jazyk                                   dánština</a:t>
            </a:r>
            <a:endParaRPr lang="cs-CZ" dirty="0"/>
          </a:p>
        </p:txBody>
      </p:sp>
      <p:pic>
        <p:nvPicPr>
          <p:cNvPr id="3081" name="Picture 9" descr="C:\Users\Uzivatel\Desktop\RCCA6F76O2CAU1UDSACAW4PJXNCAEX2C3FCAAQ0O23CAZ7JDPSCAWD47D2CA30NJN3CA0G43HDCAS6VQQ6CAQVAS8CCAM4XVOCCANXMM3HCAFUMTTGCAO4HTCSCAZYD41HCATG8JPVCA9EQQMJCA3Z15BB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450" y="5805264"/>
            <a:ext cx="1285875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95037" y="1130259"/>
            <a:ext cx="35331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Dánské království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84307" y="2488540"/>
            <a:ext cx="36304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Královna Markéta II.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0242" y="164198"/>
            <a:ext cx="1930189" cy="246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46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70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701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NNJURUC5\MC9003494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53527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91542" y="360268"/>
            <a:ext cx="2293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Dánsko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1914505"/>
            <a:ext cx="6365717" cy="29854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 stát, který leží na Jutském poloostrově a patří k němu</a:t>
            </a:r>
          </a:p>
          <a:p>
            <a:r>
              <a:rPr lang="cs-CZ" sz="2000" dirty="0" smtClean="0"/>
              <a:t>ostrov Fyn, </a:t>
            </a:r>
            <a:r>
              <a:rPr lang="cs-CZ" sz="2000" dirty="0" err="1" smtClean="0"/>
              <a:t>Sjaelland</a:t>
            </a:r>
            <a:r>
              <a:rPr lang="cs-CZ" sz="2000" dirty="0" smtClean="0"/>
              <a:t>, </a:t>
            </a:r>
            <a:r>
              <a:rPr lang="cs-CZ" sz="2000" dirty="0" err="1" smtClean="0"/>
              <a:t>Faerské</a:t>
            </a:r>
            <a:r>
              <a:rPr lang="cs-CZ" sz="2000" dirty="0" smtClean="0"/>
              <a:t> ostrovy, Grónsko </a:t>
            </a:r>
          </a:p>
          <a:p>
            <a:r>
              <a:rPr lang="cs-CZ" sz="2000" dirty="0" smtClean="0"/>
              <a:t>a mnoho dalších ostrovů. </a:t>
            </a:r>
          </a:p>
          <a:p>
            <a:r>
              <a:rPr lang="cs-CZ" sz="2000" dirty="0" smtClean="0"/>
              <a:t>Dánsko se řadí mezi skandinávské země  a je </a:t>
            </a:r>
          </a:p>
          <a:p>
            <a:r>
              <a:rPr lang="cs-CZ" sz="2000" dirty="0" smtClean="0"/>
              <a:t>ze všech těchto </a:t>
            </a:r>
            <a:r>
              <a:rPr lang="cs-CZ" sz="2000" dirty="0"/>
              <a:t>zemí nejmenší.</a:t>
            </a:r>
          </a:p>
          <a:p>
            <a:endParaRPr lang="cs-CZ" sz="2000" dirty="0" smtClean="0"/>
          </a:p>
          <a:p>
            <a:r>
              <a:rPr lang="cs-CZ" sz="2000" dirty="0" smtClean="0"/>
              <a:t>Břehy Dánska omývá Baltské a Severní moře.</a:t>
            </a:r>
          </a:p>
          <a:p>
            <a:r>
              <a:rPr lang="cs-CZ" sz="2000" dirty="0" smtClean="0"/>
              <a:t>Dánsko sousedí s Německem, další blízké státy jsou Norsko</a:t>
            </a:r>
            <a:r>
              <a:rPr lang="cs-CZ" sz="2800" dirty="0" smtClean="0"/>
              <a:t>,</a:t>
            </a:r>
          </a:p>
          <a:p>
            <a:r>
              <a:rPr lang="cs-CZ" sz="2000" dirty="0" smtClean="0"/>
              <a:t>Švédsko a Polsko.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5673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0KYD7OBG\MP9004034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667" y="0"/>
            <a:ext cx="9172667" cy="699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2" y="384339"/>
            <a:ext cx="4653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Faerské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ostrovy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038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HIG3bd2dc_Gronsko_Hocek_2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11"/>
            <a:ext cx="91521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25674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Grónsko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9013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zivatel\Desktop\denmar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626"/>
            <a:ext cx="9179159" cy="729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H="1">
            <a:off x="3203848" y="980728"/>
            <a:ext cx="309634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842992" y="980728"/>
            <a:ext cx="1177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842992" y="580038"/>
            <a:ext cx="1814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Jutský poloostrov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203848" y="3284984"/>
            <a:ext cx="2376264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80112" y="328498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546509" y="2884294"/>
            <a:ext cx="1187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Ostrov Fyn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5436096" y="5013176"/>
            <a:ext cx="22209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842992" y="4612486"/>
            <a:ext cx="1701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Ostrov </a:t>
            </a:r>
            <a:r>
              <a:rPr lang="cs-CZ" dirty="0" err="1" smtClean="0"/>
              <a:t>Sjaelland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1811" y="2332908"/>
            <a:ext cx="287741" cy="3544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V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R</a:t>
            </a:r>
          </a:p>
          <a:p>
            <a:r>
              <a:rPr lang="cs-CZ" dirty="0" smtClean="0"/>
              <a:t>N</a:t>
            </a:r>
          </a:p>
          <a:p>
            <a:r>
              <a:rPr lang="cs-CZ" dirty="0" smtClean="0"/>
              <a:t>Í</a:t>
            </a:r>
          </a:p>
          <a:p>
            <a:endParaRPr lang="cs-CZ" dirty="0"/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O</a:t>
            </a:r>
          </a:p>
          <a:p>
            <a:r>
              <a:rPr lang="cs-CZ" dirty="0" smtClean="0"/>
              <a:t>Ř</a:t>
            </a:r>
          </a:p>
          <a:p>
            <a:r>
              <a:rPr lang="cs-CZ" dirty="0"/>
              <a:t>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546556" y="6021288"/>
            <a:ext cx="1403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Baltské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02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23" grpId="0"/>
      <p:bldP spid="24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9545" cy="695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67744" y="476672"/>
            <a:ext cx="43851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 Dánska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60848"/>
            <a:ext cx="84580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byl v minulosti modelován pevninským ledovcem, proto je plochý,  mírně rovinatý</a:t>
            </a:r>
          </a:p>
          <a:p>
            <a:r>
              <a:rPr lang="cs-CZ" dirty="0" smtClean="0"/>
              <a:t>a nížinatý. Nejvyšší bod Dánska měří 171 m n. m.</a:t>
            </a:r>
          </a:p>
          <a:p>
            <a:r>
              <a:rPr lang="cs-CZ" dirty="0" smtClean="0"/>
              <a:t>Pobřeží Dánska je velmi členité.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0KYD7OBG\MC9003494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358" y="3068960"/>
            <a:ext cx="2356818" cy="2823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46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4905585" y="5648368"/>
            <a:ext cx="12506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00889" y="1927865"/>
            <a:ext cx="48019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Nejdelší řeka, která protéká Dánskem se jmenuje </a:t>
            </a:r>
          </a:p>
          <a:p>
            <a:r>
              <a:rPr lang="cs-CZ" dirty="0" err="1" smtClean="0"/>
              <a:t>Gudena</a:t>
            </a:r>
            <a:r>
              <a:rPr lang="cs-CZ" dirty="0" smtClean="0"/>
              <a:t> a Měří 158 km.</a:t>
            </a:r>
          </a:p>
          <a:p>
            <a:r>
              <a:rPr lang="cs-CZ" dirty="0" smtClean="0"/>
              <a:t>Další větší řeky Dánska jsou </a:t>
            </a:r>
            <a:r>
              <a:rPr lang="cs-CZ" dirty="0" err="1" smtClean="0"/>
              <a:t>Varde</a:t>
            </a:r>
            <a:r>
              <a:rPr lang="cs-CZ" dirty="0" smtClean="0"/>
              <a:t> a </a:t>
            </a:r>
            <a:r>
              <a:rPr lang="cs-CZ" dirty="0" err="1" smtClean="0"/>
              <a:t>Stora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33210" y="548680"/>
            <a:ext cx="49373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Vodstvo Dánska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2" name="Picture 4" descr="C:\Users\Uzivatel\AppData\Local\Microsoft\Windows\Temporary Internet Files\Content.IE5\09U5P7ZX\MC900415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946" y="3068960"/>
            <a:ext cx="3832634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016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09U5P7ZX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251" y="0"/>
            <a:ext cx="925252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332656"/>
            <a:ext cx="872572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 Dánska, nejen turistické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Dánsku původně žili Vikingové. Byl to bojovný národ námořníků.</a:t>
            </a:r>
          </a:p>
          <a:p>
            <a:r>
              <a:rPr lang="cs-CZ" dirty="0" smtClean="0"/>
              <a:t>Od 8.-9. století podnikali na svých lodích nájezdy na pobřeží Evropy.</a:t>
            </a:r>
          </a:p>
          <a:p>
            <a:r>
              <a:rPr lang="cs-CZ" dirty="0" smtClean="0"/>
              <a:t>Po řekách pronikli až do Ruska a do Cařihradu / což je dnešní </a:t>
            </a:r>
            <a:r>
              <a:rPr lang="cs-CZ" dirty="0" err="1" smtClean="0"/>
              <a:t>Istambul</a:t>
            </a:r>
            <a:r>
              <a:rPr lang="cs-CZ" dirty="0" smtClean="0"/>
              <a:t> v Turecku.</a:t>
            </a:r>
          </a:p>
          <a:p>
            <a:r>
              <a:rPr lang="cs-CZ" dirty="0" smtClean="0"/>
              <a:t>Vikingové dopluli kolem roku 1000 až do Severní Ameriky.</a:t>
            </a:r>
          </a:p>
          <a:p>
            <a:r>
              <a:rPr lang="cs-CZ" dirty="0" smtClean="0"/>
              <a:t>Při svých výpravách se zmocnili kořisti a zase zmizeli, jinde zakládali kolonie.</a:t>
            </a:r>
          </a:p>
          <a:p>
            <a:r>
              <a:rPr lang="cs-CZ" dirty="0" smtClean="0"/>
              <a:t> Dodnes je možné v Dánsku spatřit runové kameny, což bývají často pomníky  </a:t>
            </a:r>
          </a:p>
          <a:p>
            <a:r>
              <a:rPr lang="cs-CZ" dirty="0" smtClean="0"/>
              <a:t>zemřelých osob.</a:t>
            </a:r>
            <a:endParaRPr lang="cs-CZ" dirty="0"/>
          </a:p>
        </p:txBody>
      </p:sp>
      <p:pic>
        <p:nvPicPr>
          <p:cNvPr id="3075" name="Picture 3" descr="C:\Users\Uzivatel\AppData\Local\Microsoft\Windows\Temporary Internet Files\Content.IE5\0KYD7OBG\MP9004327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712" y="3628994"/>
            <a:ext cx="2401832" cy="32004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0KYD7OBG\MC9002372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08588"/>
            <a:ext cx="2556095" cy="174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09U5P7ZX\MC9001978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08588"/>
            <a:ext cx="1527018" cy="220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4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AppData\Local\Microsoft\Windows\Temporary Internet Files\Content.IE5\0KYD7OBG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11760" y="692696"/>
            <a:ext cx="47892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Stavebnice Lego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91" y="2134639"/>
            <a:ext cx="84396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 vánočním stromečkem nacházejí dětí z celého světa dárky z jedné továrny v Dánsku.</a:t>
            </a:r>
          </a:p>
          <a:p>
            <a:r>
              <a:rPr lang="cs-CZ" dirty="0" smtClean="0"/>
              <a:t>Ta vyrábí stavebnice Lego. Stavebnice byla vynalezena před 40 lety ve městě </a:t>
            </a:r>
            <a:r>
              <a:rPr lang="cs-CZ" dirty="0" err="1" smtClean="0"/>
              <a:t>Billund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Dnes je zde </a:t>
            </a:r>
            <a:r>
              <a:rPr lang="cs-CZ" dirty="0" err="1" smtClean="0"/>
              <a:t>Legoland</a:t>
            </a:r>
            <a:r>
              <a:rPr lang="cs-CZ" dirty="0" smtClean="0"/>
              <a:t> – velký svět vybudovaný z malých kostiček.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Uzivatel\Desktop\untitled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98377"/>
            <a:ext cx="4307688" cy="317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Desktop\legoland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98378"/>
            <a:ext cx="4248472" cy="317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013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AppData\Local\Microsoft\Windows\Temporary Internet Files\Content.IE5\NNJURUC5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639" y="-15900"/>
            <a:ext cx="9361040" cy="687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03848" y="764704"/>
            <a:ext cx="17299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Tivoli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6506" y="1935772"/>
            <a:ext cx="732674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zábavní park v Kodani. Patří k deseti nejnavštěvovanějším atrakcím města.</a:t>
            </a:r>
          </a:p>
          <a:p>
            <a:r>
              <a:rPr lang="cs-CZ" dirty="0" smtClean="0"/>
              <a:t>V parku jsou střelnice, kolotoče, horské dráhy, fontány.</a:t>
            </a:r>
          </a:p>
          <a:p>
            <a:r>
              <a:rPr lang="cs-CZ" dirty="0" smtClean="0"/>
              <a:t>Nejnovější atrakcí je ďábelská horská dráha se třemi lopingy, dále volný pád,</a:t>
            </a:r>
          </a:p>
          <a:p>
            <a:r>
              <a:rPr lang="cs-CZ" dirty="0" smtClean="0"/>
              <a:t>Kdy lavice vyjede do 40metrové výšky a pak padá díky gravitaci.</a:t>
            </a:r>
          </a:p>
          <a:p>
            <a:r>
              <a:rPr lang="cs-CZ" dirty="0" smtClean="0"/>
              <a:t>Svézt se můžete i na 40 metrů vysokém </a:t>
            </a:r>
            <a:r>
              <a:rPr lang="cs-CZ" dirty="0" err="1" smtClean="0"/>
              <a:t>řetízáku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3" name="Picture 3" descr="C:\Users\Uzivatel\AppData\Local\Microsoft\Windows\Temporary Internet Files\Content.IE5\VF0KYXLO\MP9004038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29000"/>
            <a:ext cx="2771800" cy="320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Desktop\tivol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324036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16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\AppData\Local\Microsoft\Windows\Temporary Internet Files\Content.IE5\0KYD7OBG\MP9004252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32452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4653136"/>
            <a:ext cx="69283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Socha Malé mořské víly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42520" y="170451"/>
            <a:ext cx="31448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krásná a křehká socha Malé mořské víly stojí na kamenitém</a:t>
            </a:r>
          </a:p>
          <a:p>
            <a:r>
              <a:rPr lang="cs-CZ" dirty="0" smtClean="0"/>
              <a:t>pobřeží mořském  a zobrazuje postavu z pohádky Hanse </a:t>
            </a:r>
            <a:r>
              <a:rPr lang="cs-CZ" dirty="0" err="1" smtClean="0"/>
              <a:t>Christia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Andersena. Socha symbolizuje velikou lásku a také velikou oběť, </a:t>
            </a:r>
          </a:p>
          <a:p>
            <a:r>
              <a:rPr lang="cs-CZ" dirty="0" smtClean="0"/>
              <a:t>kterou je člověk schopen podstoupit.</a:t>
            </a:r>
          </a:p>
        </p:txBody>
      </p:sp>
    </p:spTree>
    <p:extLst>
      <p:ext uri="{BB962C8B-B14F-4D97-AF65-F5344CB8AC3E}">
        <p14:creationId xmlns:p14="http://schemas.microsoft.com/office/powerpoint/2010/main" val="91831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VF0KYXLO\MP900400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7018"/>
            <a:ext cx="9173344" cy="734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99792" y="0"/>
            <a:ext cx="3296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Doplň věty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25734"/>
            <a:ext cx="797558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Dánsko leží na pobřeží ……………………. a……………………moře. </a:t>
            </a:r>
            <a:endParaRPr lang="cs-CZ" dirty="0"/>
          </a:p>
          <a:p>
            <a:r>
              <a:rPr lang="cs-CZ" dirty="0" smtClean="0"/>
              <a:t>Leží na ……………………………… poloostrově.</a:t>
            </a:r>
          </a:p>
          <a:p>
            <a:r>
              <a:rPr lang="cs-CZ" dirty="0" smtClean="0"/>
              <a:t>Hlavní město je ……………………………a hlavou státu je…………………………………………………</a:t>
            </a:r>
          </a:p>
          <a:p>
            <a:r>
              <a:rPr lang="cs-CZ" dirty="0" smtClean="0"/>
              <a:t>A proto je Dánsko státním zřízením …………………………………..</a:t>
            </a:r>
          </a:p>
          <a:p>
            <a:r>
              <a:rPr lang="cs-CZ" dirty="0" smtClean="0"/>
              <a:t>Jediným pevninským sousedem Dánska je………………………….</a:t>
            </a:r>
          </a:p>
          <a:p>
            <a:r>
              <a:rPr lang="cs-CZ" dirty="0" smtClean="0"/>
              <a:t>Původními obyvateli byli dobyvační ………………………………</a:t>
            </a:r>
          </a:p>
          <a:p>
            <a:r>
              <a:rPr lang="cs-CZ" dirty="0" smtClean="0"/>
              <a:t>Dánsko je známé výrobou stavebnic…………., zábavním parkem…………………</a:t>
            </a:r>
          </a:p>
          <a:p>
            <a:r>
              <a:rPr lang="cs-CZ" dirty="0" smtClean="0"/>
              <a:t>Na břehu moře v Kodani stojí socha ……………………………………………………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1135867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196752"/>
            <a:ext cx="1095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Baltského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7088" y="1440468"/>
            <a:ext cx="943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Jutském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2401" y="1692654"/>
            <a:ext cx="776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Kodaň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1666813"/>
            <a:ext cx="2060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královna Markéta II.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47871" y="2010564"/>
            <a:ext cx="1072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království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4509242" y="2276872"/>
            <a:ext cx="1511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564904"/>
            <a:ext cx="175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Vikingové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98967" y="2822428"/>
            <a:ext cx="687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Lego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79707" y="2777711"/>
            <a:ext cx="67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Tivoli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9791" y="3052780"/>
            <a:ext cx="176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Malé mořské víly</a:t>
            </a:r>
            <a:endParaRPr lang="cs-CZ" dirty="0"/>
          </a:p>
        </p:txBody>
      </p:sp>
      <p:pic>
        <p:nvPicPr>
          <p:cNvPr id="3075" name="Picture 3" descr="C:\Users\Uzivatel\AppData\Local\Microsoft\Windows\Temporary Internet Files\Content.IE5\09U5P7ZX\MC900413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017" y="3576119"/>
            <a:ext cx="4594634" cy="328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307709" y="2195230"/>
            <a:ext cx="200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85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70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blog.idnes.cz/blog/7752/143854/Marketa_II-2-crop.jpg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i.idnes.cz/11/062/cl6/HIG3bd2dc_Gronsko_Hocek_25.jpg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obrazky.superia.cz/nahled-maly/mapa_danska.png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i3.cn.cz/14/1201680008_lego-stavebnice.jpg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www.1000lonelyplaces.com/wp-content/uploads/2011/05/legoland1.jpg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nd04.jxs.cz/466/527/41136b8684_72844002_o2.jpg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media.novinky.cz/310/133104-original-vtq5n.jpg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40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567</Words>
  <Application>Microsoft Office PowerPoint</Application>
  <PresentationFormat>Předvádění na obrazovce (4:3)</PresentationFormat>
  <Paragraphs>122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27</cp:revision>
  <dcterms:created xsi:type="dcterms:W3CDTF">2012-11-10T15:24:21Z</dcterms:created>
  <dcterms:modified xsi:type="dcterms:W3CDTF">2013-02-07T18:25:27Z</dcterms:modified>
</cp:coreProperties>
</file>